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tags/tag11.xml" ContentType="application/vnd.openxmlformats-officedocument.presentationml.tags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9.xml" ContentType="application/vnd.openxmlformats-officedocument.presentationml.notesSlide+xml"/>
  <Override PartName="/ppt/tags/tag16.xml" ContentType="application/vnd.openxmlformats-officedocument.presentationml.tags+xml"/>
  <Override PartName="/ppt/notesSlides/notesSlide10.xml" ContentType="application/vnd.openxmlformats-officedocument.presentationml.notesSlide+xml"/>
  <Override PartName="/ppt/charts/chart6.xml" ContentType="application/vnd.openxmlformats-officedocument.drawingml.chart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11.xml" ContentType="application/vnd.openxmlformats-officedocument.presentationml.notesSlide+xml"/>
  <Override PartName="/ppt/tags/tag19.xml" ContentType="application/vnd.openxmlformats-officedocument.presentationml.tags+xml"/>
  <Override PartName="/ppt/notesSlides/notesSlide12.xml" ContentType="application/vnd.openxmlformats-officedocument.presentationml.notesSlide+xml"/>
  <Override PartName="/ppt/charts/chart7.xml" ContentType="application/vnd.openxmlformats-officedocument.drawingml.chart+xml"/>
  <Override PartName="/ppt/tags/tag20.xml" ContentType="application/vnd.openxmlformats-officedocument.presentationml.tags+xml"/>
  <Override PartName="/ppt/notesSlides/notesSlide13.xml" ContentType="application/vnd.openxmlformats-officedocument.presentationml.notesSlide+xml"/>
  <Override PartName="/ppt/charts/chart8.xml" ContentType="application/vnd.openxmlformats-officedocument.drawingml.chart+xml"/>
  <Override PartName="/ppt/tags/tag21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74"/>
  </p:notesMasterIdLst>
  <p:sldIdLst>
    <p:sldId id="257" r:id="rId2"/>
    <p:sldId id="258" r:id="rId3"/>
    <p:sldId id="330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329" r:id="rId19"/>
    <p:sldId id="274" r:id="rId20"/>
    <p:sldId id="275" r:id="rId21"/>
    <p:sldId id="276" r:id="rId22"/>
    <p:sldId id="277" r:id="rId23"/>
    <p:sldId id="278" r:id="rId24"/>
    <p:sldId id="343" r:id="rId25"/>
    <p:sldId id="332" r:id="rId26"/>
    <p:sldId id="344" r:id="rId27"/>
    <p:sldId id="334" r:id="rId28"/>
    <p:sldId id="336" r:id="rId29"/>
    <p:sldId id="284" r:id="rId30"/>
    <p:sldId id="285" r:id="rId31"/>
    <p:sldId id="337" r:id="rId32"/>
    <p:sldId id="287" r:id="rId33"/>
    <p:sldId id="288" r:id="rId34"/>
    <p:sldId id="289" r:id="rId35"/>
    <p:sldId id="345" r:id="rId36"/>
    <p:sldId id="291" r:id="rId37"/>
    <p:sldId id="292" r:id="rId38"/>
    <p:sldId id="293" r:id="rId39"/>
    <p:sldId id="338" r:id="rId40"/>
    <p:sldId id="296" r:id="rId41"/>
    <p:sldId id="297" r:id="rId42"/>
    <p:sldId id="340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4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42" r:id="rId7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engtsson" initials="H" lastIdx="8" clrIdx="0"/>
  <p:cmAuthor id="1" name="Auteur" initials="A" lastIdx="8" clrIdx="1"/>
  <p:cmAuthor id="2" name=" " initials="MSOffice" lastIdx="6" clrIdx="2"/>
  <p:cmAuthor id="3" name="Harries" initials="TH" lastIdx="5" clrIdx="3"/>
  <p:cmAuthor id="4" name="Andrea" initials="AM" lastIdx="1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5C5C"/>
    <a:srgbClr val="926F00"/>
    <a:srgbClr val="E7F4F6"/>
    <a:srgbClr val="CCE8EC"/>
    <a:srgbClr val="D8EFF3"/>
    <a:srgbClr val="820053"/>
    <a:srgbClr val="016938"/>
    <a:srgbClr val="79CED7"/>
    <a:srgbClr val="E6E7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14" d="100"/>
          <a:sy n="114" d="100"/>
        </p:scale>
        <p:origin x="-918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30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Excel_Worksheet2.xlsx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image" Target="../media/image5.png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25.png"/><Relationship Id="rId5" Type="http://schemas.openxmlformats.org/officeDocument/2006/relationships/package" Target="../embeddings/Microsoft_Excel_Worksheet6.xlsx"/><Relationship Id="rId4" Type="http://schemas.openxmlformats.org/officeDocument/2006/relationships/image" Target="../media/image28.png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25.png"/><Relationship Id="rId5" Type="http://schemas.openxmlformats.org/officeDocument/2006/relationships/package" Target="../embeddings/Microsoft_Excel_Worksheet7.xlsx"/><Relationship Id="rId4" Type="http://schemas.openxmlformats.org/officeDocument/2006/relationships/image" Target="../media/image28.png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25.png"/><Relationship Id="rId5" Type="http://schemas.openxmlformats.org/officeDocument/2006/relationships/package" Target="../embeddings/Microsoft_Excel_Worksheet8.xlsx"/><Relationship Id="rId4" Type="http://schemas.openxmlformats.org/officeDocument/2006/relationships/image" Target="../media/image28.png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explosion val="1"/>
          <c:dPt>
            <c:idx val="0"/>
            <c:bubble3D val="0"/>
            <c:explosion val="0"/>
          </c:dPt>
          <c:dPt>
            <c:idx val="1"/>
            <c:bubble3D val="0"/>
            <c:explosion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2"/>
            <c:bubble3D val="0"/>
            <c:explosion val="0"/>
            <c:spPr>
              <a:solidFill>
                <a:schemeClr val="bg2">
                  <a:lumMod val="50000"/>
                </a:schemeClr>
              </a:solidFill>
            </c:spPr>
          </c:dPt>
          <c:dPt>
            <c:idx val="3"/>
            <c:bubble3D val="0"/>
            <c:explosion val="0"/>
            <c:spPr>
              <a:solidFill>
                <a:schemeClr val="accent5">
                  <a:lumMod val="60000"/>
                  <a:lumOff val="40000"/>
                </a:schemeClr>
              </a:solidFill>
            </c:spPr>
          </c:dPt>
          <c:dPt>
            <c:idx val="4"/>
            <c:bubble3D val="0"/>
            <c:explosion val="0"/>
            <c:spPr>
              <a:solidFill>
                <a:schemeClr val="accent2"/>
              </a:solidFill>
            </c:spPr>
          </c:dPt>
          <c:dLbls>
            <c:dLbl>
              <c:idx val="0"/>
              <c:layout>
                <c:manualLayout>
                  <c:x val="-0.13497246456839607"/>
                  <c:y val="0.18505807004382224"/>
                </c:manualLayout>
              </c:layout>
              <c:numFmt formatCode="0%" sourceLinked="0"/>
              <c:spPr/>
              <c:txPr>
                <a:bodyPr/>
                <a:lstStyle/>
                <a:p>
                  <a:pPr>
                    <a:defRPr b="1">
                      <a:solidFill>
                        <a:schemeClr val="bg1"/>
                      </a:solidFill>
                    </a:defRPr>
                  </a:pPr>
                  <a:endParaRPr lang="es-CL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1615696944067562"/>
                  <c:y val="9.2622226797327512E-2"/>
                </c:manualLayout>
              </c:layout>
              <c:numFmt formatCode="0%" sourceLinked="0"/>
              <c:spPr/>
              <c:txPr>
                <a:bodyPr/>
                <a:lstStyle/>
                <a:p>
                  <a:pPr>
                    <a:defRPr b="1">
                      <a:solidFill>
                        <a:schemeClr val="bg1"/>
                      </a:solidFill>
                    </a:defRPr>
                  </a:pPr>
                  <a:endParaRPr lang="es-CL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1455659071175463"/>
                  <c:y val="-2.4921326385412674E-3"/>
                </c:manualLayout>
              </c:layout>
              <c:numFmt formatCode="0%" sourceLinked="0"/>
              <c:spPr/>
              <c:txPr>
                <a:bodyPr/>
                <a:lstStyle/>
                <a:p>
                  <a:pPr>
                    <a:defRPr b="1">
                      <a:solidFill>
                        <a:schemeClr val="bg1"/>
                      </a:solidFill>
                    </a:defRPr>
                  </a:pPr>
                  <a:endParaRPr lang="es-CL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b="1">
                      <a:solidFill>
                        <a:schemeClr val="bg1"/>
                      </a:solidFill>
                    </a:defRPr>
                  </a:pPr>
                  <a:endParaRPr lang="es-CL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b="1">
                      <a:solidFill>
                        <a:schemeClr val="bg1"/>
                      </a:solidFill>
                    </a:defRPr>
                  </a:pPr>
                  <a:endParaRPr lang="es-CL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%" sourceLinked="0"/>
            <c:txPr>
              <a:bodyPr/>
              <a:lstStyle/>
              <a:p>
                <a:pPr>
                  <a:defRPr b="1">
                    <a:solidFill>
                      <a:schemeClr val="tx1">
                        <a:lumMod val="65000"/>
                        <a:lumOff val="35000"/>
                      </a:schemeClr>
                    </a:solidFill>
                  </a:defRPr>
                </a:pPr>
                <a:endParaRPr lang="es-C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Sheet1!$A$2:$A$6</c:f>
              <c:strCache>
                <c:ptCount val="5"/>
                <c:pt idx="0">
                  <c:v>Stage I</c:v>
                </c:pt>
                <c:pt idx="1">
                  <c:v>Stage II</c:v>
                </c:pt>
                <c:pt idx="2">
                  <c:v>Stage IIIa</c:v>
                </c:pt>
                <c:pt idx="3">
                  <c:v>Stage IIIb</c:v>
                </c:pt>
                <c:pt idx="4">
                  <c:v>Stage IV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0.14000000000000001</c:v>
                </c:pt>
                <c:pt idx="1">
                  <c:v>0.06</c:v>
                </c:pt>
                <c:pt idx="2">
                  <c:v>0.11</c:v>
                </c:pt>
                <c:pt idx="3">
                  <c:v>0.21</c:v>
                </c:pt>
                <c:pt idx="4">
                  <c:v>0.48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10">
          <a:noFill/>
        </a:ln>
      </c:spPr>
    </c:plotArea>
    <c:plotVisOnly val="1"/>
    <c:dispBlanksAs val="zero"/>
    <c:showDLblsOverMax val="0"/>
  </c:chart>
  <c:txPr>
    <a:bodyPr/>
    <a:lstStyle/>
    <a:p>
      <a:pPr>
        <a:defRPr sz="1801"/>
      </a:pPr>
      <a:endParaRPr lang="es-CL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7423316856904765E-2"/>
          <c:y val="3.1421998031496062E-2"/>
          <c:w val="0.8950977357918678"/>
          <c:h val="0.8386956261361386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Colonne1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</c:spPr>
          </c:dPt>
          <c:dPt>
            <c:idx val="1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</c:spPr>
          </c:dPt>
          <c:dPt>
            <c:idx val="2"/>
            <c:invertIfNegative val="0"/>
            <c:bubble3D val="0"/>
            <c:spPr>
              <a:blipFill>
                <a:blip xmlns:r="http://schemas.openxmlformats.org/officeDocument/2006/relationships" r:embed="rId3"/>
                <a:stretch>
                  <a:fillRect/>
                </a:stretch>
              </a:blipFill>
            </c:spPr>
          </c:dPt>
          <c:dPt>
            <c:idx val="3"/>
            <c:invertIfNegative val="0"/>
            <c:bubble3D val="0"/>
            <c:spPr>
              <a:blipFill>
                <a:blip xmlns:r="http://schemas.openxmlformats.org/officeDocument/2006/relationships" r:embed="rId4"/>
                <a:stretch>
                  <a:fillRect/>
                </a:stretch>
              </a:blipFill>
            </c:spPr>
          </c:dPt>
          <c:dPt>
            <c:idx val="4"/>
            <c:invertIfNegative val="0"/>
            <c:bubble3D val="0"/>
            <c:spPr>
              <a:blipFill>
                <a:blip xmlns:r="http://schemas.openxmlformats.org/officeDocument/2006/relationships" r:embed="rId5"/>
                <a:stretch>
                  <a:fillRect/>
                </a:stretch>
              </a:blipFill>
            </c:spPr>
          </c:dPt>
          <c:dPt>
            <c:idx val="5"/>
            <c:invertIfNegative val="0"/>
            <c:bubble3D val="0"/>
            <c:spPr>
              <a:blipFill>
                <a:blip xmlns:r="http://schemas.openxmlformats.org/officeDocument/2006/relationships" r:embed="rId6"/>
                <a:stretch>
                  <a:fillRect/>
                </a:stretch>
              </a:blipFill>
            </c:spPr>
          </c:dPt>
          <c:dPt>
            <c:idx val="6"/>
            <c:invertIfNegative val="0"/>
            <c:bubble3D val="0"/>
            <c:spPr>
              <a:blipFill>
                <a:blip xmlns:r="http://schemas.openxmlformats.org/officeDocument/2006/relationships" r:embed="rId7"/>
                <a:stretch>
                  <a:fillRect/>
                </a:stretch>
              </a:blipFill>
            </c:spPr>
          </c:dPt>
          <c:dLbls>
            <c:txPr>
              <a:bodyPr/>
              <a:lstStyle/>
              <a:p>
                <a:pPr>
                  <a:defRPr sz="1600" b="1">
                    <a:solidFill>
                      <a:schemeClr val="bg1">
                        <a:lumMod val="50000"/>
                      </a:schemeClr>
                    </a:solidFill>
                  </a:defRPr>
                </a:pPr>
                <a:endParaRPr lang="es-C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Sheet1!$A$2:$A$8</c:f>
              <c:strCache>
                <c:ptCount val="7"/>
                <c:pt idx="0">
                  <c:v>Stage IA</c:v>
                </c:pt>
                <c:pt idx="1">
                  <c:v>Stage IB</c:v>
                </c:pt>
                <c:pt idx="2">
                  <c:v>Stage IIA</c:v>
                </c:pt>
                <c:pt idx="3">
                  <c:v>Stage IIB</c:v>
                </c:pt>
                <c:pt idx="4">
                  <c:v>Stage IIIA</c:v>
                </c:pt>
                <c:pt idx="5">
                  <c:v>Stage IIIB</c:v>
                </c:pt>
                <c:pt idx="6">
                  <c:v>Stage IV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50</c:v>
                </c:pt>
                <c:pt idx="1">
                  <c:v>43</c:v>
                </c:pt>
                <c:pt idx="2">
                  <c:v>36</c:v>
                </c:pt>
                <c:pt idx="3">
                  <c:v>25</c:v>
                </c:pt>
                <c:pt idx="4">
                  <c:v>19</c:v>
                </c:pt>
                <c:pt idx="5">
                  <c:v>7</c:v>
                </c:pt>
                <c:pt idx="6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1"/>
        <c:overlap val="-40"/>
        <c:axId val="127613568"/>
        <c:axId val="127615360"/>
      </c:barChart>
      <c:catAx>
        <c:axId val="127613568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 cap="rnd"/>
        </c:spPr>
        <c:txPr>
          <a:bodyPr/>
          <a:lstStyle/>
          <a:p>
            <a:pPr>
              <a:defRPr sz="1200">
                <a:solidFill>
                  <a:schemeClr val="bg1">
                    <a:lumMod val="50000"/>
                  </a:schemeClr>
                </a:solidFill>
              </a:defRPr>
            </a:pPr>
            <a:endParaRPr lang="es-CL"/>
          </a:p>
        </c:txPr>
        <c:crossAx val="127615360"/>
        <c:crosses val="autoZero"/>
        <c:auto val="1"/>
        <c:lblAlgn val="ctr"/>
        <c:lblOffset val="100"/>
        <c:noMultiLvlLbl val="0"/>
      </c:catAx>
      <c:valAx>
        <c:axId val="12761536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lang="en-GB" sz="1000" b="0" noProof="0">
                    <a:solidFill>
                      <a:schemeClr val="bg1">
                        <a:lumMod val="50000"/>
                      </a:schemeClr>
                    </a:solidFill>
                  </a:defRPr>
                </a:pPr>
                <a:r>
                  <a:rPr lang="en-GB" sz="1000" b="0" noProof="0" dirty="0" err="1" smtClean="0">
                    <a:solidFill>
                      <a:schemeClr val="bg1">
                        <a:lumMod val="50000"/>
                      </a:schemeClr>
                    </a:solidFill>
                  </a:rPr>
                  <a:t>sobrevida</a:t>
                </a:r>
                <a:r>
                  <a:rPr lang="en-GB" sz="1000" b="0" noProof="0" dirty="0" smtClean="0">
                    <a:solidFill>
                      <a:schemeClr val="bg1">
                        <a:lumMod val="50000"/>
                      </a:schemeClr>
                    </a:solidFill>
                  </a:rPr>
                  <a:t> a 5 </a:t>
                </a:r>
                <a:r>
                  <a:rPr lang="en-GB" sz="1000" b="0" noProof="0" dirty="0" err="1" smtClean="0">
                    <a:solidFill>
                      <a:schemeClr val="bg1">
                        <a:lumMod val="50000"/>
                      </a:schemeClr>
                    </a:solidFill>
                  </a:rPr>
                  <a:t>años</a:t>
                </a:r>
                <a:r>
                  <a:rPr lang="en-GB" sz="1000" b="0" noProof="0" dirty="0" smtClean="0">
                    <a:solidFill>
                      <a:schemeClr val="bg1">
                        <a:lumMod val="50000"/>
                      </a:schemeClr>
                    </a:solidFill>
                  </a:rPr>
                  <a:t> (% </a:t>
                </a:r>
                <a:r>
                  <a:rPr lang="en-GB" sz="1000" b="0" noProof="0" dirty="0" err="1" smtClean="0">
                    <a:solidFill>
                      <a:schemeClr val="bg1">
                        <a:lumMod val="50000"/>
                      </a:schemeClr>
                    </a:solidFill>
                  </a:rPr>
                  <a:t>pacientes</a:t>
                </a:r>
                <a:r>
                  <a:rPr lang="en-GB" sz="1000" b="0" noProof="0" dirty="0" smtClean="0">
                    <a:solidFill>
                      <a:schemeClr val="bg1">
                        <a:lumMod val="50000"/>
                      </a:schemeClr>
                    </a:solidFill>
                  </a:rPr>
                  <a:t>) </a:t>
                </a:r>
                <a:endParaRPr lang="en-GB" sz="1000" b="0" noProof="0" dirty="0">
                  <a:solidFill>
                    <a:schemeClr val="bg1">
                      <a:lumMod val="50000"/>
                    </a:schemeClr>
                  </a:solidFill>
                </a:endParaRPr>
              </a:p>
            </c:rich>
          </c:tx>
          <c:layout>
            <c:manualLayout>
              <c:xMode val="edge"/>
              <c:yMode val="edge"/>
              <c:x val="4.226650624388986E-3"/>
              <c:y val="0.3039758712265558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cap="rnd"/>
        </c:spPr>
        <c:txPr>
          <a:bodyPr/>
          <a:lstStyle/>
          <a:p>
            <a:pPr>
              <a:defRPr sz="1200">
                <a:solidFill>
                  <a:schemeClr val="bg1">
                    <a:lumMod val="50000"/>
                  </a:schemeClr>
                </a:solidFill>
              </a:defRPr>
            </a:pPr>
            <a:endParaRPr lang="es-CL"/>
          </a:p>
        </c:txPr>
        <c:crossAx val="127613568"/>
        <c:crosses val="autoZero"/>
        <c:crossBetween val="between"/>
      </c:valAx>
      <c:spPr>
        <a:noFill/>
        <a:ln w="25386">
          <a:noFill/>
        </a:ln>
      </c:spPr>
    </c:plotArea>
    <c:plotVisOnly val="1"/>
    <c:dispBlanksAs val="gap"/>
    <c:showDLblsOverMax val="0"/>
  </c:chart>
  <c:txPr>
    <a:bodyPr/>
    <a:lstStyle/>
    <a:p>
      <a:pPr>
        <a:defRPr sz="1799"/>
      </a:pPr>
      <a:endParaRPr lang="es-CL"/>
    </a:p>
  </c:txPr>
  <c:externalData r:id="rId8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372143260110999E-2"/>
          <c:y val="1.6950570179809513E-2"/>
          <c:w val="0.87255713479778008"/>
          <c:h val="0.966098859640381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</c:dPt>
          <c:dPt>
            <c:idx val="1"/>
            <c:bubble3D val="0"/>
            <c:spPr>
              <a:solidFill>
                <a:schemeClr val="accent1"/>
              </a:solidFill>
            </c:spPr>
          </c:dPt>
          <c:cat>
            <c:strRef>
              <c:f>Sheet1!$A$2:$A$3</c:f>
              <c:strCache>
                <c:ptCount val="2"/>
                <c:pt idx="0">
                  <c:v>NSCLC</c:v>
                </c:pt>
                <c:pt idx="1">
                  <c:v>SCLC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txPr>
    <a:bodyPr/>
    <a:lstStyle/>
    <a:p>
      <a:pPr>
        <a:defRPr sz="1800"/>
      </a:pPr>
      <a:endParaRPr lang="es-CL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4847226058088474E-2"/>
          <c:y val="0.19932985571786424"/>
          <c:w val="0.48631025989324705"/>
          <c:h val="0.77465841855286899"/>
        </c:manualLayout>
      </c:layout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Colonne1</c:v>
                </c:pt>
              </c:strCache>
            </c:strRef>
          </c:tx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dPt>
            <c:idx val="4"/>
            <c:bubble3D val="0"/>
          </c:dPt>
          <c:dPt>
            <c:idx val="5"/>
            <c:bubble3D val="0"/>
          </c:dPt>
          <c:dPt>
            <c:idx val="6"/>
            <c:bubble3D val="0"/>
          </c:dPt>
          <c:dPt>
            <c:idx val="7"/>
            <c:bubble3D val="0"/>
          </c:dPt>
          <c:dPt>
            <c:idx val="8"/>
            <c:bubble3D val="0"/>
          </c:dPt>
          <c:dPt>
            <c:idx val="9"/>
            <c:bubble3D val="0"/>
          </c:dPt>
          <c:dPt>
            <c:idx val="10"/>
            <c:bubble3D val="0"/>
          </c:dPt>
          <c:dLbls>
            <c:dLbl>
              <c:idx val="0"/>
              <c:layout>
                <c:manualLayout>
                  <c:x val="-0.17591554455836184"/>
                  <c:y val="8.2470124529758757E-2"/>
                </c:manualLayout>
              </c:layout>
              <c:numFmt formatCode="0%" sourceLinked="0"/>
              <c:spPr/>
              <c:txPr>
                <a:bodyPr/>
                <a:lstStyle/>
                <a:p>
                  <a:pPr>
                    <a:defRPr sz="1198" b="1">
                      <a:solidFill>
                        <a:schemeClr val="bg1"/>
                      </a:solidFill>
                    </a:defRPr>
                  </a:pPr>
                  <a:endParaRPr lang="es-CL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7.6385280043287356E-3"/>
                  <c:y val="-0.12645364027330108"/>
                </c:manualLayout>
              </c:layout>
              <c:numFmt formatCode="0%" sourceLinked="0"/>
              <c:spPr/>
              <c:txPr>
                <a:bodyPr/>
                <a:lstStyle/>
                <a:p>
                  <a:pPr>
                    <a:defRPr sz="1198" b="1">
                      <a:solidFill>
                        <a:schemeClr val="bg1"/>
                      </a:solidFill>
                    </a:defRPr>
                  </a:pPr>
                  <a:endParaRPr lang="es-CL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7.8418095018008213E-2"/>
                  <c:y val="-3.515923109383277E-3"/>
                </c:manualLayout>
              </c:layout>
              <c:numFmt formatCode="0%" sourceLinked="0"/>
              <c:spPr/>
              <c:txPr>
                <a:bodyPr/>
                <a:lstStyle/>
                <a:p>
                  <a:pPr>
                    <a:defRPr sz="1198" b="1">
                      <a:solidFill>
                        <a:schemeClr val="bg1"/>
                      </a:solidFill>
                    </a:defRPr>
                  </a:pPr>
                  <a:endParaRPr lang="es-CL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tx>
                <c:rich>
                  <a:bodyPr/>
                  <a:lstStyle/>
                  <a:p>
                    <a:r>
                      <a:rPr lang="en-US" smtClean="0"/>
                      <a:t>6.0</a:t>
                    </a:r>
                    <a:r>
                      <a:rPr lang="en-US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tx>
                <c:rich>
                  <a:bodyPr/>
                  <a:lstStyle/>
                  <a:p>
                    <a:r>
                      <a:rPr lang="en-US" smtClean="0"/>
                      <a:t>3.0</a:t>
                    </a:r>
                    <a:r>
                      <a:rPr lang="en-US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9.2750269136901917E-2"/>
                  <c:y val="-5.5745876691297283E-2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3.0</a:t>
                    </a:r>
                    <a:r>
                      <a:rPr lang="en-US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tx>
                <c:rich>
                  <a:bodyPr/>
                  <a:lstStyle/>
                  <a:p>
                    <a:r>
                      <a:rPr lang="en-US" smtClean="0"/>
                      <a:t>2.0</a:t>
                    </a:r>
                    <a:r>
                      <a:rPr lang="en-US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tx>
                <c:rich>
                  <a:bodyPr/>
                  <a:lstStyle/>
                  <a:p>
                    <a:r>
                      <a:rPr lang="en-US" smtClean="0"/>
                      <a:t>1.0</a:t>
                    </a:r>
                    <a:r>
                      <a:rPr lang="en-US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7.7476482225691728E-2"/>
                  <c:y val="-8.9199938947198298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0.4</a:t>
                    </a:r>
                    <a:r>
                      <a:rPr lang="en-US" dirty="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0.1553547252549051"/>
                  <c:y val="-6.970434282943822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0.2</a:t>
                    </a:r>
                    <a:r>
                      <a:rPr lang="en-US" dirty="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9.9591588274085638E-2"/>
                  <c:y val="3.4065308541107391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0.0</a:t>
                    </a:r>
                    <a:r>
                      <a:rPr lang="en-US" dirty="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.0%" sourceLinked="0"/>
            <c:txPr>
              <a:bodyPr/>
              <a:lstStyle/>
              <a:p>
                <a:pPr>
                  <a:defRPr sz="1198">
                    <a:solidFill>
                      <a:schemeClr val="tx1">
                        <a:lumMod val="65000"/>
                        <a:lumOff val="35000"/>
                      </a:schemeClr>
                    </a:solidFill>
                  </a:defRPr>
                </a:pPr>
                <a:endParaRPr lang="es-CL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Feuil1!$A$2:$A$12</c:f>
              <c:strCache>
                <c:ptCount val="11"/>
                <c:pt idx="0">
                  <c:v> No mutation</c:v>
                </c:pt>
                <c:pt idx="1">
                  <c:v> KRAS</c:v>
                </c:pt>
                <c:pt idx="2">
                  <c:v> EGFR</c:v>
                </c:pt>
                <c:pt idx="3">
                  <c:v> EML4-ALK rearrangements</c:v>
                </c:pt>
                <c:pt idx="4">
                  <c:v> BRAF</c:v>
                </c:pt>
                <c:pt idx="5">
                  <c:v> PIK3CA</c:v>
                </c:pt>
                <c:pt idx="6">
                  <c:v> MET amplifications</c:v>
                </c:pt>
                <c:pt idx="7">
                  <c:v> HER2</c:v>
                </c:pt>
                <c:pt idx="8">
                  <c:v> MEK1</c:v>
                </c:pt>
                <c:pt idx="9">
                  <c:v> NRAS</c:v>
                </c:pt>
                <c:pt idx="10">
                  <c:v> AKT1</c:v>
                </c:pt>
              </c:strCache>
            </c:strRef>
          </c:cat>
          <c:val>
            <c:numRef>
              <c:f>Feuil1!$B$2:$B$12</c:f>
              <c:numCache>
                <c:formatCode>0%</c:formatCode>
                <c:ptCount val="11"/>
                <c:pt idx="0">
                  <c:v>0.4</c:v>
                </c:pt>
                <c:pt idx="1">
                  <c:v>0.25</c:v>
                </c:pt>
                <c:pt idx="2">
                  <c:v>0.23</c:v>
                </c:pt>
                <c:pt idx="3">
                  <c:v>0.06</c:v>
                </c:pt>
                <c:pt idx="4">
                  <c:v>0.03</c:v>
                </c:pt>
                <c:pt idx="5">
                  <c:v>0.03</c:v>
                </c:pt>
                <c:pt idx="6">
                  <c:v>0.02</c:v>
                </c:pt>
                <c:pt idx="7">
                  <c:v>0.01</c:v>
                </c:pt>
                <c:pt idx="8">
                  <c:v>4.0000000000000001E-3</c:v>
                </c:pt>
                <c:pt idx="9">
                  <c:v>2E-3</c:v>
                </c:pt>
                <c:pt idx="10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68">
          <a:noFill/>
        </a:ln>
      </c:spPr>
    </c:plotArea>
    <c:legend>
      <c:legendPos val="r"/>
      <c:layout>
        <c:manualLayout>
          <c:xMode val="edge"/>
          <c:yMode val="edge"/>
          <c:x val="0.55730784188841109"/>
          <c:y val="1.7799764767146412E-2"/>
          <c:w val="0.41978593048095186"/>
          <c:h val="0.93659007641109715"/>
        </c:manualLayout>
      </c:layout>
      <c:overlay val="0"/>
      <c:txPr>
        <a:bodyPr/>
        <a:lstStyle/>
        <a:p>
          <a:pPr>
            <a:defRPr sz="1000"/>
          </a:pPr>
          <a:endParaRPr lang="es-CL"/>
        </a:p>
      </c:txPr>
    </c:legend>
    <c:plotVisOnly val="1"/>
    <c:dispBlanksAs val="gap"/>
    <c:showDLblsOverMax val="0"/>
  </c:chart>
  <c:txPr>
    <a:bodyPr/>
    <a:lstStyle/>
    <a:p>
      <a:pPr>
        <a:defRPr sz="1798"/>
      </a:pPr>
      <a:endParaRPr lang="es-CL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507621438460203"/>
          <c:y val="3.9761443110301671E-2"/>
          <c:w val="0.830012852878797"/>
          <c:h val="0.7956033234336952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</c:spPr>
          <c:invertIfNegative val="0"/>
          <c:dPt>
            <c:idx val="0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</c:spPr>
          </c:dPt>
          <c:dPt>
            <c:idx val="1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</c:spPr>
          </c:dPt>
          <c:cat>
            <c:strRef>
              <c:f>Feuil1!$A$2:$A$5</c:f>
              <c:strCache>
                <c:ptCount val="4"/>
                <c:pt idx="0">
                  <c:v>Caucasian</c:v>
                </c:pt>
                <c:pt idx="1">
                  <c:v>African American</c:v>
                </c:pt>
                <c:pt idx="2">
                  <c:v>Latin American</c:v>
                </c:pt>
                <c:pt idx="3">
                  <c:v>Asian</c:v>
                </c:pt>
              </c:strCache>
            </c:strRef>
          </c:cat>
          <c:val>
            <c:numRef>
              <c:f>Feuil1!$B$2:$B$5</c:f>
              <c:numCache>
                <c:formatCode>0%</c:formatCode>
                <c:ptCount val="4"/>
                <c:pt idx="0">
                  <c:v>0.15</c:v>
                </c:pt>
                <c:pt idx="1">
                  <c:v>0.2</c:v>
                </c:pt>
                <c:pt idx="2">
                  <c:v>0.3</c:v>
                </c:pt>
                <c:pt idx="3">
                  <c:v>0.4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9"/>
        <c:axId val="182867840"/>
        <c:axId val="182882304"/>
      </c:barChart>
      <c:catAx>
        <c:axId val="18286784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200" b="0">
                    <a:solidFill>
                      <a:schemeClr val="tx1">
                        <a:lumMod val="65000"/>
                        <a:lumOff val="35000"/>
                      </a:schemeClr>
                    </a:solidFill>
                  </a:defRPr>
                </a:pPr>
                <a:r>
                  <a:rPr lang="fr-FR" sz="1200" b="0" dirty="0" err="1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Tipo</a:t>
                </a:r>
                <a:r>
                  <a:rPr lang="fr-FR" sz="1200" b="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 de </a:t>
                </a:r>
                <a:r>
                  <a:rPr lang="fr-FR" sz="1200" b="0" dirty="0" err="1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paciente</a:t>
                </a:r>
                <a:r>
                  <a:rPr lang="fr-FR" sz="1200" b="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 </a:t>
                </a:r>
                <a:endParaRPr lang="fr-FR" sz="1200" b="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c:rich>
          </c:tx>
          <c:layout>
            <c:manualLayout>
              <c:xMode val="edge"/>
              <c:yMode val="edge"/>
              <c:x val="0.45178093250161283"/>
              <c:y val="0.92737130282295099"/>
            </c:manualLayout>
          </c:layout>
          <c:overlay val="0"/>
        </c:title>
        <c:majorTickMark val="out"/>
        <c:minorTickMark val="none"/>
        <c:tickLblPos val="none"/>
        <c:spPr>
          <a:ln cap="rnd">
            <a:solidFill>
              <a:schemeClr val="bg1">
                <a:lumMod val="50000"/>
              </a:schemeClr>
            </a:solidFill>
          </a:ln>
        </c:spPr>
        <c:txPr>
          <a:bodyPr/>
          <a:lstStyle/>
          <a:p>
            <a: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endParaRPr lang="es-CL"/>
          </a:p>
        </c:txPr>
        <c:crossAx val="182882304"/>
        <c:crosses val="autoZero"/>
        <c:auto val="1"/>
        <c:lblAlgn val="ctr"/>
        <c:lblOffset val="100"/>
        <c:noMultiLvlLbl val="0"/>
      </c:catAx>
      <c:valAx>
        <c:axId val="18288230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200" b="0">
                    <a:solidFill>
                      <a:schemeClr val="tx1">
                        <a:lumMod val="65000"/>
                        <a:lumOff val="35000"/>
                      </a:schemeClr>
                    </a:solidFill>
                  </a:defRPr>
                </a:pPr>
                <a:r>
                  <a:rPr lang="fr-FR" sz="1200" b="0" dirty="0" err="1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Incidencia</a:t>
                </a:r>
                <a:r>
                  <a:rPr lang="fr-FR" sz="1200" b="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 (%)</a:t>
                </a:r>
                <a:endParaRPr lang="fr-FR" sz="1200" b="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c:rich>
          </c:tx>
          <c:layout>
            <c:manualLayout>
              <c:xMode val="edge"/>
              <c:yMode val="edge"/>
              <c:x val="2.4910966031927405E-2"/>
              <c:y val="0.2947587723580215"/>
            </c:manualLayout>
          </c:layout>
          <c:overlay val="0"/>
        </c:title>
        <c:numFmt formatCode="0%" sourceLinked="1"/>
        <c:majorTickMark val="out"/>
        <c:minorTickMark val="none"/>
        <c:tickLblPos val="nextTo"/>
        <c:spPr>
          <a:ln cap="rnd">
            <a:solidFill>
              <a:schemeClr val="bg1">
                <a:lumMod val="50000"/>
              </a:schemeClr>
            </a:solidFill>
          </a:ln>
        </c:spPr>
        <c:txPr>
          <a:bodyPr/>
          <a:lstStyle/>
          <a:p>
            <a:pPr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endParaRPr lang="es-CL"/>
          </a:p>
        </c:txPr>
        <c:crossAx val="182867840"/>
        <c:crosses val="autoZero"/>
        <c:crossBetween val="between"/>
        <c:majorUnit val="0.1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s-CL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738620749117875"/>
          <c:y val="4.9477907408727491E-2"/>
          <c:w val="0.75100231814208129"/>
          <c:h val="0.8178321938876171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 Afatinib</c:v>
                </c:pt>
              </c:strCache>
            </c:strRef>
          </c:tx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</c:spPr>
          <c:invertIfNegative val="0"/>
          <c:dPt>
            <c:idx val="1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</c:spPr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46.5</a:t>
                    </a:r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26.4</a:t>
                    </a:r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chemeClr val="bg1">
                        <a:lumMod val="50000"/>
                      </a:schemeClr>
                    </a:solidFill>
                  </a:defRPr>
                </a:pPr>
                <a:endParaRPr lang="es-C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Feuil1!$A$2:$A$3</c:f>
              <c:strCache>
                <c:ptCount val="2"/>
                <c:pt idx="0">
                  <c:v>12 months</c:v>
                </c:pt>
                <c:pt idx="1">
                  <c:v>18 months</c:v>
                </c:pt>
              </c:strCache>
            </c:strRef>
          </c:cat>
          <c:val>
            <c:numRef>
              <c:f>Feuil1!$B$2:$B$3</c:f>
              <c:numCache>
                <c:formatCode>0.0%</c:formatCode>
                <c:ptCount val="2"/>
                <c:pt idx="0">
                  <c:v>0.46500000000000002</c:v>
                </c:pt>
                <c:pt idx="1">
                  <c:v>0.26400000000000001</c:v>
                </c:pt>
              </c:numCache>
            </c:numRef>
          </c:val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Pem/cis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</c:spPr>
          <c:invertIfNegative val="0"/>
          <c:dPt>
            <c:idx val="1"/>
            <c:invertIfNegative val="0"/>
            <c:bubble3D val="0"/>
            <c:spPr>
              <a:blipFill>
                <a:blip xmlns:r="http://schemas.openxmlformats.org/officeDocument/2006/relationships" r:embed="rId4"/>
                <a:stretch>
                  <a:fillRect/>
                </a:stretch>
              </a:blipFill>
            </c:spPr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22.0</a:t>
                    </a:r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8.6</a:t>
                    </a:r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chemeClr val="bg1">
                        <a:lumMod val="50000"/>
                      </a:schemeClr>
                    </a:solidFill>
                  </a:defRPr>
                </a:pPr>
                <a:endParaRPr lang="es-C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Feuil1!$A$2:$A$3</c:f>
              <c:strCache>
                <c:ptCount val="2"/>
                <c:pt idx="0">
                  <c:v>12 months</c:v>
                </c:pt>
                <c:pt idx="1">
                  <c:v>18 months</c:v>
                </c:pt>
              </c:strCache>
            </c:strRef>
          </c:cat>
          <c:val>
            <c:numRef>
              <c:f>Feuil1!$C$2:$C$3</c:f>
              <c:numCache>
                <c:formatCode>0.0%</c:formatCode>
                <c:ptCount val="2"/>
                <c:pt idx="0">
                  <c:v>0.22</c:v>
                </c:pt>
                <c:pt idx="1">
                  <c:v>8.5999999999999993E-2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3589120"/>
        <c:axId val="183603200"/>
      </c:barChart>
      <c:catAx>
        <c:axId val="183589120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 cap="rnd">
            <a:solidFill>
              <a:schemeClr val="bg1">
                <a:lumMod val="50000"/>
              </a:schemeClr>
            </a:solidFill>
          </a:ln>
        </c:spPr>
        <c:txPr>
          <a:bodyPr/>
          <a:lstStyle/>
          <a:p>
            <a:pPr>
              <a:defRPr sz="1200">
                <a:solidFill>
                  <a:schemeClr val="bg1">
                    <a:lumMod val="50000"/>
                  </a:schemeClr>
                </a:solidFill>
              </a:defRPr>
            </a:pPr>
            <a:endParaRPr lang="es-CL"/>
          </a:p>
        </c:txPr>
        <c:crossAx val="183603200"/>
        <c:crosses val="autoZero"/>
        <c:auto val="1"/>
        <c:lblAlgn val="ctr"/>
        <c:lblOffset val="100"/>
        <c:noMultiLvlLbl val="0"/>
      </c:catAx>
      <c:valAx>
        <c:axId val="18360320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 algn="ctr" rtl="0">
                  <a:defRPr sz="1200" b="0">
                    <a:solidFill>
                      <a:schemeClr val="bg1">
                        <a:lumMod val="50000"/>
                      </a:schemeClr>
                    </a:solidFill>
                  </a:defRPr>
                </a:pPr>
                <a:r>
                  <a:rPr lang="en-GB" sz="1200" b="0" dirty="0" err="1" smtClean="0">
                    <a:solidFill>
                      <a:schemeClr val="bg1">
                        <a:lumMod val="50000"/>
                      </a:schemeClr>
                    </a:solidFill>
                  </a:rPr>
                  <a:t>Pacientes</a:t>
                </a:r>
                <a:r>
                  <a:rPr lang="en-GB" sz="1200" b="0" dirty="0" smtClean="0">
                    <a:solidFill>
                      <a:schemeClr val="bg1">
                        <a:lumMod val="50000"/>
                      </a:schemeClr>
                    </a:solidFill>
                  </a:rPr>
                  <a:t> (%)</a:t>
                </a:r>
                <a:endParaRPr lang="en-GB" sz="1200" b="0" dirty="0">
                  <a:solidFill>
                    <a:schemeClr val="bg1">
                      <a:lumMod val="50000"/>
                    </a:schemeClr>
                  </a:solidFill>
                </a:endParaRPr>
              </a:p>
            </c:rich>
          </c:tx>
          <c:layout>
            <c:manualLayout>
              <c:xMode val="edge"/>
              <c:yMode val="edge"/>
              <c:x val="1.5462738921976617E-2"/>
              <c:y val="0.35151216222118947"/>
            </c:manualLayout>
          </c:layout>
          <c:overlay val="0"/>
        </c:title>
        <c:numFmt formatCode="0%" sourceLinked="0"/>
        <c:majorTickMark val="out"/>
        <c:minorTickMark val="none"/>
        <c:tickLblPos val="nextTo"/>
        <c:spPr>
          <a:ln cap="rnd">
            <a:solidFill>
              <a:schemeClr val="bg1">
                <a:lumMod val="50000"/>
              </a:schemeClr>
            </a:solidFill>
          </a:ln>
        </c:spPr>
        <c:txPr>
          <a:bodyPr/>
          <a:lstStyle/>
          <a:p>
            <a:pPr>
              <a:defRPr sz="1200">
                <a:solidFill>
                  <a:schemeClr val="bg1">
                    <a:lumMod val="50000"/>
                  </a:schemeClr>
                </a:solidFill>
              </a:defRPr>
            </a:pPr>
            <a:endParaRPr lang="es-CL"/>
          </a:p>
        </c:txPr>
        <c:crossAx val="183589120"/>
        <c:crosses val="autoZero"/>
        <c:crossBetween val="between"/>
        <c:majorUnit val="0.1"/>
      </c:valAx>
    </c:plotArea>
    <c:legend>
      <c:legendPos val="r"/>
      <c:layout>
        <c:manualLayout>
          <c:xMode val="edge"/>
          <c:yMode val="edge"/>
          <c:x val="0.67258453196776857"/>
          <c:y val="6.3122222339787967E-2"/>
          <c:w val="0.22125173669660389"/>
          <c:h val="0.18238407588307926"/>
        </c:manualLayout>
      </c:layout>
      <c:overlay val="0"/>
      <c:txPr>
        <a:bodyPr/>
        <a:lstStyle/>
        <a:p>
          <a:pPr>
            <a:defRPr>
              <a:solidFill>
                <a:schemeClr val="bg1">
                  <a:lumMod val="50000"/>
                </a:schemeClr>
              </a:solidFill>
            </a:defRPr>
          </a:pPr>
          <a:endParaRPr lang="es-CL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400"/>
      </a:pPr>
      <a:endParaRPr lang="es-CL"/>
    </a:p>
  </c:txPr>
  <c:externalData r:id="rId5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738620749117875"/>
          <c:y val="4.9477907408727491E-2"/>
          <c:w val="0.75100231814208129"/>
          <c:h val="0.8178321938876171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 Afatinib</c:v>
                </c:pt>
              </c:strCache>
            </c:strRef>
          </c:tx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</c:spPr>
          <c:invertIfNegative val="0"/>
          <c:dPt>
            <c:idx val="1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</c:spPr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51.1</a:t>
                    </a:r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28.6</a:t>
                    </a:r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chemeClr val="bg1">
                        <a:lumMod val="50000"/>
                      </a:schemeClr>
                    </a:solidFill>
                  </a:defRPr>
                </a:pPr>
                <a:endParaRPr lang="es-C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Feuil1!$A$2:$A$3</c:f>
              <c:strCache>
                <c:ptCount val="2"/>
                <c:pt idx="0">
                  <c:v>12 months</c:v>
                </c:pt>
                <c:pt idx="1">
                  <c:v>18 months</c:v>
                </c:pt>
              </c:strCache>
            </c:strRef>
          </c:cat>
          <c:val>
            <c:numRef>
              <c:f>Feuil1!$B$2:$B$3</c:f>
              <c:numCache>
                <c:formatCode>0.0%</c:formatCode>
                <c:ptCount val="2"/>
                <c:pt idx="0">
                  <c:v>0.51100000000000001</c:v>
                </c:pt>
                <c:pt idx="1">
                  <c:v>0.28599999999999998</c:v>
                </c:pt>
              </c:numCache>
            </c:numRef>
          </c:val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Pem/cis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</c:spPr>
          <c:invertIfNegative val="0"/>
          <c:dPt>
            <c:idx val="1"/>
            <c:invertIfNegative val="0"/>
            <c:bubble3D val="0"/>
            <c:spPr>
              <a:blipFill>
                <a:blip xmlns:r="http://schemas.openxmlformats.org/officeDocument/2006/relationships" r:embed="rId4"/>
                <a:stretch>
                  <a:fillRect/>
                </a:stretch>
              </a:blipFill>
            </c:spPr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21.4</a:t>
                    </a:r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7.4</a:t>
                    </a:r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chemeClr val="bg1">
                        <a:lumMod val="50000"/>
                      </a:schemeClr>
                    </a:solidFill>
                  </a:defRPr>
                </a:pPr>
                <a:endParaRPr lang="es-C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Feuil1!$A$2:$A$3</c:f>
              <c:strCache>
                <c:ptCount val="2"/>
                <c:pt idx="0">
                  <c:v>12 months</c:v>
                </c:pt>
                <c:pt idx="1">
                  <c:v>18 months</c:v>
                </c:pt>
              </c:strCache>
            </c:strRef>
          </c:cat>
          <c:val>
            <c:numRef>
              <c:f>Feuil1!$C$2:$C$3</c:f>
              <c:numCache>
                <c:formatCode>0.0%</c:formatCode>
                <c:ptCount val="2"/>
                <c:pt idx="0">
                  <c:v>0.214</c:v>
                </c:pt>
                <c:pt idx="1">
                  <c:v>7.3999999999999996E-2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3396992"/>
        <c:axId val="183406976"/>
      </c:barChart>
      <c:catAx>
        <c:axId val="183396992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 cap="rnd">
            <a:solidFill>
              <a:schemeClr val="bg1">
                <a:lumMod val="50000"/>
              </a:schemeClr>
            </a:solidFill>
          </a:ln>
        </c:spPr>
        <c:txPr>
          <a:bodyPr/>
          <a:lstStyle/>
          <a:p>
            <a:pPr>
              <a:defRPr sz="1200">
                <a:solidFill>
                  <a:schemeClr val="bg1">
                    <a:lumMod val="50000"/>
                  </a:schemeClr>
                </a:solidFill>
              </a:defRPr>
            </a:pPr>
            <a:endParaRPr lang="es-CL"/>
          </a:p>
        </c:txPr>
        <c:crossAx val="183406976"/>
        <c:crosses val="autoZero"/>
        <c:auto val="1"/>
        <c:lblAlgn val="ctr"/>
        <c:lblOffset val="100"/>
        <c:noMultiLvlLbl val="0"/>
      </c:catAx>
      <c:valAx>
        <c:axId val="18340697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 algn="ctr" rtl="0">
                  <a:defRPr sz="1200" b="0">
                    <a:solidFill>
                      <a:schemeClr val="bg1">
                        <a:lumMod val="50000"/>
                      </a:schemeClr>
                    </a:solidFill>
                  </a:defRPr>
                </a:pPr>
                <a:r>
                  <a:rPr lang="en-GB" sz="1200" b="0" dirty="0" err="1" smtClean="0">
                    <a:solidFill>
                      <a:schemeClr val="bg1">
                        <a:lumMod val="50000"/>
                      </a:schemeClr>
                    </a:solidFill>
                  </a:rPr>
                  <a:t>Pacientes</a:t>
                </a:r>
                <a:r>
                  <a:rPr lang="en-GB" sz="1200" b="0" dirty="0" smtClean="0">
                    <a:solidFill>
                      <a:schemeClr val="bg1">
                        <a:lumMod val="50000"/>
                      </a:schemeClr>
                    </a:solidFill>
                  </a:rPr>
                  <a:t> (%)</a:t>
                </a:r>
                <a:endParaRPr lang="en-GB" sz="1200" b="0" dirty="0">
                  <a:solidFill>
                    <a:schemeClr val="bg1">
                      <a:lumMod val="50000"/>
                    </a:schemeClr>
                  </a:solidFill>
                </a:endParaRPr>
              </a:p>
            </c:rich>
          </c:tx>
          <c:layout>
            <c:manualLayout>
              <c:xMode val="edge"/>
              <c:yMode val="edge"/>
              <c:x val="1.5462738921976617E-2"/>
              <c:y val="0.35151216222118947"/>
            </c:manualLayout>
          </c:layout>
          <c:overlay val="0"/>
        </c:title>
        <c:numFmt formatCode="0%" sourceLinked="0"/>
        <c:majorTickMark val="out"/>
        <c:minorTickMark val="none"/>
        <c:tickLblPos val="nextTo"/>
        <c:spPr>
          <a:ln cap="rnd">
            <a:solidFill>
              <a:schemeClr val="bg1">
                <a:lumMod val="50000"/>
              </a:schemeClr>
            </a:solidFill>
          </a:ln>
        </c:spPr>
        <c:txPr>
          <a:bodyPr/>
          <a:lstStyle/>
          <a:p>
            <a:pPr>
              <a:defRPr sz="1200">
                <a:solidFill>
                  <a:schemeClr val="bg1">
                    <a:lumMod val="50000"/>
                  </a:schemeClr>
                </a:solidFill>
              </a:defRPr>
            </a:pPr>
            <a:endParaRPr lang="es-CL"/>
          </a:p>
        </c:txPr>
        <c:crossAx val="183396992"/>
        <c:crosses val="autoZero"/>
        <c:crossBetween val="between"/>
        <c:majorUnit val="0.1"/>
      </c:valAx>
    </c:plotArea>
    <c:legend>
      <c:legendPos val="r"/>
      <c:layout>
        <c:manualLayout>
          <c:xMode val="edge"/>
          <c:yMode val="edge"/>
          <c:x val="0.74188868552394482"/>
          <c:y val="6.3122222339787967E-2"/>
          <c:w val="0.16927362152947173"/>
          <c:h val="0.22717662344497827"/>
        </c:manualLayout>
      </c:layout>
      <c:overlay val="0"/>
      <c:txPr>
        <a:bodyPr/>
        <a:lstStyle/>
        <a:p>
          <a:pPr>
            <a:defRPr>
              <a:solidFill>
                <a:schemeClr val="bg1">
                  <a:lumMod val="50000"/>
                </a:schemeClr>
              </a:solidFill>
            </a:defRPr>
          </a:pPr>
          <a:endParaRPr lang="es-CL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400"/>
      </a:pPr>
      <a:endParaRPr lang="es-CL"/>
    </a:p>
  </c:txPr>
  <c:externalData r:id="rId5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2917956594917486E-2"/>
          <c:y val="4.9477907408727491E-2"/>
          <c:w val="0.89249644040650544"/>
          <c:h val="0.8178321938876171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 Afatinib</c:v>
                </c:pt>
              </c:strCache>
            </c:strRef>
          </c:tx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</c:spPr>
          <c:invertIfNegative val="0"/>
          <c:dPt>
            <c:idx val="1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</c:spPr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51.1</a:t>
                    </a:r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28.6</a:t>
                    </a:r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chemeClr val="bg1">
                        <a:lumMod val="50000"/>
                      </a:schemeClr>
                    </a:solidFill>
                  </a:defRPr>
                </a:pPr>
                <a:endParaRPr lang="es-C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Feuil1!$A$2:$A$8</c:f>
              <c:strCache>
                <c:ptCount val="7"/>
                <c:pt idx="0">
                  <c:v>Cough</c:v>
                </c:pt>
                <c:pt idx="1">
                  <c:v>Dyspnea</c:v>
                </c:pt>
                <c:pt idx="2">
                  <c:v>Short of breath</c:v>
                </c:pt>
                <c:pt idx="3">
                  <c:v>Pain</c:v>
                </c:pt>
                <c:pt idx="4">
                  <c:v>Pain chest</c:v>
                </c:pt>
                <c:pt idx="5">
                  <c:v>Pain arm/shoulder</c:v>
                </c:pt>
                <c:pt idx="6">
                  <c:v>Pain other</c:v>
                </c:pt>
              </c:strCache>
            </c:strRef>
          </c:cat>
          <c:val>
            <c:numRef>
              <c:f>Feuil1!$B$2:$B$8</c:f>
              <c:numCache>
                <c:formatCode>General</c:formatCode>
                <c:ptCount val="7"/>
              </c:numCache>
            </c:numRef>
          </c:val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Pem/cis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</c:spPr>
          <c:invertIfNegative val="0"/>
          <c:dPt>
            <c:idx val="1"/>
            <c:invertIfNegative val="0"/>
            <c:bubble3D val="0"/>
            <c:spPr>
              <a:blipFill>
                <a:blip xmlns:r="http://schemas.openxmlformats.org/officeDocument/2006/relationships" r:embed="rId4"/>
                <a:stretch>
                  <a:fillRect/>
                </a:stretch>
              </a:blipFill>
            </c:spPr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21.4</a:t>
                    </a:r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7.4</a:t>
                    </a:r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chemeClr val="bg1">
                        <a:lumMod val="50000"/>
                      </a:schemeClr>
                    </a:solidFill>
                  </a:defRPr>
                </a:pPr>
                <a:endParaRPr lang="es-C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Feuil1!$A$2:$A$8</c:f>
              <c:strCache>
                <c:ptCount val="7"/>
                <c:pt idx="0">
                  <c:v>Cough</c:v>
                </c:pt>
                <c:pt idx="1">
                  <c:v>Dyspnea</c:v>
                </c:pt>
                <c:pt idx="2">
                  <c:v>Short of breath</c:v>
                </c:pt>
                <c:pt idx="3">
                  <c:v>Pain</c:v>
                </c:pt>
                <c:pt idx="4">
                  <c:v>Pain chest</c:v>
                </c:pt>
                <c:pt idx="5">
                  <c:v>Pain arm/shoulder</c:v>
                </c:pt>
                <c:pt idx="6">
                  <c:v>Pain other</c:v>
                </c:pt>
              </c:strCache>
            </c:strRef>
          </c:cat>
          <c:val>
            <c:numRef>
              <c:f>Feuil1!$C$2:$C$8</c:f>
              <c:numCache>
                <c:formatCode>General</c:formatCode>
                <c:ptCount val="7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2198272"/>
        <c:axId val="182199808"/>
      </c:barChart>
      <c:catAx>
        <c:axId val="182198272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 cap="rnd">
            <a:solidFill>
              <a:schemeClr val="bg1">
                <a:lumMod val="50000"/>
              </a:schemeClr>
            </a:solidFill>
          </a:ln>
        </c:spPr>
        <c:txPr>
          <a:bodyPr/>
          <a:lstStyle/>
          <a:p>
            <a:pPr>
              <a:defRPr sz="1100">
                <a:solidFill>
                  <a:schemeClr val="bg1">
                    <a:lumMod val="50000"/>
                  </a:schemeClr>
                </a:solidFill>
              </a:defRPr>
            </a:pPr>
            <a:endParaRPr lang="es-CL"/>
          </a:p>
        </c:txPr>
        <c:crossAx val="182199808"/>
        <c:crosses val="autoZero"/>
        <c:auto val="1"/>
        <c:lblAlgn val="ctr"/>
        <c:lblOffset val="100"/>
        <c:noMultiLvlLbl val="0"/>
      </c:catAx>
      <c:valAx>
        <c:axId val="182199808"/>
        <c:scaling>
          <c:orientation val="minMax"/>
          <c:max val="80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GB" sz="1100" b="0" dirty="0" err="1" smtClean="0">
                    <a:solidFill>
                      <a:schemeClr val="bg1">
                        <a:lumMod val="50000"/>
                      </a:schemeClr>
                    </a:solidFill>
                  </a:rPr>
                  <a:t>Pacientes</a:t>
                </a:r>
                <a:r>
                  <a:rPr lang="en-GB" sz="1100" b="0" dirty="0" smtClean="0">
                    <a:solidFill>
                      <a:schemeClr val="bg1">
                        <a:lumMod val="50000"/>
                      </a:schemeClr>
                    </a:solidFill>
                  </a:rPr>
                  <a:t> (%)</a:t>
                </a:r>
                <a:endParaRPr lang="en-GB" sz="1100" b="0" dirty="0">
                  <a:solidFill>
                    <a:schemeClr val="bg1">
                      <a:lumMod val="50000"/>
                    </a:schemeClr>
                  </a:solidFill>
                </a:endParaRPr>
              </a:p>
            </c:rich>
          </c:tx>
          <c:overlay val="0"/>
        </c:title>
        <c:numFmt formatCode="#,##0" sourceLinked="0"/>
        <c:majorTickMark val="out"/>
        <c:minorTickMark val="none"/>
        <c:tickLblPos val="nextTo"/>
        <c:spPr>
          <a:ln cap="rnd">
            <a:solidFill>
              <a:schemeClr val="bg1">
                <a:lumMod val="50000"/>
              </a:schemeClr>
            </a:solidFill>
          </a:ln>
        </c:spPr>
        <c:txPr>
          <a:bodyPr/>
          <a:lstStyle/>
          <a:p>
            <a:pPr>
              <a:defRPr sz="1200">
                <a:solidFill>
                  <a:schemeClr val="bg1">
                    <a:lumMod val="50000"/>
                  </a:schemeClr>
                </a:solidFill>
              </a:defRPr>
            </a:pPr>
            <a:endParaRPr lang="es-CL"/>
          </a:p>
        </c:txPr>
        <c:crossAx val="182198272"/>
        <c:crosses val="autoZero"/>
        <c:crossBetween val="between"/>
        <c:majorUnit val="10"/>
      </c:valAx>
    </c:plotArea>
    <c:legend>
      <c:legendPos val="r"/>
      <c:layout>
        <c:manualLayout>
          <c:xMode val="edge"/>
          <c:yMode val="edge"/>
          <c:x val="0.62722656475285499"/>
          <c:y val="1.0419225197863355E-2"/>
          <c:w val="0.35791097497675872"/>
          <c:h val="0.15137385064791836"/>
        </c:manualLayout>
      </c:layout>
      <c:overlay val="0"/>
      <c:txPr>
        <a:bodyPr/>
        <a:lstStyle/>
        <a:p>
          <a:pPr>
            <a:defRPr>
              <a:solidFill>
                <a:schemeClr val="bg1">
                  <a:lumMod val="50000"/>
                </a:schemeClr>
              </a:solidFill>
            </a:defRPr>
          </a:pPr>
          <a:endParaRPr lang="es-CL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400"/>
      </a:pPr>
      <a:endParaRPr lang="es-CL"/>
    </a:p>
  </c:txPr>
  <c:externalData r:id="rId5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9FB9CE-50F7-4895-8ECC-4EA3318998BA}" type="datetimeFigureOut">
              <a:rPr lang="fr-FR" smtClean="0"/>
              <a:t>11/06/2014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B47759-D40E-4B77-8824-AC37AAD9EB0C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3286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 txBox="1">
            <a:spLocks noGrp="1" noChangeArrowheads="1"/>
          </p:cNvSpPr>
          <p:nvPr/>
        </p:nvSpPr>
        <p:spPr bwMode="auto">
          <a:xfrm>
            <a:off x="3884463" y="8685878"/>
            <a:ext cx="2972004" cy="456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592" tIns="43796" rIns="87592" bIns="43796"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fld id="{BDBDD7B8-730F-440A-AC43-2A5DCC6B535B}" type="slidenum">
              <a:rPr lang="en-GB">
                <a:solidFill>
                  <a:srgbClr val="000000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76275"/>
            <a:ext cx="4572000" cy="3429000"/>
          </a:xfrm>
          <a:ln/>
        </p:spPr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b="1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 txBox="1">
            <a:spLocks noGrp="1" noChangeArrowheads="1"/>
          </p:cNvSpPr>
          <p:nvPr/>
        </p:nvSpPr>
        <p:spPr bwMode="auto">
          <a:xfrm>
            <a:off x="3884463" y="8685878"/>
            <a:ext cx="2972004" cy="456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592" tIns="43796" rIns="87592" bIns="43796"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fld id="{F2DD1C5C-54F8-4549-9BE0-E4E17442551D}" type="slidenum">
              <a:rPr lang="en-GB">
                <a:solidFill>
                  <a:srgbClr val="000000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>
              <a:solidFill>
                <a:srgbClr val="00B050"/>
              </a:solidFill>
            </a:endParaRPr>
          </a:p>
        </p:txBody>
      </p:sp>
      <p:sp>
        <p:nvSpPr>
          <p:cNvPr id="142340" name="Slide Image Placeholder 5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44387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z="9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E504429-E67F-4AAD-BC39-32A9AFAA72BD}" type="slidenum">
              <a:rPr lang="en-GB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n-GB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45411" name="Espace réservé des commentaires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0FC5158-2F21-41D7-B870-52D18D634AEF}" type="slidenum">
              <a:rPr lang="en-GB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n-GB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46435" name="Espace réservé des commentaires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AACD992-3D57-4E4E-9A94-EFD3571520B9}" type="slidenum">
              <a:rPr lang="en-GB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n-GB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47459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z="900">
              <a:cs typeface="Arial" pitchFamily="34" charset="0"/>
            </a:endParaRPr>
          </a:p>
        </p:txBody>
      </p:sp>
      <p:sp>
        <p:nvSpPr>
          <p:cNvPr id="130052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2B71B78-BC9F-4A46-A0DB-D1AFEEC97CEC}" type="slidenum">
              <a:rPr lang="en-GB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n-GB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4C3AD-990F-4E81-9F1E-3A0EA0782C23}" type="slidenum">
              <a:rPr lang="en-GB" smtClean="0">
                <a:solidFill>
                  <a:prstClr val="black"/>
                </a:solidFill>
              </a:rPr>
              <a:pPr/>
              <a:t>24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9146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567CB2-A218-4CB2-8EED-1C8DE0671270}" type="slidenum">
              <a:rPr lang="en-GB" smtClean="0"/>
              <a:pPr>
                <a:defRPr/>
              </a:pPr>
              <a:t>25</a:t>
            </a:fld>
            <a:endParaRPr lang="en-GB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4C3AD-990F-4E81-9F1E-3A0EA0782C23}" type="slidenum">
              <a:rPr lang="en-GB" smtClean="0">
                <a:solidFill>
                  <a:prstClr val="black"/>
                </a:solidFill>
              </a:rPr>
              <a:pPr/>
              <a:t>26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53829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567CB2-A218-4CB2-8EED-1C8DE0671270}" type="slidenum">
              <a:rPr lang="en-GB" smtClean="0"/>
              <a:pPr>
                <a:defRPr/>
              </a:pPr>
              <a:t>27</a:t>
            </a:fld>
            <a:endParaRPr lang="en-GB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567CB2-A218-4CB2-8EED-1C8DE0671270}" type="slidenum">
              <a:rPr lang="en-GB" smtClean="0"/>
              <a:pPr>
                <a:defRPr/>
              </a:pPr>
              <a:t>28</a:t>
            </a:fld>
            <a:endParaRPr lang="en-GB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53603" name="Espace réservé des commentaires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FEFDFA3-EDE3-4219-B39E-6922ACAA10CC}" type="slidenum">
              <a:rPr lang="en-GB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n-GB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54627" name="Espace réservé des commentaires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952387D-B57B-4F75-95F3-F20D2D6FD8AA}" type="slidenum">
              <a:rPr lang="en-GB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n-GB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567CB2-A218-4CB2-8EED-1C8DE0671270}" type="slidenum">
              <a:rPr lang="en-GB" smtClean="0"/>
              <a:pPr>
                <a:defRPr/>
              </a:pPr>
              <a:t>31</a:t>
            </a:fld>
            <a:endParaRPr lang="en-GB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56675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z="900">
              <a:cs typeface="Arial" pitchFamily="34" charset="0"/>
            </a:endParaRPr>
          </a:p>
        </p:txBody>
      </p:sp>
      <p:sp>
        <p:nvSpPr>
          <p:cNvPr id="13312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52885C2-1ADE-4E11-B0CE-176CC32C2963}" type="slidenum">
              <a:rPr lang="en-GB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n-GB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567CB2-A218-4CB2-8EED-1C8DE0671270}" type="slidenum">
              <a:rPr lang="en-GB" smtClean="0"/>
              <a:pPr>
                <a:defRPr/>
              </a:pPr>
              <a:t>39</a:t>
            </a:fld>
            <a:endParaRPr lang="en-GB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58723" name="Espace réservé des commentaires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47E536E-3B92-4AF9-BE8C-2A81BBEB64B6}" type="slidenum">
              <a:rPr lang="en-GB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n-GB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59747" name="Espace réservé des commentaires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4CD9701-EF8A-4593-831B-50E6CD3AF83F}" type="slidenum">
              <a:rPr lang="en-GB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n-GB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2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D:\Dossier en cours\Publicis life brand\Afatinib\Photoshop\Font titre ss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626569" y="2313073"/>
            <a:ext cx="6339264" cy="1243417"/>
          </a:xfrm>
        </p:spPr>
        <p:txBody>
          <a:bodyPr anchor="b"/>
          <a:lstStyle>
            <a:lvl1pPr algn="l">
              <a:defRPr sz="4400" b="1">
                <a:solidFill>
                  <a:srgbClr val="C5C43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696914" y="3569688"/>
            <a:ext cx="5996357" cy="1752600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rgbClr val="1CBEC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5CEE5-31C0-40DB-B1CC-5DE20BC73883}" type="datetime1">
              <a:rPr lang="fr-FR" smtClean="0"/>
              <a:t>11/06/2014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‹Nº›</a:t>
            </a:fld>
            <a:endParaRPr lang="fr-FR"/>
          </a:p>
        </p:txBody>
      </p:sp>
      <p:sp>
        <p:nvSpPr>
          <p:cNvPr id="11" name="Forme libre 10"/>
          <p:cNvSpPr/>
          <p:nvPr userDrawn="1"/>
        </p:nvSpPr>
        <p:spPr>
          <a:xfrm>
            <a:off x="-4763" y="1134563"/>
            <a:ext cx="9148763" cy="483577"/>
          </a:xfrm>
          <a:custGeom>
            <a:avLst/>
            <a:gdLst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16607 h 500184"/>
              <a:gd name="connsiteX1" fmla="*/ 1081454 w 9152792"/>
              <a:gd name="connsiteY1" fmla="*/ 16607 h 500184"/>
              <a:gd name="connsiteX2" fmla="*/ 0 w 9152792"/>
              <a:gd name="connsiteY2" fmla="*/ 500184 h 500184"/>
              <a:gd name="connsiteX0" fmla="*/ 9152792 w 9152792"/>
              <a:gd name="connsiteY0" fmla="*/ 12701 h 496278"/>
              <a:gd name="connsiteX1" fmla="*/ 1081454 w 9152792"/>
              <a:gd name="connsiteY1" fmla="*/ 12701 h 496278"/>
              <a:gd name="connsiteX2" fmla="*/ 0 w 9152792"/>
              <a:gd name="connsiteY2" fmla="*/ 496278 h 496278"/>
              <a:gd name="connsiteX0" fmla="*/ 9152792 w 9152792"/>
              <a:gd name="connsiteY0" fmla="*/ 11655 h 495232"/>
              <a:gd name="connsiteX1" fmla="*/ 1081454 w 9152792"/>
              <a:gd name="connsiteY1" fmla="*/ 11655 h 495232"/>
              <a:gd name="connsiteX2" fmla="*/ 0 w 9152792"/>
              <a:gd name="connsiteY2" fmla="*/ 495232 h 495232"/>
              <a:gd name="connsiteX0" fmla="*/ 9152792 w 9152792"/>
              <a:gd name="connsiteY0" fmla="*/ 16945 h 500522"/>
              <a:gd name="connsiteX1" fmla="*/ 1081454 w 9152792"/>
              <a:gd name="connsiteY1" fmla="*/ 16945 h 500522"/>
              <a:gd name="connsiteX2" fmla="*/ 0 w 9152792"/>
              <a:gd name="connsiteY2" fmla="*/ 500522 h 500522"/>
              <a:gd name="connsiteX0" fmla="*/ 9152792 w 9152792"/>
              <a:gd name="connsiteY0" fmla="*/ 10597 h 494174"/>
              <a:gd name="connsiteX1" fmla="*/ 1081454 w 9152792"/>
              <a:gd name="connsiteY1" fmla="*/ 10597 h 494174"/>
              <a:gd name="connsiteX2" fmla="*/ 0 w 9152792"/>
              <a:gd name="connsiteY2" fmla="*/ 494174 h 494174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784 h 484361"/>
              <a:gd name="connsiteX1" fmla="*/ 1081454 w 9152792"/>
              <a:gd name="connsiteY1" fmla="*/ 784 h 484361"/>
              <a:gd name="connsiteX2" fmla="*/ 0 w 9152792"/>
              <a:gd name="connsiteY2" fmla="*/ 484361 h 484361"/>
              <a:gd name="connsiteX0" fmla="*/ 9152792 w 9152792"/>
              <a:gd name="connsiteY0" fmla="*/ 453 h 484030"/>
              <a:gd name="connsiteX1" fmla="*/ 1081454 w 9152792"/>
              <a:gd name="connsiteY1" fmla="*/ 453 h 484030"/>
              <a:gd name="connsiteX2" fmla="*/ 0 w 9152792"/>
              <a:gd name="connsiteY2" fmla="*/ 484030 h 484030"/>
              <a:gd name="connsiteX0" fmla="*/ 9152792 w 9152792"/>
              <a:gd name="connsiteY0" fmla="*/ 0 h 483577"/>
              <a:gd name="connsiteX1" fmla="*/ 871904 w 9152792"/>
              <a:gd name="connsiteY1" fmla="*/ 4762 h 483577"/>
              <a:gd name="connsiteX2" fmla="*/ 0 w 9152792"/>
              <a:gd name="connsiteY2" fmla="*/ 483577 h 483577"/>
              <a:gd name="connsiteX0" fmla="*/ 9153535 w 9153535"/>
              <a:gd name="connsiteY0" fmla="*/ 0 h 483577"/>
              <a:gd name="connsiteX1" fmla="*/ 872647 w 9153535"/>
              <a:gd name="connsiteY1" fmla="*/ 4762 h 483577"/>
              <a:gd name="connsiteX2" fmla="*/ 743 w 9153535"/>
              <a:gd name="connsiteY2" fmla="*/ 483577 h 483577"/>
              <a:gd name="connsiteX0" fmla="*/ 9152792 w 9152792"/>
              <a:gd name="connsiteY0" fmla="*/ 0 h 483577"/>
              <a:gd name="connsiteX1" fmla="*/ 871904 w 9152792"/>
              <a:gd name="connsiteY1" fmla="*/ 4762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871904 w 9152792"/>
              <a:gd name="connsiteY1" fmla="*/ 4762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733791 w 9152792"/>
              <a:gd name="connsiteY1" fmla="*/ 2381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733791 w 9152792"/>
              <a:gd name="connsiteY1" fmla="*/ 2381 h 483577"/>
              <a:gd name="connsiteX2" fmla="*/ 0 w 9152792"/>
              <a:gd name="connsiteY2" fmla="*/ 483577 h 483577"/>
              <a:gd name="connsiteX0" fmla="*/ 9152792 w 9152792"/>
              <a:gd name="connsiteY0" fmla="*/ 164 h 483741"/>
              <a:gd name="connsiteX1" fmla="*/ 693310 w 9152792"/>
              <a:gd name="connsiteY1" fmla="*/ 164 h 483741"/>
              <a:gd name="connsiteX2" fmla="*/ 0 w 9152792"/>
              <a:gd name="connsiteY2" fmla="*/ 483741 h 483741"/>
              <a:gd name="connsiteX0" fmla="*/ 9152792 w 9152792"/>
              <a:gd name="connsiteY0" fmla="*/ 9 h 483586"/>
              <a:gd name="connsiteX1" fmla="*/ 693310 w 9152792"/>
              <a:gd name="connsiteY1" fmla="*/ 9 h 483586"/>
              <a:gd name="connsiteX2" fmla="*/ 0 w 9152792"/>
              <a:gd name="connsiteY2" fmla="*/ 483586 h 483586"/>
              <a:gd name="connsiteX0" fmla="*/ 9152792 w 9152792"/>
              <a:gd name="connsiteY0" fmla="*/ 0 h 483577"/>
              <a:gd name="connsiteX1" fmla="*/ 693310 w 9152792"/>
              <a:gd name="connsiteY1" fmla="*/ 0 h 483577"/>
              <a:gd name="connsiteX2" fmla="*/ 0 w 9152792"/>
              <a:gd name="connsiteY2" fmla="*/ 483577 h 483577"/>
              <a:gd name="connsiteX0" fmla="*/ 9152793 w 9152793"/>
              <a:gd name="connsiteY0" fmla="*/ 0 h 483577"/>
              <a:gd name="connsiteX1" fmla="*/ 693311 w 9152793"/>
              <a:gd name="connsiteY1" fmla="*/ 0 h 483577"/>
              <a:gd name="connsiteX2" fmla="*/ 1 w 9152793"/>
              <a:gd name="connsiteY2" fmla="*/ 483577 h 483577"/>
              <a:gd name="connsiteX0" fmla="*/ 9152794 w 9152794"/>
              <a:gd name="connsiteY0" fmla="*/ 0 h 483577"/>
              <a:gd name="connsiteX1" fmla="*/ 693312 w 9152794"/>
              <a:gd name="connsiteY1" fmla="*/ 0 h 483577"/>
              <a:gd name="connsiteX2" fmla="*/ 2 w 9152794"/>
              <a:gd name="connsiteY2" fmla="*/ 483577 h 483577"/>
              <a:gd name="connsiteX0" fmla="*/ 9152794 w 9152794"/>
              <a:gd name="connsiteY0" fmla="*/ 0 h 483577"/>
              <a:gd name="connsiteX1" fmla="*/ 693312 w 9152794"/>
              <a:gd name="connsiteY1" fmla="*/ 0 h 483577"/>
              <a:gd name="connsiteX2" fmla="*/ 2 w 9152794"/>
              <a:gd name="connsiteY2" fmla="*/ 483577 h 483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52794" h="483577">
                <a:moveTo>
                  <a:pt x="9152794" y="0"/>
                </a:moveTo>
                <a:lnTo>
                  <a:pt x="693312" y="0"/>
                </a:lnTo>
                <a:cubicBezTo>
                  <a:pt x="135314" y="292"/>
                  <a:pt x="-546" y="422215"/>
                  <a:pt x="2" y="483577"/>
                </a:cubicBezTo>
              </a:path>
            </a:pathLst>
          </a:custGeom>
          <a:noFill/>
          <a:ln w="25400">
            <a:solidFill>
              <a:srgbClr val="C5C4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orme libre 11"/>
          <p:cNvSpPr/>
          <p:nvPr userDrawn="1"/>
        </p:nvSpPr>
        <p:spPr>
          <a:xfrm>
            <a:off x="-4761" y="3394025"/>
            <a:ext cx="7640002" cy="710977"/>
          </a:xfrm>
          <a:custGeom>
            <a:avLst/>
            <a:gdLst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16607 h 500184"/>
              <a:gd name="connsiteX1" fmla="*/ 1081454 w 9152792"/>
              <a:gd name="connsiteY1" fmla="*/ 16607 h 500184"/>
              <a:gd name="connsiteX2" fmla="*/ 0 w 9152792"/>
              <a:gd name="connsiteY2" fmla="*/ 500184 h 500184"/>
              <a:gd name="connsiteX0" fmla="*/ 9152792 w 9152792"/>
              <a:gd name="connsiteY0" fmla="*/ 12701 h 496278"/>
              <a:gd name="connsiteX1" fmla="*/ 1081454 w 9152792"/>
              <a:gd name="connsiteY1" fmla="*/ 12701 h 496278"/>
              <a:gd name="connsiteX2" fmla="*/ 0 w 9152792"/>
              <a:gd name="connsiteY2" fmla="*/ 496278 h 496278"/>
              <a:gd name="connsiteX0" fmla="*/ 9152792 w 9152792"/>
              <a:gd name="connsiteY0" fmla="*/ 11655 h 495232"/>
              <a:gd name="connsiteX1" fmla="*/ 1081454 w 9152792"/>
              <a:gd name="connsiteY1" fmla="*/ 11655 h 495232"/>
              <a:gd name="connsiteX2" fmla="*/ 0 w 9152792"/>
              <a:gd name="connsiteY2" fmla="*/ 495232 h 495232"/>
              <a:gd name="connsiteX0" fmla="*/ 9152792 w 9152792"/>
              <a:gd name="connsiteY0" fmla="*/ 16945 h 500522"/>
              <a:gd name="connsiteX1" fmla="*/ 1081454 w 9152792"/>
              <a:gd name="connsiteY1" fmla="*/ 16945 h 500522"/>
              <a:gd name="connsiteX2" fmla="*/ 0 w 9152792"/>
              <a:gd name="connsiteY2" fmla="*/ 500522 h 500522"/>
              <a:gd name="connsiteX0" fmla="*/ 9152792 w 9152792"/>
              <a:gd name="connsiteY0" fmla="*/ 10597 h 494174"/>
              <a:gd name="connsiteX1" fmla="*/ 1081454 w 9152792"/>
              <a:gd name="connsiteY1" fmla="*/ 10597 h 494174"/>
              <a:gd name="connsiteX2" fmla="*/ 0 w 9152792"/>
              <a:gd name="connsiteY2" fmla="*/ 494174 h 494174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784 h 484361"/>
              <a:gd name="connsiteX1" fmla="*/ 1081454 w 9152792"/>
              <a:gd name="connsiteY1" fmla="*/ 784 h 484361"/>
              <a:gd name="connsiteX2" fmla="*/ 0 w 9152792"/>
              <a:gd name="connsiteY2" fmla="*/ 484361 h 484361"/>
              <a:gd name="connsiteX0" fmla="*/ 9152792 w 9152792"/>
              <a:gd name="connsiteY0" fmla="*/ 453 h 484030"/>
              <a:gd name="connsiteX1" fmla="*/ 1081454 w 9152792"/>
              <a:gd name="connsiteY1" fmla="*/ 453 h 484030"/>
              <a:gd name="connsiteX2" fmla="*/ 0 w 9152792"/>
              <a:gd name="connsiteY2" fmla="*/ 484030 h 484030"/>
              <a:gd name="connsiteX0" fmla="*/ 9152792 w 9152792"/>
              <a:gd name="connsiteY0" fmla="*/ 0 h 483577"/>
              <a:gd name="connsiteX1" fmla="*/ 871904 w 9152792"/>
              <a:gd name="connsiteY1" fmla="*/ 4762 h 483577"/>
              <a:gd name="connsiteX2" fmla="*/ 0 w 9152792"/>
              <a:gd name="connsiteY2" fmla="*/ 483577 h 483577"/>
              <a:gd name="connsiteX0" fmla="*/ 9153535 w 9153535"/>
              <a:gd name="connsiteY0" fmla="*/ 0 h 483577"/>
              <a:gd name="connsiteX1" fmla="*/ 872647 w 9153535"/>
              <a:gd name="connsiteY1" fmla="*/ 4762 h 483577"/>
              <a:gd name="connsiteX2" fmla="*/ 743 w 9153535"/>
              <a:gd name="connsiteY2" fmla="*/ 483577 h 483577"/>
              <a:gd name="connsiteX0" fmla="*/ 9152792 w 9152792"/>
              <a:gd name="connsiteY0" fmla="*/ 0 h 483577"/>
              <a:gd name="connsiteX1" fmla="*/ 871904 w 9152792"/>
              <a:gd name="connsiteY1" fmla="*/ 4762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871904 w 9152792"/>
              <a:gd name="connsiteY1" fmla="*/ 4762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733791 w 9152792"/>
              <a:gd name="connsiteY1" fmla="*/ 2381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733791 w 9152792"/>
              <a:gd name="connsiteY1" fmla="*/ 2381 h 483577"/>
              <a:gd name="connsiteX2" fmla="*/ 0 w 9152792"/>
              <a:gd name="connsiteY2" fmla="*/ 483577 h 483577"/>
              <a:gd name="connsiteX0" fmla="*/ 9152792 w 9152792"/>
              <a:gd name="connsiteY0" fmla="*/ 164 h 483741"/>
              <a:gd name="connsiteX1" fmla="*/ 693310 w 9152792"/>
              <a:gd name="connsiteY1" fmla="*/ 164 h 483741"/>
              <a:gd name="connsiteX2" fmla="*/ 0 w 9152792"/>
              <a:gd name="connsiteY2" fmla="*/ 483741 h 483741"/>
              <a:gd name="connsiteX0" fmla="*/ 9152792 w 9152792"/>
              <a:gd name="connsiteY0" fmla="*/ 9 h 483586"/>
              <a:gd name="connsiteX1" fmla="*/ 693310 w 9152792"/>
              <a:gd name="connsiteY1" fmla="*/ 9 h 483586"/>
              <a:gd name="connsiteX2" fmla="*/ 0 w 9152792"/>
              <a:gd name="connsiteY2" fmla="*/ 483586 h 483586"/>
              <a:gd name="connsiteX0" fmla="*/ 9152792 w 9152792"/>
              <a:gd name="connsiteY0" fmla="*/ 0 h 483577"/>
              <a:gd name="connsiteX1" fmla="*/ 693310 w 9152792"/>
              <a:gd name="connsiteY1" fmla="*/ 0 h 483577"/>
              <a:gd name="connsiteX2" fmla="*/ 0 w 9152792"/>
              <a:gd name="connsiteY2" fmla="*/ 483577 h 483577"/>
              <a:gd name="connsiteX0" fmla="*/ 9152793 w 9152793"/>
              <a:gd name="connsiteY0" fmla="*/ 0 h 483577"/>
              <a:gd name="connsiteX1" fmla="*/ 693311 w 9152793"/>
              <a:gd name="connsiteY1" fmla="*/ 0 h 483577"/>
              <a:gd name="connsiteX2" fmla="*/ 1 w 9152793"/>
              <a:gd name="connsiteY2" fmla="*/ 483577 h 483577"/>
              <a:gd name="connsiteX0" fmla="*/ 9152794 w 9152794"/>
              <a:gd name="connsiteY0" fmla="*/ 0 h 483577"/>
              <a:gd name="connsiteX1" fmla="*/ 693312 w 9152794"/>
              <a:gd name="connsiteY1" fmla="*/ 0 h 483577"/>
              <a:gd name="connsiteX2" fmla="*/ 2 w 9152794"/>
              <a:gd name="connsiteY2" fmla="*/ 483577 h 483577"/>
              <a:gd name="connsiteX0" fmla="*/ 9152794 w 9152794"/>
              <a:gd name="connsiteY0" fmla="*/ 0 h 483577"/>
              <a:gd name="connsiteX1" fmla="*/ 693312 w 9152794"/>
              <a:gd name="connsiteY1" fmla="*/ 0 h 483577"/>
              <a:gd name="connsiteX2" fmla="*/ 2 w 9152794"/>
              <a:gd name="connsiteY2" fmla="*/ 483577 h 483577"/>
              <a:gd name="connsiteX0" fmla="*/ 9152793 w 9152793"/>
              <a:gd name="connsiteY0" fmla="*/ 0 h 483577"/>
              <a:gd name="connsiteX1" fmla="*/ 1194093 w 9152793"/>
              <a:gd name="connsiteY1" fmla="*/ 0 h 483577"/>
              <a:gd name="connsiteX2" fmla="*/ 1 w 9152793"/>
              <a:gd name="connsiteY2" fmla="*/ 483577 h 483577"/>
              <a:gd name="connsiteX0" fmla="*/ 9152793 w 9152793"/>
              <a:gd name="connsiteY0" fmla="*/ 6 h 483583"/>
              <a:gd name="connsiteX1" fmla="*/ 1194093 w 9152793"/>
              <a:gd name="connsiteY1" fmla="*/ 6 h 483583"/>
              <a:gd name="connsiteX2" fmla="*/ 1 w 9152793"/>
              <a:gd name="connsiteY2" fmla="*/ 483583 h 483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52793" h="483583">
                <a:moveTo>
                  <a:pt x="9152793" y="6"/>
                </a:moveTo>
                <a:lnTo>
                  <a:pt x="1194093" y="6"/>
                </a:lnTo>
                <a:cubicBezTo>
                  <a:pt x="307457" y="-1924"/>
                  <a:pt x="-547" y="422221"/>
                  <a:pt x="1" y="483583"/>
                </a:cubicBezTo>
              </a:path>
            </a:pathLst>
          </a:custGeom>
          <a:noFill/>
          <a:ln w="25400">
            <a:solidFill>
              <a:srgbClr val="C5C4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3" name="Groupe 12"/>
          <p:cNvGrpSpPr/>
          <p:nvPr userDrawn="1"/>
        </p:nvGrpSpPr>
        <p:grpSpPr>
          <a:xfrm>
            <a:off x="7381057" y="5924667"/>
            <a:ext cx="1771996" cy="933333"/>
            <a:chOff x="7381057" y="5924667"/>
            <a:chExt cx="1771996" cy="933333"/>
          </a:xfrm>
        </p:grpSpPr>
        <p:pic>
          <p:nvPicPr>
            <p:cNvPr id="14" name="Picture 5" descr="D:\Dossier en cours\Publicis life brand\Bi Call\Photoshop\NEW GIOTRIF_2013.png"/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96117" y="6276286"/>
              <a:ext cx="1484710" cy="4474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à coins arrondis 11"/>
            <p:cNvSpPr/>
            <p:nvPr userDrawn="1"/>
          </p:nvSpPr>
          <p:spPr>
            <a:xfrm>
              <a:off x="7381057" y="5924667"/>
              <a:ext cx="1771996" cy="933333"/>
            </a:xfrm>
            <a:custGeom>
              <a:avLst/>
              <a:gdLst>
                <a:gd name="connsiteX0" fmla="*/ 2527300 w 2618740"/>
                <a:gd name="connsiteY0" fmla="*/ 1331162 h 1422602"/>
                <a:gd name="connsiteX1" fmla="*/ 0 w 2618740"/>
                <a:gd name="connsiteY1" fmla="*/ 1331162 h 1422602"/>
                <a:gd name="connsiteX2" fmla="*/ 0 w 2618740"/>
                <a:gd name="connsiteY2" fmla="*/ 402109 h 1422602"/>
                <a:gd name="connsiteX3" fmla="*/ 108439 w 2618740"/>
                <a:gd name="connsiteY3" fmla="*/ 293670 h 1422602"/>
                <a:gd name="connsiteX4" fmla="*/ 2005806 w 2618740"/>
                <a:gd name="connsiteY4" fmla="*/ 292651 h 1422602"/>
                <a:gd name="connsiteX5" fmla="*/ 2527300 w 2618740"/>
                <a:gd name="connsiteY5" fmla="*/ 0 h 1422602"/>
                <a:gd name="connsiteX6" fmla="*/ 2618740 w 2618740"/>
                <a:gd name="connsiteY6" fmla="*/ 1422602 h 1422602"/>
                <a:gd name="connsiteX0" fmla="*/ 0 w 2618740"/>
                <a:gd name="connsiteY0" fmla="*/ 1331162 h 1422602"/>
                <a:gd name="connsiteX1" fmla="*/ 0 w 2618740"/>
                <a:gd name="connsiteY1" fmla="*/ 402109 h 1422602"/>
                <a:gd name="connsiteX2" fmla="*/ 108439 w 2618740"/>
                <a:gd name="connsiteY2" fmla="*/ 293670 h 1422602"/>
                <a:gd name="connsiteX3" fmla="*/ 2005806 w 2618740"/>
                <a:gd name="connsiteY3" fmla="*/ 292651 h 1422602"/>
                <a:gd name="connsiteX4" fmla="*/ 2527300 w 2618740"/>
                <a:gd name="connsiteY4" fmla="*/ 0 h 1422602"/>
                <a:gd name="connsiteX5" fmla="*/ 2618740 w 2618740"/>
                <a:gd name="connsiteY5" fmla="*/ 1422602 h 1422602"/>
                <a:gd name="connsiteX0" fmla="*/ 0 w 2527300"/>
                <a:gd name="connsiteY0" fmla="*/ 1331162 h 1331162"/>
                <a:gd name="connsiteX1" fmla="*/ 0 w 2527300"/>
                <a:gd name="connsiteY1" fmla="*/ 402109 h 1331162"/>
                <a:gd name="connsiteX2" fmla="*/ 108439 w 2527300"/>
                <a:gd name="connsiteY2" fmla="*/ 293670 h 1331162"/>
                <a:gd name="connsiteX3" fmla="*/ 2005806 w 2527300"/>
                <a:gd name="connsiteY3" fmla="*/ 292651 h 1331162"/>
                <a:gd name="connsiteX4" fmla="*/ 2527300 w 2527300"/>
                <a:gd name="connsiteY4" fmla="*/ 0 h 1331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27300" h="1331162">
                  <a:moveTo>
                    <a:pt x="0" y="1331162"/>
                  </a:moveTo>
                  <a:lnTo>
                    <a:pt x="0" y="402109"/>
                  </a:lnTo>
                  <a:cubicBezTo>
                    <a:pt x="0" y="342220"/>
                    <a:pt x="48550" y="293670"/>
                    <a:pt x="108439" y="293670"/>
                  </a:cubicBezTo>
                  <a:lnTo>
                    <a:pt x="2005806" y="292651"/>
                  </a:lnTo>
                  <a:cubicBezTo>
                    <a:pt x="2213883" y="283043"/>
                    <a:pt x="2395690" y="172977"/>
                    <a:pt x="2527300" y="0"/>
                  </a:cubicBezTo>
                </a:path>
              </a:pathLst>
            </a:custGeom>
            <a:noFill/>
            <a:ln w="19050">
              <a:solidFill>
                <a:srgbClr val="C5C4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FR"/>
            </a:p>
          </p:txBody>
        </p:sp>
        <p:sp>
          <p:nvSpPr>
            <p:cNvPr id="16" name="ZoneTexte 15"/>
            <p:cNvSpPr txBox="1"/>
            <p:nvPr userDrawn="1"/>
          </p:nvSpPr>
          <p:spPr>
            <a:xfrm>
              <a:off x="8897648" y="6215216"/>
              <a:ext cx="231154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500" dirty="0" smtClean="0">
                  <a:solidFill>
                    <a:schemeClr val="bg1">
                      <a:lumMod val="50000"/>
                    </a:schemeClr>
                  </a:solidFill>
                  <a:latin typeface="Arial"/>
                  <a:cs typeface="Arial"/>
                </a:rPr>
                <a:t>®</a:t>
              </a:r>
              <a:endParaRPr lang="fr-FR" sz="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7" name="Rectangle à coins arrondis 16">
            <a:hlinkClick r:id="rId4" action="ppaction://hlinksldjump"/>
          </p:cNvPr>
          <p:cNvSpPr/>
          <p:nvPr userDrawn="1"/>
        </p:nvSpPr>
        <p:spPr>
          <a:xfrm>
            <a:off x="3798277" y="6387623"/>
            <a:ext cx="1547446" cy="324586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  <a:effectLst>
            <a:innerShdw blurRad="152400">
              <a:schemeClr val="accent1">
                <a:lumMod val="60000"/>
                <a:lumOff val="40000"/>
                <a:alpha val="86000"/>
              </a:schemeClr>
            </a:innerShdw>
          </a:effectLst>
        </p:spPr>
        <p:txBody>
          <a:bodyPr vert="horz" wrap="square" lIns="0" tIns="0" rIns="0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1200"/>
              </a:spcBef>
              <a:buClr>
                <a:srgbClr val="1CBECA"/>
              </a:buClr>
              <a:buFont typeface="Arial" pitchFamily="34" charset="0"/>
              <a:buNone/>
            </a:pPr>
            <a:r>
              <a:rPr lang="fr-FR" sz="1200" b="1" dirty="0">
                <a:solidFill>
                  <a:schemeClr val="accent1"/>
                </a:solidFill>
              </a:rPr>
              <a:t>Return to contents</a:t>
            </a:r>
          </a:p>
        </p:txBody>
      </p:sp>
    </p:spTree>
    <p:extLst>
      <p:ext uri="{BB962C8B-B14F-4D97-AF65-F5344CB8AC3E}">
        <p14:creationId xmlns:p14="http://schemas.microsoft.com/office/powerpoint/2010/main" val="3048085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D:\Dossier en cours\Publicis life brand\Afatinib\Photoshop\Font titre ss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626569" y="2313073"/>
            <a:ext cx="6339264" cy="1243417"/>
          </a:xfrm>
        </p:spPr>
        <p:txBody>
          <a:bodyPr anchor="b"/>
          <a:lstStyle>
            <a:lvl1pPr algn="l">
              <a:defRPr sz="4400" b="1">
                <a:solidFill>
                  <a:srgbClr val="C5C43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696914" y="3569688"/>
            <a:ext cx="5996357" cy="1752600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rgbClr val="1CBEC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83E4A-D262-4855-B481-3E2A168E3E93}" type="datetime1">
              <a:rPr lang="fr-FR" smtClean="0"/>
              <a:t>11/06/2014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‹Nº›</a:t>
            </a:fld>
            <a:endParaRPr lang="fr-FR"/>
          </a:p>
        </p:txBody>
      </p:sp>
      <p:sp>
        <p:nvSpPr>
          <p:cNvPr id="11" name="Forme libre 10"/>
          <p:cNvSpPr/>
          <p:nvPr userDrawn="1"/>
        </p:nvSpPr>
        <p:spPr>
          <a:xfrm>
            <a:off x="-4763" y="1134563"/>
            <a:ext cx="9148763" cy="483577"/>
          </a:xfrm>
          <a:custGeom>
            <a:avLst/>
            <a:gdLst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16607 h 500184"/>
              <a:gd name="connsiteX1" fmla="*/ 1081454 w 9152792"/>
              <a:gd name="connsiteY1" fmla="*/ 16607 h 500184"/>
              <a:gd name="connsiteX2" fmla="*/ 0 w 9152792"/>
              <a:gd name="connsiteY2" fmla="*/ 500184 h 500184"/>
              <a:gd name="connsiteX0" fmla="*/ 9152792 w 9152792"/>
              <a:gd name="connsiteY0" fmla="*/ 12701 h 496278"/>
              <a:gd name="connsiteX1" fmla="*/ 1081454 w 9152792"/>
              <a:gd name="connsiteY1" fmla="*/ 12701 h 496278"/>
              <a:gd name="connsiteX2" fmla="*/ 0 w 9152792"/>
              <a:gd name="connsiteY2" fmla="*/ 496278 h 496278"/>
              <a:gd name="connsiteX0" fmla="*/ 9152792 w 9152792"/>
              <a:gd name="connsiteY0" fmla="*/ 11655 h 495232"/>
              <a:gd name="connsiteX1" fmla="*/ 1081454 w 9152792"/>
              <a:gd name="connsiteY1" fmla="*/ 11655 h 495232"/>
              <a:gd name="connsiteX2" fmla="*/ 0 w 9152792"/>
              <a:gd name="connsiteY2" fmla="*/ 495232 h 495232"/>
              <a:gd name="connsiteX0" fmla="*/ 9152792 w 9152792"/>
              <a:gd name="connsiteY0" fmla="*/ 16945 h 500522"/>
              <a:gd name="connsiteX1" fmla="*/ 1081454 w 9152792"/>
              <a:gd name="connsiteY1" fmla="*/ 16945 h 500522"/>
              <a:gd name="connsiteX2" fmla="*/ 0 w 9152792"/>
              <a:gd name="connsiteY2" fmla="*/ 500522 h 500522"/>
              <a:gd name="connsiteX0" fmla="*/ 9152792 w 9152792"/>
              <a:gd name="connsiteY0" fmla="*/ 10597 h 494174"/>
              <a:gd name="connsiteX1" fmla="*/ 1081454 w 9152792"/>
              <a:gd name="connsiteY1" fmla="*/ 10597 h 494174"/>
              <a:gd name="connsiteX2" fmla="*/ 0 w 9152792"/>
              <a:gd name="connsiteY2" fmla="*/ 494174 h 494174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784 h 484361"/>
              <a:gd name="connsiteX1" fmla="*/ 1081454 w 9152792"/>
              <a:gd name="connsiteY1" fmla="*/ 784 h 484361"/>
              <a:gd name="connsiteX2" fmla="*/ 0 w 9152792"/>
              <a:gd name="connsiteY2" fmla="*/ 484361 h 484361"/>
              <a:gd name="connsiteX0" fmla="*/ 9152792 w 9152792"/>
              <a:gd name="connsiteY0" fmla="*/ 453 h 484030"/>
              <a:gd name="connsiteX1" fmla="*/ 1081454 w 9152792"/>
              <a:gd name="connsiteY1" fmla="*/ 453 h 484030"/>
              <a:gd name="connsiteX2" fmla="*/ 0 w 9152792"/>
              <a:gd name="connsiteY2" fmla="*/ 484030 h 484030"/>
              <a:gd name="connsiteX0" fmla="*/ 9152792 w 9152792"/>
              <a:gd name="connsiteY0" fmla="*/ 0 h 483577"/>
              <a:gd name="connsiteX1" fmla="*/ 871904 w 9152792"/>
              <a:gd name="connsiteY1" fmla="*/ 4762 h 483577"/>
              <a:gd name="connsiteX2" fmla="*/ 0 w 9152792"/>
              <a:gd name="connsiteY2" fmla="*/ 483577 h 483577"/>
              <a:gd name="connsiteX0" fmla="*/ 9153535 w 9153535"/>
              <a:gd name="connsiteY0" fmla="*/ 0 h 483577"/>
              <a:gd name="connsiteX1" fmla="*/ 872647 w 9153535"/>
              <a:gd name="connsiteY1" fmla="*/ 4762 h 483577"/>
              <a:gd name="connsiteX2" fmla="*/ 743 w 9153535"/>
              <a:gd name="connsiteY2" fmla="*/ 483577 h 483577"/>
              <a:gd name="connsiteX0" fmla="*/ 9152792 w 9152792"/>
              <a:gd name="connsiteY0" fmla="*/ 0 h 483577"/>
              <a:gd name="connsiteX1" fmla="*/ 871904 w 9152792"/>
              <a:gd name="connsiteY1" fmla="*/ 4762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871904 w 9152792"/>
              <a:gd name="connsiteY1" fmla="*/ 4762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733791 w 9152792"/>
              <a:gd name="connsiteY1" fmla="*/ 2381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733791 w 9152792"/>
              <a:gd name="connsiteY1" fmla="*/ 2381 h 483577"/>
              <a:gd name="connsiteX2" fmla="*/ 0 w 9152792"/>
              <a:gd name="connsiteY2" fmla="*/ 483577 h 483577"/>
              <a:gd name="connsiteX0" fmla="*/ 9152792 w 9152792"/>
              <a:gd name="connsiteY0" fmla="*/ 164 h 483741"/>
              <a:gd name="connsiteX1" fmla="*/ 693310 w 9152792"/>
              <a:gd name="connsiteY1" fmla="*/ 164 h 483741"/>
              <a:gd name="connsiteX2" fmla="*/ 0 w 9152792"/>
              <a:gd name="connsiteY2" fmla="*/ 483741 h 483741"/>
              <a:gd name="connsiteX0" fmla="*/ 9152792 w 9152792"/>
              <a:gd name="connsiteY0" fmla="*/ 9 h 483586"/>
              <a:gd name="connsiteX1" fmla="*/ 693310 w 9152792"/>
              <a:gd name="connsiteY1" fmla="*/ 9 h 483586"/>
              <a:gd name="connsiteX2" fmla="*/ 0 w 9152792"/>
              <a:gd name="connsiteY2" fmla="*/ 483586 h 483586"/>
              <a:gd name="connsiteX0" fmla="*/ 9152792 w 9152792"/>
              <a:gd name="connsiteY0" fmla="*/ 0 h 483577"/>
              <a:gd name="connsiteX1" fmla="*/ 693310 w 9152792"/>
              <a:gd name="connsiteY1" fmla="*/ 0 h 483577"/>
              <a:gd name="connsiteX2" fmla="*/ 0 w 9152792"/>
              <a:gd name="connsiteY2" fmla="*/ 483577 h 483577"/>
              <a:gd name="connsiteX0" fmla="*/ 9152793 w 9152793"/>
              <a:gd name="connsiteY0" fmla="*/ 0 h 483577"/>
              <a:gd name="connsiteX1" fmla="*/ 693311 w 9152793"/>
              <a:gd name="connsiteY1" fmla="*/ 0 h 483577"/>
              <a:gd name="connsiteX2" fmla="*/ 1 w 9152793"/>
              <a:gd name="connsiteY2" fmla="*/ 483577 h 483577"/>
              <a:gd name="connsiteX0" fmla="*/ 9152794 w 9152794"/>
              <a:gd name="connsiteY0" fmla="*/ 0 h 483577"/>
              <a:gd name="connsiteX1" fmla="*/ 693312 w 9152794"/>
              <a:gd name="connsiteY1" fmla="*/ 0 h 483577"/>
              <a:gd name="connsiteX2" fmla="*/ 2 w 9152794"/>
              <a:gd name="connsiteY2" fmla="*/ 483577 h 483577"/>
              <a:gd name="connsiteX0" fmla="*/ 9152794 w 9152794"/>
              <a:gd name="connsiteY0" fmla="*/ 0 h 483577"/>
              <a:gd name="connsiteX1" fmla="*/ 693312 w 9152794"/>
              <a:gd name="connsiteY1" fmla="*/ 0 h 483577"/>
              <a:gd name="connsiteX2" fmla="*/ 2 w 9152794"/>
              <a:gd name="connsiteY2" fmla="*/ 483577 h 483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52794" h="483577">
                <a:moveTo>
                  <a:pt x="9152794" y="0"/>
                </a:moveTo>
                <a:lnTo>
                  <a:pt x="693312" y="0"/>
                </a:lnTo>
                <a:cubicBezTo>
                  <a:pt x="135314" y="292"/>
                  <a:pt x="-546" y="422215"/>
                  <a:pt x="2" y="483577"/>
                </a:cubicBezTo>
              </a:path>
            </a:pathLst>
          </a:custGeom>
          <a:noFill/>
          <a:ln w="25400">
            <a:solidFill>
              <a:srgbClr val="C5C4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orme libre 11"/>
          <p:cNvSpPr/>
          <p:nvPr userDrawn="1"/>
        </p:nvSpPr>
        <p:spPr>
          <a:xfrm>
            <a:off x="-4761" y="3394025"/>
            <a:ext cx="7640002" cy="710977"/>
          </a:xfrm>
          <a:custGeom>
            <a:avLst/>
            <a:gdLst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16607 h 500184"/>
              <a:gd name="connsiteX1" fmla="*/ 1081454 w 9152792"/>
              <a:gd name="connsiteY1" fmla="*/ 16607 h 500184"/>
              <a:gd name="connsiteX2" fmla="*/ 0 w 9152792"/>
              <a:gd name="connsiteY2" fmla="*/ 500184 h 500184"/>
              <a:gd name="connsiteX0" fmla="*/ 9152792 w 9152792"/>
              <a:gd name="connsiteY0" fmla="*/ 12701 h 496278"/>
              <a:gd name="connsiteX1" fmla="*/ 1081454 w 9152792"/>
              <a:gd name="connsiteY1" fmla="*/ 12701 h 496278"/>
              <a:gd name="connsiteX2" fmla="*/ 0 w 9152792"/>
              <a:gd name="connsiteY2" fmla="*/ 496278 h 496278"/>
              <a:gd name="connsiteX0" fmla="*/ 9152792 w 9152792"/>
              <a:gd name="connsiteY0" fmla="*/ 11655 h 495232"/>
              <a:gd name="connsiteX1" fmla="*/ 1081454 w 9152792"/>
              <a:gd name="connsiteY1" fmla="*/ 11655 h 495232"/>
              <a:gd name="connsiteX2" fmla="*/ 0 w 9152792"/>
              <a:gd name="connsiteY2" fmla="*/ 495232 h 495232"/>
              <a:gd name="connsiteX0" fmla="*/ 9152792 w 9152792"/>
              <a:gd name="connsiteY0" fmla="*/ 16945 h 500522"/>
              <a:gd name="connsiteX1" fmla="*/ 1081454 w 9152792"/>
              <a:gd name="connsiteY1" fmla="*/ 16945 h 500522"/>
              <a:gd name="connsiteX2" fmla="*/ 0 w 9152792"/>
              <a:gd name="connsiteY2" fmla="*/ 500522 h 500522"/>
              <a:gd name="connsiteX0" fmla="*/ 9152792 w 9152792"/>
              <a:gd name="connsiteY0" fmla="*/ 10597 h 494174"/>
              <a:gd name="connsiteX1" fmla="*/ 1081454 w 9152792"/>
              <a:gd name="connsiteY1" fmla="*/ 10597 h 494174"/>
              <a:gd name="connsiteX2" fmla="*/ 0 w 9152792"/>
              <a:gd name="connsiteY2" fmla="*/ 494174 h 494174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784 h 484361"/>
              <a:gd name="connsiteX1" fmla="*/ 1081454 w 9152792"/>
              <a:gd name="connsiteY1" fmla="*/ 784 h 484361"/>
              <a:gd name="connsiteX2" fmla="*/ 0 w 9152792"/>
              <a:gd name="connsiteY2" fmla="*/ 484361 h 484361"/>
              <a:gd name="connsiteX0" fmla="*/ 9152792 w 9152792"/>
              <a:gd name="connsiteY0" fmla="*/ 453 h 484030"/>
              <a:gd name="connsiteX1" fmla="*/ 1081454 w 9152792"/>
              <a:gd name="connsiteY1" fmla="*/ 453 h 484030"/>
              <a:gd name="connsiteX2" fmla="*/ 0 w 9152792"/>
              <a:gd name="connsiteY2" fmla="*/ 484030 h 484030"/>
              <a:gd name="connsiteX0" fmla="*/ 9152792 w 9152792"/>
              <a:gd name="connsiteY0" fmla="*/ 0 h 483577"/>
              <a:gd name="connsiteX1" fmla="*/ 871904 w 9152792"/>
              <a:gd name="connsiteY1" fmla="*/ 4762 h 483577"/>
              <a:gd name="connsiteX2" fmla="*/ 0 w 9152792"/>
              <a:gd name="connsiteY2" fmla="*/ 483577 h 483577"/>
              <a:gd name="connsiteX0" fmla="*/ 9153535 w 9153535"/>
              <a:gd name="connsiteY0" fmla="*/ 0 h 483577"/>
              <a:gd name="connsiteX1" fmla="*/ 872647 w 9153535"/>
              <a:gd name="connsiteY1" fmla="*/ 4762 h 483577"/>
              <a:gd name="connsiteX2" fmla="*/ 743 w 9153535"/>
              <a:gd name="connsiteY2" fmla="*/ 483577 h 483577"/>
              <a:gd name="connsiteX0" fmla="*/ 9152792 w 9152792"/>
              <a:gd name="connsiteY0" fmla="*/ 0 h 483577"/>
              <a:gd name="connsiteX1" fmla="*/ 871904 w 9152792"/>
              <a:gd name="connsiteY1" fmla="*/ 4762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871904 w 9152792"/>
              <a:gd name="connsiteY1" fmla="*/ 4762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733791 w 9152792"/>
              <a:gd name="connsiteY1" fmla="*/ 2381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733791 w 9152792"/>
              <a:gd name="connsiteY1" fmla="*/ 2381 h 483577"/>
              <a:gd name="connsiteX2" fmla="*/ 0 w 9152792"/>
              <a:gd name="connsiteY2" fmla="*/ 483577 h 483577"/>
              <a:gd name="connsiteX0" fmla="*/ 9152792 w 9152792"/>
              <a:gd name="connsiteY0" fmla="*/ 164 h 483741"/>
              <a:gd name="connsiteX1" fmla="*/ 693310 w 9152792"/>
              <a:gd name="connsiteY1" fmla="*/ 164 h 483741"/>
              <a:gd name="connsiteX2" fmla="*/ 0 w 9152792"/>
              <a:gd name="connsiteY2" fmla="*/ 483741 h 483741"/>
              <a:gd name="connsiteX0" fmla="*/ 9152792 w 9152792"/>
              <a:gd name="connsiteY0" fmla="*/ 9 h 483586"/>
              <a:gd name="connsiteX1" fmla="*/ 693310 w 9152792"/>
              <a:gd name="connsiteY1" fmla="*/ 9 h 483586"/>
              <a:gd name="connsiteX2" fmla="*/ 0 w 9152792"/>
              <a:gd name="connsiteY2" fmla="*/ 483586 h 483586"/>
              <a:gd name="connsiteX0" fmla="*/ 9152792 w 9152792"/>
              <a:gd name="connsiteY0" fmla="*/ 0 h 483577"/>
              <a:gd name="connsiteX1" fmla="*/ 693310 w 9152792"/>
              <a:gd name="connsiteY1" fmla="*/ 0 h 483577"/>
              <a:gd name="connsiteX2" fmla="*/ 0 w 9152792"/>
              <a:gd name="connsiteY2" fmla="*/ 483577 h 483577"/>
              <a:gd name="connsiteX0" fmla="*/ 9152793 w 9152793"/>
              <a:gd name="connsiteY0" fmla="*/ 0 h 483577"/>
              <a:gd name="connsiteX1" fmla="*/ 693311 w 9152793"/>
              <a:gd name="connsiteY1" fmla="*/ 0 h 483577"/>
              <a:gd name="connsiteX2" fmla="*/ 1 w 9152793"/>
              <a:gd name="connsiteY2" fmla="*/ 483577 h 483577"/>
              <a:gd name="connsiteX0" fmla="*/ 9152794 w 9152794"/>
              <a:gd name="connsiteY0" fmla="*/ 0 h 483577"/>
              <a:gd name="connsiteX1" fmla="*/ 693312 w 9152794"/>
              <a:gd name="connsiteY1" fmla="*/ 0 h 483577"/>
              <a:gd name="connsiteX2" fmla="*/ 2 w 9152794"/>
              <a:gd name="connsiteY2" fmla="*/ 483577 h 483577"/>
              <a:gd name="connsiteX0" fmla="*/ 9152794 w 9152794"/>
              <a:gd name="connsiteY0" fmla="*/ 0 h 483577"/>
              <a:gd name="connsiteX1" fmla="*/ 693312 w 9152794"/>
              <a:gd name="connsiteY1" fmla="*/ 0 h 483577"/>
              <a:gd name="connsiteX2" fmla="*/ 2 w 9152794"/>
              <a:gd name="connsiteY2" fmla="*/ 483577 h 483577"/>
              <a:gd name="connsiteX0" fmla="*/ 9152793 w 9152793"/>
              <a:gd name="connsiteY0" fmla="*/ 0 h 483577"/>
              <a:gd name="connsiteX1" fmla="*/ 1194093 w 9152793"/>
              <a:gd name="connsiteY1" fmla="*/ 0 h 483577"/>
              <a:gd name="connsiteX2" fmla="*/ 1 w 9152793"/>
              <a:gd name="connsiteY2" fmla="*/ 483577 h 483577"/>
              <a:gd name="connsiteX0" fmla="*/ 9152793 w 9152793"/>
              <a:gd name="connsiteY0" fmla="*/ 6 h 483583"/>
              <a:gd name="connsiteX1" fmla="*/ 1194093 w 9152793"/>
              <a:gd name="connsiteY1" fmla="*/ 6 h 483583"/>
              <a:gd name="connsiteX2" fmla="*/ 1 w 9152793"/>
              <a:gd name="connsiteY2" fmla="*/ 483583 h 483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52793" h="483583">
                <a:moveTo>
                  <a:pt x="9152793" y="6"/>
                </a:moveTo>
                <a:lnTo>
                  <a:pt x="1194093" y="6"/>
                </a:lnTo>
                <a:cubicBezTo>
                  <a:pt x="307457" y="-1924"/>
                  <a:pt x="-547" y="422221"/>
                  <a:pt x="1" y="483583"/>
                </a:cubicBezTo>
              </a:path>
            </a:pathLst>
          </a:custGeom>
          <a:noFill/>
          <a:ln w="25400">
            <a:solidFill>
              <a:srgbClr val="C5C4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3" name="Groupe 12"/>
          <p:cNvGrpSpPr/>
          <p:nvPr userDrawn="1"/>
        </p:nvGrpSpPr>
        <p:grpSpPr>
          <a:xfrm>
            <a:off x="7381057" y="5924667"/>
            <a:ext cx="1771996" cy="933333"/>
            <a:chOff x="7381057" y="5924667"/>
            <a:chExt cx="1771996" cy="933333"/>
          </a:xfrm>
        </p:grpSpPr>
        <p:pic>
          <p:nvPicPr>
            <p:cNvPr id="14" name="Picture 5" descr="D:\Dossier en cours\Publicis life brand\Bi Call\Photoshop\NEW GIOTRIF_2013.png"/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96117" y="6276286"/>
              <a:ext cx="1484710" cy="4474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à coins arrondis 11"/>
            <p:cNvSpPr/>
            <p:nvPr userDrawn="1"/>
          </p:nvSpPr>
          <p:spPr>
            <a:xfrm>
              <a:off x="7381057" y="5924667"/>
              <a:ext cx="1771996" cy="933333"/>
            </a:xfrm>
            <a:custGeom>
              <a:avLst/>
              <a:gdLst>
                <a:gd name="connsiteX0" fmla="*/ 2527300 w 2618740"/>
                <a:gd name="connsiteY0" fmla="*/ 1331162 h 1422602"/>
                <a:gd name="connsiteX1" fmla="*/ 0 w 2618740"/>
                <a:gd name="connsiteY1" fmla="*/ 1331162 h 1422602"/>
                <a:gd name="connsiteX2" fmla="*/ 0 w 2618740"/>
                <a:gd name="connsiteY2" fmla="*/ 402109 h 1422602"/>
                <a:gd name="connsiteX3" fmla="*/ 108439 w 2618740"/>
                <a:gd name="connsiteY3" fmla="*/ 293670 h 1422602"/>
                <a:gd name="connsiteX4" fmla="*/ 2005806 w 2618740"/>
                <a:gd name="connsiteY4" fmla="*/ 292651 h 1422602"/>
                <a:gd name="connsiteX5" fmla="*/ 2527300 w 2618740"/>
                <a:gd name="connsiteY5" fmla="*/ 0 h 1422602"/>
                <a:gd name="connsiteX6" fmla="*/ 2618740 w 2618740"/>
                <a:gd name="connsiteY6" fmla="*/ 1422602 h 1422602"/>
                <a:gd name="connsiteX0" fmla="*/ 0 w 2618740"/>
                <a:gd name="connsiteY0" fmla="*/ 1331162 h 1422602"/>
                <a:gd name="connsiteX1" fmla="*/ 0 w 2618740"/>
                <a:gd name="connsiteY1" fmla="*/ 402109 h 1422602"/>
                <a:gd name="connsiteX2" fmla="*/ 108439 w 2618740"/>
                <a:gd name="connsiteY2" fmla="*/ 293670 h 1422602"/>
                <a:gd name="connsiteX3" fmla="*/ 2005806 w 2618740"/>
                <a:gd name="connsiteY3" fmla="*/ 292651 h 1422602"/>
                <a:gd name="connsiteX4" fmla="*/ 2527300 w 2618740"/>
                <a:gd name="connsiteY4" fmla="*/ 0 h 1422602"/>
                <a:gd name="connsiteX5" fmla="*/ 2618740 w 2618740"/>
                <a:gd name="connsiteY5" fmla="*/ 1422602 h 1422602"/>
                <a:gd name="connsiteX0" fmla="*/ 0 w 2527300"/>
                <a:gd name="connsiteY0" fmla="*/ 1331162 h 1331162"/>
                <a:gd name="connsiteX1" fmla="*/ 0 w 2527300"/>
                <a:gd name="connsiteY1" fmla="*/ 402109 h 1331162"/>
                <a:gd name="connsiteX2" fmla="*/ 108439 w 2527300"/>
                <a:gd name="connsiteY2" fmla="*/ 293670 h 1331162"/>
                <a:gd name="connsiteX3" fmla="*/ 2005806 w 2527300"/>
                <a:gd name="connsiteY3" fmla="*/ 292651 h 1331162"/>
                <a:gd name="connsiteX4" fmla="*/ 2527300 w 2527300"/>
                <a:gd name="connsiteY4" fmla="*/ 0 h 1331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27300" h="1331162">
                  <a:moveTo>
                    <a:pt x="0" y="1331162"/>
                  </a:moveTo>
                  <a:lnTo>
                    <a:pt x="0" y="402109"/>
                  </a:lnTo>
                  <a:cubicBezTo>
                    <a:pt x="0" y="342220"/>
                    <a:pt x="48550" y="293670"/>
                    <a:pt x="108439" y="293670"/>
                  </a:cubicBezTo>
                  <a:lnTo>
                    <a:pt x="2005806" y="292651"/>
                  </a:lnTo>
                  <a:cubicBezTo>
                    <a:pt x="2213883" y="283043"/>
                    <a:pt x="2395690" y="172977"/>
                    <a:pt x="2527300" y="0"/>
                  </a:cubicBezTo>
                </a:path>
              </a:pathLst>
            </a:custGeom>
            <a:noFill/>
            <a:ln w="19050">
              <a:solidFill>
                <a:srgbClr val="C5C4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FR"/>
            </a:p>
          </p:txBody>
        </p:sp>
        <p:sp>
          <p:nvSpPr>
            <p:cNvPr id="16" name="ZoneTexte 15"/>
            <p:cNvSpPr txBox="1"/>
            <p:nvPr userDrawn="1"/>
          </p:nvSpPr>
          <p:spPr>
            <a:xfrm>
              <a:off x="8897648" y="6215216"/>
              <a:ext cx="231154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500" dirty="0" smtClean="0">
                  <a:solidFill>
                    <a:schemeClr val="bg1">
                      <a:lumMod val="50000"/>
                    </a:schemeClr>
                  </a:solidFill>
                  <a:latin typeface="Arial"/>
                  <a:cs typeface="Arial"/>
                </a:rPr>
                <a:t>®</a:t>
              </a:r>
              <a:endParaRPr lang="fr-FR" sz="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368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46DA5-242C-4415-A55B-C716FDA99E76}" type="datetime1">
              <a:rPr lang="fr-FR" smtClean="0"/>
              <a:t>11/06/2014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98639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1A33E-E3C4-46E9-A436-140F8529DCE0}" type="datetime1">
              <a:rPr lang="fr-FR" smtClean="0"/>
              <a:t>11/06/2014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50136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181639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181639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DD4E6-6E98-4C5C-B9CD-B5DF205886E9}" type="datetime1">
              <a:rPr lang="fr-FR" smtClean="0"/>
              <a:t>11/06/2014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55174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158094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158094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DF9E7-8E79-4B26-B621-F8841D152B70}" type="datetime1">
              <a:rPr lang="fr-FR" smtClean="0"/>
              <a:t>11/06/2014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29549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15611-166A-4523-BAD0-66761A91DC0B}" type="datetime1">
              <a:rPr lang="fr-FR" smtClean="0"/>
              <a:t>11/06/2014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0007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2BDFD-D262-4BB9-B498-5198A7CE9CD7}" type="datetime1">
              <a:rPr lang="fr-FR" smtClean="0"/>
              <a:t>11/06/2014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565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ubTitle" idx="13"/>
          </p:nvPr>
        </p:nvSpPr>
        <p:spPr>
          <a:xfrm>
            <a:off x="1463675" y="944563"/>
            <a:ext cx="6854825" cy="360362"/>
          </a:xfrm>
        </p:spPr>
        <p:txBody>
          <a:bodyPr lIns="270000" tIns="10800" bIns="10800" anchor="ctr"/>
          <a:lstStyle>
            <a:lvl1pPr marL="0" indent="0">
              <a:buFontTx/>
              <a:buNone/>
              <a:defRPr sz="1600" b="1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5" name="Rectangle 35"/>
          <p:cNvSpPr>
            <a:spLocks noGrp="1" noChangeArrowheads="1"/>
          </p:cNvSpPr>
          <p:nvPr>
            <p:ph type="sldNum" sz="quarter" idx="14"/>
          </p:nvPr>
        </p:nvSpPr>
        <p:spPr>
          <a:xfrm>
            <a:off x="8334375" y="938213"/>
            <a:ext cx="809625" cy="3635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/>
            </a:lvl1pPr>
          </a:lstStyle>
          <a:p>
            <a:pPr>
              <a:defRPr/>
            </a:pPr>
            <a:r>
              <a:rPr lang="en-GB" dirty="0"/>
              <a:t>0</a:t>
            </a:r>
            <a:fld id="{68DE1F6B-BAFA-4563-BF07-4C0956EF3F84}" type="slidenum">
              <a:rPr lang="en-GB"/>
              <a:pPr>
                <a:defRPr/>
              </a:pPr>
              <a:t>‹Nº›</a:t>
            </a:fld>
            <a:endParaRPr lang="en-GB" dirty="0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dt" sz="half" idx="15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48F205E-6FDF-44CE-A39D-0CBFAC5ACE05}" type="datetime1">
              <a:rPr lang="fr-FR" smtClean="0"/>
              <a:t>11/06/2014</a:t>
            </a:fld>
            <a:endParaRPr lang="de-DE"/>
          </a:p>
        </p:txBody>
      </p:sp>
      <p:sp>
        <p:nvSpPr>
          <p:cNvPr id="8" name="Rectangle 40"/>
          <p:cNvSpPr>
            <a:spLocks noGrp="1" noChangeArrowheads="1"/>
          </p:cNvSpPr>
          <p:nvPr>
            <p:ph type="ftr" sz="quarter" idx="16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871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ubTitle" idx="13"/>
          </p:nvPr>
        </p:nvSpPr>
        <p:spPr>
          <a:xfrm>
            <a:off x="1463675" y="944563"/>
            <a:ext cx="6854825" cy="360362"/>
          </a:xfrm>
        </p:spPr>
        <p:txBody>
          <a:bodyPr lIns="270000" tIns="10800" bIns="10800" anchor="ctr"/>
          <a:lstStyle>
            <a:lvl1pPr marL="0" indent="0">
              <a:buFontTx/>
              <a:buNone/>
              <a:defRPr sz="1600" b="1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5" name="Rectangle 35"/>
          <p:cNvSpPr>
            <a:spLocks noGrp="1" noChangeArrowheads="1"/>
          </p:cNvSpPr>
          <p:nvPr>
            <p:ph type="sldNum" sz="quarter" idx="14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GB"/>
              <a:t>0</a:t>
            </a:r>
            <a:fld id="{150DA64F-9642-4FD3-82C1-0A3D024ADCFF}" type="slidenum">
              <a:rPr lang="en-GB"/>
              <a:pPr>
                <a:defRPr/>
              </a:pPr>
              <a:t>‹Nº›</a:t>
            </a:fld>
            <a:endParaRPr lang="en-GB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dt" sz="half" idx="15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5BA80CF-0AE6-4873-9256-6C6412626FFC}" type="datetime1">
              <a:rPr lang="fr-FR" smtClean="0"/>
              <a:t>11/06/2014</a:t>
            </a:fld>
            <a:endParaRPr lang="de-DE"/>
          </a:p>
        </p:txBody>
      </p:sp>
      <p:sp>
        <p:nvSpPr>
          <p:cNvPr id="8" name="Rectangle 40"/>
          <p:cNvSpPr>
            <a:spLocks noGrp="1" noChangeArrowheads="1"/>
          </p:cNvSpPr>
          <p:nvPr>
            <p:ph type="ftr" sz="quarter" idx="16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977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63675" y="1668463"/>
            <a:ext cx="3094038" cy="402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0113" y="1668463"/>
            <a:ext cx="3095625" cy="402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3"/>
          </p:nvPr>
        </p:nvSpPr>
        <p:spPr>
          <a:xfrm>
            <a:off x="1463675" y="944563"/>
            <a:ext cx="6854825" cy="360362"/>
          </a:xfrm>
        </p:spPr>
        <p:txBody>
          <a:bodyPr lIns="270000" tIns="10800" bIns="10800" anchor="ctr"/>
          <a:lstStyle>
            <a:lvl1pPr marL="0" indent="0">
              <a:buFontTx/>
              <a:buNone/>
              <a:defRPr sz="1600" b="1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6" name="Rectangle 35"/>
          <p:cNvSpPr>
            <a:spLocks noGrp="1" noChangeArrowheads="1"/>
          </p:cNvSpPr>
          <p:nvPr>
            <p:ph type="sldNum" sz="quarter" idx="14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GB"/>
              <a:t>0</a:t>
            </a:r>
            <a:fld id="{0F90D558-83C0-4647-B99C-DDE7B9D78FF1}" type="slidenum">
              <a:rPr lang="en-GB"/>
              <a:pPr>
                <a:defRPr/>
              </a:pPr>
              <a:t>‹Nº›</a:t>
            </a:fld>
            <a:endParaRPr lang="en-GB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dt" sz="half" idx="15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938A53C-8EBE-473F-B102-D09E508029DB}" type="datetime1">
              <a:rPr lang="fr-FR" smtClean="0"/>
              <a:t>11/06/2014</a:t>
            </a:fld>
            <a:endParaRPr lang="de-DE"/>
          </a:p>
        </p:txBody>
      </p:sp>
      <p:sp>
        <p:nvSpPr>
          <p:cNvPr id="9" name="Rectangle 40"/>
          <p:cNvSpPr>
            <a:spLocks noGrp="1" noChangeArrowheads="1"/>
          </p:cNvSpPr>
          <p:nvPr>
            <p:ph type="ftr" sz="quarter" idx="16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96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9613" y="361950"/>
            <a:ext cx="7758112" cy="5762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463675" y="1668463"/>
            <a:ext cx="6342063" cy="4025900"/>
          </a:xfrm>
        </p:spPr>
        <p:txBody>
          <a:bodyPr/>
          <a:lstStyle/>
          <a:p>
            <a:pPr lvl="0"/>
            <a:endParaRPr lang="en-GB" noProof="0" dirty="0" smtClean="0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ubTitle" idx="13"/>
          </p:nvPr>
        </p:nvSpPr>
        <p:spPr>
          <a:xfrm>
            <a:off x="1463675" y="944563"/>
            <a:ext cx="6854825" cy="360362"/>
          </a:xfrm>
        </p:spPr>
        <p:txBody>
          <a:bodyPr lIns="270000" tIns="10800" bIns="10800" anchor="ctr"/>
          <a:lstStyle>
            <a:lvl1pPr marL="0" indent="0">
              <a:buFontTx/>
              <a:buNone/>
              <a:defRPr sz="1600" b="1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5" name="Rectangle 35"/>
          <p:cNvSpPr>
            <a:spLocks noGrp="1" noChangeArrowheads="1"/>
          </p:cNvSpPr>
          <p:nvPr>
            <p:ph type="sldNum" sz="quarter" idx="14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GB"/>
              <a:t>0</a:t>
            </a:r>
            <a:fld id="{8F41D46A-FD31-4521-90C6-A80CB21FB148}" type="slidenum">
              <a:rPr lang="en-GB"/>
              <a:pPr>
                <a:defRPr/>
              </a:pPr>
              <a:t>‹Nº›</a:t>
            </a:fld>
            <a:endParaRPr lang="en-GB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dt" sz="half" idx="15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89BD086-F317-4E43-BD60-033C0CDCF75E}" type="datetime1">
              <a:rPr lang="fr-FR" smtClean="0"/>
              <a:t>11/06/2014</a:t>
            </a:fld>
            <a:endParaRPr lang="de-DE"/>
          </a:p>
        </p:txBody>
      </p:sp>
      <p:sp>
        <p:nvSpPr>
          <p:cNvPr id="8" name="Rectangle 40"/>
          <p:cNvSpPr>
            <a:spLocks noGrp="1" noChangeArrowheads="1"/>
          </p:cNvSpPr>
          <p:nvPr>
            <p:ph type="ftr" sz="quarter" idx="16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1962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ubTitle" idx="13"/>
          </p:nvPr>
        </p:nvSpPr>
        <p:spPr>
          <a:xfrm>
            <a:off x="1463675" y="944563"/>
            <a:ext cx="6854825" cy="360362"/>
          </a:xfrm>
        </p:spPr>
        <p:txBody>
          <a:bodyPr lIns="270000" tIns="10800" bIns="10800" anchor="ctr"/>
          <a:lstStyle>
            <a:lvl1pPr marL="0" indent="0">
              <a:buFontTx/>
              <a:buNone/>
              <a:defRPr sz="1600" b="1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5" name="Rectangle 35"/>
          <p:cNvSpPr>
            <a:spLocks noGrp="1" noChangeArrowheads="1"/>
          </p:cNvSpPr>
          <p:nvPr>
            <p:ph type="sldNum" sz="quarter" idx="14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GB"/>
              <a:t>0</a:t>
            </a:r>
            <a:fld id="{8BE73856-DE62-4482-A452-B2424DAAE881}" type="slidenum">
              <a:rPr lang="en-GB"/>
              <a:pPr>
                <a:defRPr/>
              </a:pPr>
              <a:t>‹Nº›</a:t>
            </a:fld>
            <a:endParaRPr lang="en-GB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dt" sz="half" idx="15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1FABE93-680C-490C-A025-A810A15916A6}" type="datetime1">
              <a:rPr lang="fr-FR" smtClean="0"/>
              <a:t>11/06/2014</a:t>
            </a:fld>
            <a:endParaRPr lang="de-DE"/>
          </a:p>
        </p:txBody>
      </p:sp>
      <p:sp>
        <p:nvSpPr>
          <p:cNvPr id="8" name="Rectangle 40"/>
          <p:cNvSpPr>
            <a:spLocks noGrp="1" noChangeArrowheads="1"/>
          </p:cNvSpPr>
          <p:nvPr>
            <p:ph type="ftr" sz="quarter" idx="16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3157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ubTitle" idx="13"/>
          </p:nvPr>
        </p:nvSpPr>
        <p:spPr>
          <a:xfrm>
            <a:off x="1463675" y="944563"/>
            <a:ext cx="6854825" cy="360362"/>
          </a:xfrm>
        </p:spPr>
        <p:txBody>
          <a:bodyPr lIns="270000" tIns="10800" bIns="10800" anchor="ctr"/>
          <a:lstStyle>
            <a:lvl1pPr marL="0" indent="0">
              <a:buFontTx/>
              <a:buNone/>
              <a:defRPr sz="1600" b="1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5" name="Rectangle 35"/>
          <p:cNvSpPr>
            <a:spLocks noGrp="1" noChangeArrowheads="1"/>
          </p:cNvSpPr>
          <p:nvPr>
            <p:ph type="sldNum" sz="quarter" idx="14"/>
          </p:nvPr>
        </p:nvSpPr>
        <p:spPr>
          <a:xfrm>
            <a:off x="8334375" y="938213"/>
            <a:ext cx="809625" cy="3635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en-GB"/>
              <a:t>0</a:t>
            </a:r>
            <a:fld id="{BEFDB0CC-B343-42A6-AD72-B46693E27AEE}" type="slidenum">
              <a:rPr lang="en-GB"/>
              <a:pPr>
                <a:defRPr/>
              </a:pPr>
              <a:t>‹Nº›</a:t>
            </a:fld>
            <a:endParaRPr lang="en-GB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dt" sz="half" idx="15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6CEF5A2-7716-4DB4-8757-6C1BB276CC1F}" type="datetime1">
              <a:rPr lang="fr-FR" smtClean="0"/>
              <a:t>11/06/2014</a:t>
            </a:fld>
            <a:endParaRPr lang="de-DE"/>
          </a:p>
        </p:txBody>
      </p:sp>
      <p:sp>
        <p:nvSpPr>
          <p:cNvPr id="8" name="Rectangle 40"/>
          <p:cNvSpPr>
            <a:spLocks noGrp="1" noChangeArrowheads="1"/>
          </p:cNvSpPr>
          <p:nvPr>
            <p:ph type="ftr" sz="quarter" idx="16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894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ubTitle" idx="13"/>
          </p:nvPr>
        </p:nvSpPr>
        <p:spPr>
          <a:xfrm>
            <a:off x="1463675" y="944563"/>
            <a:ext cx="6854825" cy="360362"/>
          </a:xfrm>
        </p:spPr>
        <p:txBody>
          <a:bodyPr lIns="270000" tIns="10800" bIns="10800" anchor="ctr"/>
          <a:lstStyle>
            <a:lvl1pPr marL="0" indent="0">
              <a:buFontTx/>
              <a:buNone/>
              <a:defRPr sz="1600" b="1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5" name="Rectangle 35"/>
          <p:cNvSpPr>
            <a:spLocks noGrp="1" noChangeArrowheads="1"/>
          </p:cNvSpPr>
          <p:nvPr>
            <p:ph type="sldNum" sz="quarter" idx="14"/>
          </p:nvPr>
        </p:nvSpPr>
        <p:spPr>
          <a:xfrm>
            <a:off x="8334375" y="938213"/>
            <a:ext cx="809625" cy="3635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GB"/>
              <a:t>0</a:t>
            </a:r>
            <a:fld id="{3F9956D3-F172-49EC-963C-59B261FBBD35}" type="slidenum">
              <a:rPr lang="en-GB"/>
              <a:pPr>
                <a:defRPr/>
              </a:pPr>
              <a:t>‹Nº›</a:t>
            </a:fld>
            <a:endParaRPr lang="en-GB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dt" sz="half" idx="15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FF35A22-8924-4F37-A66C-E028C0A891D4}" type="datetime1">
              <a:rPr lang="fr-FR" smtClean="0"/>
              <a:t>11/06/2014</a:t>
            </a:fld>
            <a:endParaRPr lang="de-DE"/>
          </a:p>
        </p:txBody>
      </p:sp>
      <p:sp>
        <p:nvSpPr>
          <p:cNvPr id="8" name="Rectangle 40"/>
          <p:cNvSpPr>
            <a:spLocks noGrp="1" noChangeArrowheads="1"/>
          </p:cNvSpPr>
          <p:nvPr>
            <p:ph type="ftr" sz="quarter" idx="16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356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Dossier en cours\Publicis life brand\Afatinib\Photoshop\Font slide ss.png"/>
          <p:cNvPicPr preferRelativeResize="0"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30823" y="388243"/>
            <a:ext cx="8550003" cy="45858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9568" y="1548000"/>
            <a:ext cx="7948080" cy="1293175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15F36F-B2E5-43B3-BACF-4F1F855176F2}" type="datetime1">
              <a:rPr lang="fr-FR" smtClean="0"/>
              <a:t>11/06/2014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492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5237656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7F52A4-604D-42BA-A94F-BB7ADAD781D5}" type="slidenum">
              <a:rPr lang="fr-FR" smtClean="0"/>
              <a:t>‹Nº›</a:t>
            </a:fld>
            <a:endParaRPr lang="fr-FR"/>
          </a:p>
        </p:txBody>
      </p:sp>
      <p:sp>
        <p:nvSpPr>
          <p:cNvPr id="11" name="Forme libre 10"/>
          <p:cNvSpPr/>
          <p:nvPr/>
        </p:nvSpPr>
        <p:spPr>
          <a:xfrm>
            <a:off x="-4763" y="1134563"/>
            <a:ext cx="9148763" cy="483577"/>
          </a:xfrm>
          <a:custGeom>
            <a:avLst/>
            <a:gdLst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16607 h 500184"/>
              <a:gd name="connsiteX1" fmla="*/ 1081454 w 9152792"/>
              <a:gd name="connsiteY1" fmla="*/ 16607 h 500184"/>
              <a:gd name="connsiteX2" fmla="*/ 0 w 9152792"/>
              <a:gd name="connsiteY2" fmla="*/ 500184 h 500184"/>
              <a:gd name="connsiteX0" fmla="*/ 9152792 w 9152792"/>
              <a:gd name="connsiteY0" fmla="*/ 12701 h 496278"/>
              <a:gd name="connsiteX1" fmla="*/ 1081454 w 9152792"/>
              <a:gd name="connsiteY1" fmla="*/ 12701 h 496278"/>
              <a:gd name="connsiteX2" fmla="*/ 0 w 9152792"/>
              <a:gd name="connsiteY2" fmla="*/ 496278 h 496278"/>
              <a:gd name="connsiteX0" fmla="*/ 9152792 w 9152792"/>
              <a:gd name="connsiteY0" fmla="*/ 11655 h 495232"/>
              <a:gd name="connsiteX1" fmla="*/ 1081454 w 9152792"/>
              <a:gd name="connsiteY1" fmla="*/ 11655 h 495232"/>
              <a:gd name="connsiteX2" fmla="*/ 0 w 9152792"/>
              <a:gd name="connsiteY2" fmla="*/ 495232 h 495232"/>
              <a:gd name="connsiteX0" fmla="*/ 9152792 w 9152792"/>
              <a:gd name="connsiteY0" fmla="*/ 16945 h 500522"/>
              <a:gd name="connsiteX1" fmla="*/ 1081454 w 9152792"/>
              <a:gd name="connsiteY1" fmla="*/ 16945 h 500522"/>
              <a:gd name="connsiteX2" fmla="*/ 0 w 9152792"/>
              <a:gd name="connsiteY2" fmla="*/ 500522 h 500522"/>
              <a:gd name="connsiteX0" fmla="*/ 9152792 w 9152792"/>
              <a:gd name="connsiteY0" fmla="*/ 10597 h 494174"/>
              <a:gd name="connsiteX1" fmla="*/ 1081454 w 9152792"/>
              <a:gd name="connsiteY1" fmla="*/ 10597 h 494174"/>
              <a:gd name="connsiteX2" fmla="*/ 0 w 9152792"/>
              <a:gd name="connsiteY2" fmla="*/ 494174 h 494174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1081454 w 9152792"/>
              <a:gd name="connsiteY1" fmla="*/ 0 h 483577"/>
              <a:gd name="connsiteX2" fmla="*/ 0 w 9152792"/>
              <a:gd name="connsiteY2" fmla="*/ 483577 h 483577"/>
              <a:gd name="connsiteX0" fmla="*/ 9152792 w 9152792"/>
              <a:gd name="connsiteY0" fmla="*/ 784 h 484361"/>
              <a:gd name="connsiteX1" fmla="*/ 1081454 w 9152792"/>
              <a:gd name="connsiteY1" fmla="*/ 784 h 484361"/>
              <a:gd name="connsiteX2" fmla="*/ 0 w 9152792"/>
              <a:gd name="connsiteY2" fmla="*/ 484361 h 484361"/>
              <a:gd name="connsiteX0" fmla="*/ 9152792 w 9152792"/>
              <a:gd name="connsiteY0" fmla="*/ 453 h 484030"/>
              <a:gd name="connsiteX1" fmla="*/ 1081454 w 9152792"/>
              <a:gd name="connsiteY1" fmla="*/ 453 h 484030"/>
              <a:gd name="connsiteX2" fmla="*/ 0 w 9152792"/>
              <a:gd name="connsiteY2" fmla="*/ 484030 h 484030"/>
              <a:gd name="connsiteX0" fmla="*/ 9152792 w 9152792"/>
              <a:gd name="connsiteY0" fmla="*/ 0 h 483577"/>
              <a:gd name="connsiteX1" fmla="*/ 871904 w 9152792"/>
              <a:gd name="connsiteY1" fmla="*/ 4762 h 483577"/>
              <a:gd name="connsiteX2" fmla="*/ 0 w 9152792"/>
              <a:gd name="connsiteY2" fmla="*/ 483577 h 483577"/>
              <a:gd name="connsiteX0" fmla="*/ 9153535 w 9153535"/>
              <a:gd name="connsiteY0" fmla="*/ 0 h 483577"/>
              <a:gd name="connsiteX1" fmla="*/ 872647 w 9153535"/>
              <a:gd name="connsiteY1" fmla="*/ 4762 h 483577"/>
              <a:gd name="connsiteX2" fmla="*/ 743 w 9153535"/>
              <a:gd name="connsiteY2" fmla="*/ 483577 h 483577"/>
              <a:gd name="connsiteX0" fmla="*/ 9152792 w 9152792"/>
              <a:gd name="connsiteY0" fmla="*/ 0 h 483577"/>
              <a:gd name="connsiteX1" fmla="*/ 871904 w 9152792"/>
              <a:gd name="connsiteY1" fmla="*/ 4762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871904 w 9152792"/>
              <a:gd name="connsiteY1" fmla="*/ 4762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733791 w 9152792"/>
              <a:gd name="connsiteY1" fmla="*/ 2381 h 483577"/>
              <a:gd name="connsiteX2" fmla="*/ 0 w 9152792"/>
              <a:gd name="connsiteY2" fmla="*/ 483577 h 483577"/>
              <a:gd name="connsiteX0" fmla="*/ 9152792 w 9152792"/>
              <a:gd name="connsiteY0" fmla="*/ 0 h 483577"/>
              <a:gd name="connsiteX1" fmla="*/ 733791 w 9152792"/>
              <a:gd name="connsiteY1" fmla="*/ 2381 h 483577"/>
              <a:gd name="connsiteX2" fmla="*/ 0 w 9152792"/>
              <a:gd name="connsiteY2" fmla="*/ 483577 h 483577"/>
              <a:gd name="connsiteX0" fmla="*/ 9152792 w 9152792"/>
              <a:gd name="connsiteY0" fmla="*/ 164 h 483741"/>
              <a:gd name="connsiteX1" fmla="*/ 693310 w 9152792"/>
              <a:gd name="connsiteY1" fmla="*/ 164 h 483741"/>
              <a:gd name="connsiteX2" fmla="*/ 0 w 9152792"/>
              <a:gd name="connsiteY2" fmla="*/ 483741 h 483741"/>
              <a:gd name="connsiteX0" fmla="*/ 9152792 w 9152792"/>
              <a:gd name="connsiteY0" fmla="*/ 9 h 483586"/>
              <a:gd name="connsiteX1" fmla="*/ 693310 w 9152792"/>
              <a:gd name="connsiteY1" fmla="*/ 9 h 483586"/>
              <a:gd name="connsiteX2" fmla="*/ 0 w 9152792"/>
              <a:gd name="connsiteY2" fmla="*/ 483586 h 483586"/>
              <a:gd name="connsiteX0" fmla="*/ 9152792 w 9152792"/>
              <a:gd name="connsiteY0" fmla="*/ 0 h 483577"/>
              <a:gd name="connsiteX1" fmla="*/ 693310 w 9152792"/>
              <a:gd name="connsiteY1" fmla="*/ 0 h 483577"/>
              <a:gd name="connsiteX2" fmla="*/ 0 w 9152792"/>
              <a:gd name="connsiteY2" fmla="*/ 483577 h 483577"/>
              <a:gd name="connsiteX0" fmla="*/ 9152793 w 9152793"/>
              <a:gd name="connsiteY0" fmla="*/ 0 h 483577"/>
              <a:gd name="connsiteX1" fmla="*/ 693311 w 9152793"/>
              <a:gd name="connsiteY1" fmla="*/ 0 h 483577"/>
              <a:gd name="connsiteX2" fmla="*/ 1 w 9152793"/>
              <a:gd name="connsiteY2" fmla="*/ 483577 h 483577"/>
              <a:gd name="connsiteX0" fmla="*/ 9152794 w 9152794"/>
              <a:gd name="connsiteY0" fmla="*/ 0 h 483577"/>
              <a:gd name="connsiteX1" fmla="*/ 693312 w 9152794"/>
              <a:gd name="connsiteY1" fmla="*/ 0 h 483577"/>
              <a:gd name="connsiteX2" fmla="*/ 2 w 9152794"/>
              <a:gd name="connsiteY2" fmla="*/ 483577 h 483577"/>
              <a:gd name="connsiteX0" fmla="*/ 9152794 w 9152794"/>
              <a:gd name="connsiteY0" fmla="*/ 0 h 483577"/>
              <a:gd name="connsiteX1" fmla="*/ 693312 w 9152794"/>
              <a:gd name="connsiteY1" fmla="*/ 0 h 483577"/>
              <a:gd name="connsiteX2" fmla="*/ 2 w 9152794"/>
              <a:gd name="connsiteY2" fmla="*/ 483577 h 483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52794" h="483577">
                <a:moveTo>
                  <a:pt x="9152794" y="0"/>
                </a:moveTo>
                <a:lnTo>
                  <a:pt x="693312" y="0"/>
                </a:lnTo>
                <a:cubicBezTo>
                  <a:pt x="135314" y="292"/>
                  <a:pt x="-546" y="422215"/>
                  <a:pt x="2" y="483577"/>
                </a:cubicBezTo>
              </a:path>
            </a:pathLst>
          </a:custGeom>
          <a:noFill/>
          <a:ln w="25400">
            <a:solidFill>
              <a:srgbClr val="C5C4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" name="Groupe 19"/>
          <p:cNvGrpSpPr/>
          <p:nvPr/>
        </p:nvGrpSpPr>
        <p:grpSpPr>
          <a:xfrm>
            <a:off x="7381057" y="5924667"/>
            <a:ext cx="1771996" cy="933333"/>
            <a:chOff x="7381057" y="5924667"/>
            <a:chExt cx="1771996" cy="933333"/>
          </a:xfrm>
        </p:grpSpPr>
        <p:pic>
          <p:nvPicPr>
            <p:cNvPr id="1029" name="Picture 5" descr="D:\Dossier en cours\Publicis life brand\Bi Call\Photoshop\NEW GIOTRIF_2013.png"/>
            <p:cNvPicPr>
              <a:picLocks noChangeAspect="1" noChangeArrowheads="1"/>
            </p:cNvPicPr>
            <p:nvPr userDrawn="1"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96117" y="6276286"/>
              <a:ext cx="1484710" cy="4474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 à coins arrondis 11"/>
            <p:cNvSpPr/>
            <p:nvPr userDrawn="1"/>
          </p:nvSpPr>
          <p:spPr>
            <a:xfrm>
              <a:off x="7381057" y="5924667"/>
              <a:ext cx="1771996" cy="933333"/>
            </a:xfrm>
            <a:custGeom>
              <a:avLst/>
              <a:gdLst>
                <a:gd name="connsiteX0" fmla="*/ 2527300 w 2618740"/>
                <a:gd name="connsiteY0" fmla="*/ 1331162 h 1422602"/>
                <a:gd name="connsiteX1" fmla="*/ 0 w 2618740"/>
                <a:gd name="connsiteY1" fmla="*/ 1331162 h 1422602"/>
                <a:gd name="connsiteX2" fmla="*/ 0 w 2618740"/>
                <a:gd name="connsiteY2" fmla="*/ 402109 h 1422602"/>
                <a:gd name="connsiteX3" fmla="*/ 108439 w 2618740"/>
                <a:gd name="connsiteY3" fmla="*/ 293670 h 1422602"/>
                <a:gd name="connsiteX4" fmla="*/ 2005806 w 2618740"/>
                <a:gd name="connsiteY4" fmla="*/ 292651 h 1422602"/>
                <a:gd name="connsiteX5" fmla="*/ 2527300 w 2618740"/>
                <a:gd name="connsiteY5" fmla="*/ 0 h 1422602"/>
                <a:gd name="connsiteX6" fmla="*/ 2618740 w 2618740"/>
                <a:gd name="connsiteY6" fmla="*/ 1422602 h 1422602"/>
                <a:gd name="connsiteX0" fmla="*/ 0 w 2618740"/>
                <a:gd name="connsiteY0" fmla="*/ 1331162 h 1422602"/>
                <a:gd name="connsiteX1" fmla="*/ 0 w 2618740"/>
                <a:gd name="connsiteY1" fmla="*/ 402109 h 1422602"/>
                <a:gd name="connsiteX2" fmla="*/ 108439 w 2618740"/>
                <a:gd name="connsiteY2" fmla="*/ 293670 h 1422602"/>
                <a:gd name="connsiteX3" fmla="*/ 2005806 w 2618740"/>
                <a:gd name="connsiteY3" fmla="*/ 292651 h 1422602"/>
                <a:gd name="connsiteX4" fmla="*/ 2527300 w 2618740"/>
                <a:gd name="connsiteY4" fmla="*/ 0 h 1422602"/>
                <a:gd name="connsiteX5" fmla="*/ 2618740 w 2618740"/>
                <a:gd name="connsiteY5" fmla="*/ 1422602 h 1422602"/>
                <a:gd name="connsiteX0" fmla="*/ 0 w 2527300"/>
                <a:gd name="connsiteY0" fmla="*/ 1331162 h 1331162"/>
                <a:gd name="connsiteX1" fmla="*/ 0 w 2527300"/>
                <a:gd name="connsiteY1" fmla="*/ 402109 h 1331162"/>
                <a:gd name="connsiteX2" fmla="*/ 108439 w 2527300"/>
                <a:gd name="connsiteY2" fmla="*/ 293670 h 1331162"/>
                <a:gd name="connsiteX3" fmla="*/ 2005806 w 2527300"/>
                <a:gd name="connsiteY3" fmla="*/ 292651 h 1331162"/>
                <a:gd name="connsiteX4" fmla="*/ 2527300 w 2527300"/>
                <a:gd name="connsiteY4" fmla="*/ 0 h 1331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27300" h="1331162">
                  <a:moveTo>
                    <a:pt x="0" y="1331162"/>
                  </a:moveTo>
                  <a:lnTo>
                    <a:pt x="0" y="402109"/>
                  </a:lnTo>
                  <a:cubicBezTo>
                    <a:pt x="0" y="342220"/>
                    <a:pt x="48550" y="293670"/>
                    <a:pt x="108439" y="293670"/>
                  </a:cubicBezTo>
                  <a:lnTo>
                    <a:pt x="2005806" y="292651"/>
                  </a:lnTo>
                  <a:cubicBezTo>
                    <a:pt x="2213883" y="283043"/>
                    <a:pt x="2395690" y="172977"/>
                    <a:pt x="2527300" y="0"/>
                  </a:cubicBezTo>
                </a:path>
              </a:pathLst>
            </a:custGeom>
            <a:noFill/>
            <a:ln w="19050">
              <a:solidFill>
                <a:srgbClr val="C5C4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FR"/>
            </a:p>
          </p:txBody>
        </p:sp>
        <p:sp>
          <p:nvSpPr>
            <p:cNvPr id="19" name="ZoneTexte 18"/>
            <p:cNvSpPr txBox="1"/>
            <p:nvPr userDrawn="1"/>
          </p:nvSpPr>
          <p:spPr>
            <a:xfrm>
              <a:off x="8897648" y="6215216"/>
              <a:ext cx="231154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500" dirty="0" smtClean="0">
                  <a:solidFill>
                    <a:schemeClr val="bg1">
                      <a:lumMod val="50000"/>
                    </a:schemeClr>
                  </a:solidFill>
                  <a:latin typeface="Arial"/>
                  <a:cs typeface="Arial"/>
                </a:rPr>
                <a:t>®</a:t>
              </a:r>
              <a:endParaRPr lang="fr-FR" sz="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3236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664" r:id="rId11"/>
    <p:sldLayoutId id="2147483665" r:id="rId12"/>
    <p:sldLayoutId id="2147483669" r:id="rId13"/>
    <p:sldLayoutId id="2147483702" r:id="rId14"/>
    <p:sldLayoutId id="2147483703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7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76213" indent="-176213" algn="l" defTabSz="914400" rtl="0" eaLnBrk="1" latinLnBrk="0" hangingPunct="1">
        <a:lnSpc>
          <a:spcPct val="85000"/>
        </a:lnSpc>
        <a:spcBef>
          <a:spcPts val="1200"/>
        </a:spcBef>
        <a:buClr>
          <a:srgbClr val="1CBECA"/>
        </a:buClr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720725" indent="-263525" algn="l" defTabSz="914400" rtl="0" eaLnBrk="1" latinLnBrk="0" hangingPunct="1">
        <a:lnSpc>
          <a:spcPct val="85000"/>
        </a:lnSpc>
        <a:spcBef>
          <a:spcPts val="600"/>
        </a:spcBef>
        <a:buClr>
          <a:schemeClr val="tx1">
            <a:lumMod val="65000"/>
            <a:lumOff val="35000"/>
          </a:schemeClr>
        </a:buClr>
        <a:buFont typeface="Arial" pitchFamily="34" charset="0"/>
        <a:buChar char="‒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73150" indent="-158750" algn="l" defTabSz="914400" rtl="0" eaLnBrk="1" latinLnBrk="0" hangingPunct="1">
        <a:lnSpc>
          <a:spcPct val="85000"/>
        </a:lnSpc>
        <a:spcBef>
          <a:spcPts val="400"/>
        </a:spcBef>
        <a:buClr>
          <a:srgbClr val="1CBECA"/>
        </a:buClr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520825" indent="-149225" algn="l" defTabSz="914400" rtl="0" eaLnBrk="1" latinLnBrk="0" hangingPunct="1">
        <a:lnSpc>
          <a:spcPct val="85000"/>
        </a:lnSpc>
        <a:spcBef>
          <a:spcPts val="0"/>
        </a:spcBef>
        <a:buClr>
          <a:srgbClr val="1CBECA"/>
        </a:buClr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970088" indent="-141288" algn="l" defTabSz="914400" rtl="0" eaLnBrk="1" latinLnBrk="0" hangingPunct="1">
        <a:lnSpc>
          <a:spcPct val="85000"/>
        </a:lnSpc>
        <a:spcBef>
          <a:spcPts val="0"/>
        </a:spcBef>
        <a:buClr>
          <a:srgbClr val="1CBECA"/>
        </a:buClr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62.xml"/><Relationship Id="rId3" Type="http://schemas.openxmlformats.org/officeDocument/2006/relationships/slide" Target="slide17.xml"/><Relationship Id="rId7" Type="http://schemas.openxmlformats.org/officeDocument/2006/relationships/slide" Target="slide45.xml"/><Relationship Id="rId2" Type="http://schemas.openxmlformats.org/officeDocument/2006/relationships/slide" Target="slide12.xml"/><Relationship Id="rId1" Type="http://schemas.openxmlformats.org/officeDocument/2006/relationships/slideLayout" Target="../slideLayouts/slideLayout3.xml"/><Relationship Id="rId6" Type="http://schemas.openxmlformats.org/officeDocument/2006/relationships/slide" Target="slide37.xml"/><Relationship Id="rId11" Type="http://schemas.openxmlformats.org/officeDocument/2006/relationships/slide" Target="slide4.xml"/><Relationship Id="rId5" Type="http://schemas.openxmlformats.org/officeDocument/2006/relationships/slide" Target="slide32.xml"/><Relationship Id="rId10" Type="http://schemas.openxmlformats.org/officeDocument/2006/relationships/slide" Target="slide70.xml"/><Relationship Id="rId4" Type="http://schemas.openxmlformats.org/officeDocument/2006/relationships/slide" Target="slide21.xml"/><Relationship Id="rId9" Type="http://schemas.openxmlformats.org/officeDocument/2006/relationships/slide" Target="slide6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3" Type="http://schemas.openxmlformats.org/officeDocument/2006/relationships/tags" Target="../tags/tag5.xml"/><Relationship Id="rId7" Type="http://schemas.openxmlformats.org/officeDocument/2006/relationships/tags" Target="../tags/tag9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chart" Target="../charts/chart3.xml"/><Relationship Id="rId5" Type="http://schemas.openxmlformats.org/officeDocument/2006/relationships/tags" Target="../tags/tag7.xml"/><Relationship Id="rId10" Type="http://schemas.openxmlformats.org/officeDocument/2006/relationships/notesSlide" Target="../notesSlides/notesSlide4.xml"/><Relationship Id="rId4" Type="http://schemas.openxmlformats.org/officeDocument/2006/relationships/tags" Target="../tags/tag6.xml"/><Relationship Id="rId9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4" Type="http://schemas.openxmlformats.org/officeDocument/2006/relationships/chart" Target="../charts/char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3.xml"/><Relationship Id="rId1" Type="http://schemas.openxmlformats.org/officeDocument/2006/relationships/tags" Target="../tags/tag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image" Target="../media/image24.png"/><Relationship Id="rId4" Type="http://schemas.openxmlformats.org/officeDocument/2006/relationships/notesSlide" Target="../notesSlides/notesSlide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4" Type="http://schemas.openxmlformats.org/officeDocument/2006/relationships/chart" Target="../charts/char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5" Type="http://schemas.openxmlformats.org/officeDocument/2006/relationships/image" Target="../media/image29.png"/><Relationship Id="rId4" Type="http://schemas.openxmlformats.org/officeDocument/2006/relationships/notesSlide" Target="../notesSlides/notesSlide1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4" Type="http://schemas.openxmlformats.org/officeDocument/2006/relationships/chart" Target="../charts/char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Relationship Id="rId4" Type="http://schemas.openxmlformats.org/officeDocument/2006/relationships/chart" Target="../charts/char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0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4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4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00000" y="2365395"/>
            <a:ext cx="8130878" cy="1191095"/>
          </a:xfrm>
        </p:spPr>
        <p:txBody>
          <a:bodyPr/>
          <a:lstStyle/>
          <a:p>
            <a:r>
              <a:rPr lang="en-GB" sz="4200" dirty="0" smtClean="0"/>
              <a:t>AFATINIB EN LA PRACTICA DIARIA</a:t>
            </a:r>
            <a:endParaRPr lang="en-GB" sz="4200" dirty="0"/>
          </a:p>
        </p:txBody>
      </p:sp>
      <p:sp>
        <p:nvSpPr>
          <p:cNvPr id="41987" name="Espace réservé du text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CL" sz="2000" dirty="0" smtClean="0"/>
              <a:t>Para enfermería</a:t>
            </a:r>
            <a:endParaRPr lang="de-DE" sz="2000" dirty="0" smtClean="0"/>
          </a:p>
          <a:p>
            <a:endParaRPr lang="en-GB" sz="2000" dirty="0" smtClean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00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Contenido</a:t>
            </a:r>
            <a:endParaRPr lang="en-GB" dirty="0" smtClean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2</a:t>
            </a:fld>
            <a:endParaRPr lang="fr-FR"/>
          </a:p>
        </p:txBody>
      </p:sp>
      <p:sp>
        <p:nvSpPr>
          <p:cNvPr id="6" name="Rectangle 5">
            <a:hlinkClick r:id="rId2" action="ppaction://hlinksldjump"/>
          </p:cNvPr>
          <p:cNvSpPr/>
          <p:nvPr/>
        </p:nvSpPr>
        <p:spPr>
          <a:xfrm>
            <a:off x="914400" y="1998516"/>
            <a:ext cx="4355184" cy="360000"/>
          </a:xfrm>
          <a:prstGeom prst="rect">
            <a:avLst/>
          </a:prstGeom>
          <a:solidFill>
            <a:schemeClr val="bg1">
              <a:alpha val="0"/>
            </a:schemeClr>
          </a:solidFill>
          <a:ln w="1905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hlinkClick r:id="rId3" action="ppaction://hlinksldjump"/>
          </p:cNvPr>
          <p:cNvSpPr/>
          <p:nvPr/>
        </p:nvSpPr>
        <p:spPr>
          <a:xfrm>
            <a:off x="914400" y="2460840"/>
            <a:ext cx="4355184" cy="360000"/>
          </a:xfrm>
          <a:prstGeom prst="rect">
            <a:avLst/>
          </a:prstGeom>
          <a:solidFill>
            <a:schemeClr val="bg1">
              <a:alpha val="0"/>
            </a:schemeClr>
          </a:solidFill>
          <a:ln w="1905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hlinkClick r:id="rId4" action="ppaction://hlinksldjump"/>
          </p:cNvPr>
          <p:cNvSpPr/>
          <p:nvPr/>
        </p:nvSpPr>
        <p:spPr>
          <a:xfrm>
            <a:off x="914400" y="2923164"/>
            <a:ext cx="4355184" cy="360000"/>
          </a:xfrm>
          <a:prstGeom prst="rect">
            <a:avLst/>
          </a:prstGeom>
          <a:solidFill>
            <a:schemeClr val="bg1">
              <a:alpha val="0"/>
            </a:schemeClr>
          </a:solidFill>
          <a:ln w="1905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hlinkClick r:id="rId5" action="ppaction://hlinksldjump"/>
          </p:cNvPr>
          <p:cNvSpPr/>
          <p:nvPr/>
        </p:nvSpPr>
        <p:spPr>
          <a:xfrm>
            <a:off x="914400" y="3385488"/>
            <a:ext cx="4355184" cy="360000"/>
          </a:xfrm>
          <a:prstGeom prst="rect">
            <a:avLst/>
          </a:prstGeom>
          <a:solidFill>
            <a:schemeClr val="bg1">
              <a:alpha val="0"/>
            </a:schemeClr>
          </a:solidFill>
          <a:ln w="1905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hlinkClick r:id="rId6" action="ppaction://hlinksldjump"/>
          </p:cNvPr>
          <p:cNvSpPr/>
          <p:nvPr/>
        </p:nvSpPr>
        <p:spPr>
          <a:xfrm>
            <a:off x="914400" y="3847812"/>
            <a:ext cx="4355184" cy="360000"/>
          </a:xfrm>
          <a:prstGeom prst="rect">
            <a:avLst/>
          </a:prstGeom>
          <a:solidFill>
            <a:schemeClr val="bg1">
              <a:alpha val="0"/>
            </a:schemeClr>
          </a:solidFill>
          <a:ln w="1905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hlinkClick r:id="rId7" action="ppaction://hlinksldjump"/>
          </p:cNvPr>
          <p:cNvSpPr/>
          <p:nvPr/>
        </p:nvSpPr>
        <p:spPr>
          <a:xfrm>
            <a:off x="914400" y="4310136"/>
            <a:ext cx="4355184" cy="360000"/>
          </a:xfrm>
          <a:prstGeom prst="rect">
            <a:avLst/>
          </a:prstGeom>
          <a:solidFill>
            <a:schemeClr val="bg1">
              <a:alpha val="0"/>
            </a:schemeClr>
          </a:solidFill>
          <a:ln w="1905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hlinkClick r:id="rId8" action="ppaction://hlinksldjump"/>
          </p:cNvPr>
          <p:cNvSpPr/>
          <p:nvPr/>
        </p:nvSpPr>
        <p:spPr>
          <a:xfrm>
            <a:off x="914400" y="4772460"/>
            <a:ext cx="4355184" cy="360000"/>
          </a:xfrm>
          <a:prstGeom prst="rect">
            <a:avLst/>
          </a:prstGeom>
          <a:solidFill>
            <a:schemeClr val="bg1">
              <a:alpha val="0"/>
            </a:schemeClr>
          </a:solidFill>
          <a:ln w="1905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hlinkClick r:id="rId9" action="ppaction://hlinksldjump"/>
          </p:cNvPr>
          <p:cNvSpPr/>
          <p:nvPr/>
        </p:nvSpPr>
        <p:spPr>
          <a:xfrm>
            <a:off x="914400" y="5234784"/>
            <a:ext cx="4355184" cy="360000"/>
          </a:xfrm>
          <a:prstGeom prst="rect">
            <a:avLst/>
          </a:prstGeom>
          <a:solidFill>
            <a:schemeClr val="bg1">
              <a:alpha val="0"/>
            </a:schemeClr>
          </a:solidFill>
          <a:ln w="1905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hlinkClick r:id="rId10" action="ppaction://hlinksldjump"/>
          </p:cNvPr>
          <p:cNvSpPr/>
          <p:nvPr/>
        </p:nvSpPr>
        <p:spPr>
          <a:xfrm>
            <a:off x="914400" y="5697106"/>
            <a:ext cx="4355184" cy="360000"/>
          </a:xfrm>
          <a:prstGeom prst="rect">
            <a:avLst/>
          </a:prstGeom>
          <a:solidFill>
            <a:schemeClr val="bg1">
              <a:alpha val="0"/>
            </a:schemeClr>
          </a:solidFill>
          <a:ln w="1905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4">
            <a:hlinkClick r:id="rId11" action="ppaction://hlinksldjump"/>
          </p:cNvPr>
          <p:cNvSpPr/>
          <p:nvPr/>
        </p:nvSpPr>
        <p:spPr>
          <a:xfrm>
            <a:off x="914400" y="1300294"/>
            <a:ext cx="6684627" cy="4756812"/>
          </a:xfrm>
          <a:prstGeom prst="rect">
            <a:avLst/>
          </a:prstGeom>
          <a:solidFill>
            <a:schemeClr val="bg1">
              <a:alpha val="0"/>
            </a:schemeClr>
          </a:solidFill>
          <a:ln w="1905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fr-FR" sz="1600" dirty="0" err="1" smtClean="0">
                <a:solidFill>
                  <a:schemeClr val="bg1">
                    <a:lumMod val="50000"/>
                  </a:schemeClr>
                </a:solidFill>
              </a:rPr>
              <a:t>Cáncer</a:t>
            </a:r>
            <a:r>
              <a:rPr lang="fr-FR" sz="1600" dirty="0" smtClean="0">
                <a:solidFill>
                  <a:schemeClr val="bg1">
                    <a:lumMod val="50000"/>
                  </a:schemeClr>
                </a:solidFill>
              </a:rPr>
              <a:t> de </a:t>
            </a:r>
            <a:r>
              <a:rPr lang="fr-FR" sz="1600" dirty="0" err="1" smtClean="0">
                <a:solidFill>
                  <a:schemeClr val="bg1">
                    <a:lumMod val="50000"/>
                  </a:schemeClr>
                </a:solidFill>
              </a:rPr>
              <a:t>pulmón</a:t>
            </a:r>
            <a:r>
              <a:rPr lang="fr-FR" sz="1600" dirty="0" smtClean="0">
                <a:solidFill>
                  <a:schemeClr val="bg1">
                    <a:lumMod val="50000"/>
                  </a:schemeClr>
                </a:solidFill>
              </a:rPr>
              <a:t> y </a:t>
            </a:r>
            <a:r>
              <a:rPr lang="fr-FR" sz="1600" dirty="0" err="1" smtClean="0">
                <a:solidFill>
                  <a:schemeClr val="bg1">
                    <a:lumMod val="50000"/>
                  </a:schemeClr>
                </a:solidFill>
              </a:rPr>
              <a:t>terapias</a:t>
            </a:r>
            <a:r>
              <a:rPr lang="fr-FR" sz="16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sz="1600" dirty="0" err="1" smtClean="0">
                <a:solidFill>
                  <a:schemeClr val="bg1">
                    <a:lumMod val="50000"/>
                  </a:schemeClr>
                </a:solidFill>
              </a:rPr>
              <a:t>target</a:t>
            </a:r>
            <a:endParaRPr lang="fr-FR" sz="1600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fr-FR" sz="1600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fr-FR" sz="1600" dirty="0" err="1" smtClean="0">
                <a:solidFill>
                  <a:schemeClr val="bg1">
                    <a:lumMod val="50000"/>
                  </a:schemeClr>
                </a:solidFill>
              </a:rPr>
              <a:t>Cáncer</a:t>
            </a:r>
            <a:r>
              <a:rPr lang="fr-FR" sz="1600" dirty="0" smtClean="0">
                <a:solidFill>
                  <a:schemeClr val="bg1">
                    <a:lumMod val="50000"/>
                  </a:schemeClr>
                </a:solidFill>
              </a:rPr>
              <a:t> de </a:t>
            </a:r>
            <a:r>
              <a:rPr lang="fr-FR" sz="1600" dirty="0" err="1" smtClean="0">
                <a:solidFill>
                  <a:schemeClr val="bg1">
                    <a:lumMod val="50000"/>
                  </a:schemeClr>
                </a:solidFill>
              </a:rPr>
              <a:t>Pulmón</a:t>
            </a:r>
            <a:r>
              <a:rPr lang="fr-FR" sz="16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sz="1600" dirty="0" err="1" smtClean="0">
                <a:solidFill>
                  <a:schemeClr val="bg1">
                    <a:lumMod val="50000"/>
                  </a:schemeClr>
                </a:solidFill>
              </a:rPr>
              <a:t>avanzado</a:t>
            </a:r>
            <a:r>
              <a:rPr lang="fr-FR" sz="1600" dirty="0" smtClean="0">
                <a:solidFill>
                  <a:schemeClr val="bg1">
                    <a:lumMod val="50000"/>
                  </a:schemeClr>
                </a:solidFill>
              </a:rPr>
              <a:t> EGFR M+</a:t>
            </a:r>
          </a:p>
          <a:p>
            <a:endParaRPr lang="fr-FR" sz="1600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fr-FR" sz="1600" dirty="0" err="1">
                <a:solidFill>
                  <a:schemeClr val="bg1">
                    <a:lumMod val="50000"/>
                  </a:schemeClr>
                </a:solidFill>
              </a:rPr>
              <a:t>Cáncer</a:t>
            </a:r>
            <a:r>
              <a:rPr lang="fr-FR" sz="1600" dirty="0">
                <a:solidFill>
                  <a:schemeClr val="bg1">
                    <a:lumMod val="50000"/>
                  </a:schemeClr>
                </a:solidFill>
              </a:rPr>
              <a:t> de </a:t>
            </a:r>
            <a:r>
              <a:rPr lang="fr-FR" sz="1600" dirty="0" err="1">
                <a:solidFill>
                  <a:schemeClr val="bg1">
                    <a:lumMod val="50000"/>
                  </a:schemeClr>
                </a:solidFill>
              </a:rPr>
              <a:t>Pulmón</a:t>
            </a:r>
            <a:r>
              <a:rPr lang="fr-FR" sz="16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sz="1600" dirty="0" err="1">
                <a:solidFill>
                  <a:schemeClr val="bg1">
                    <a:lumMod val="50000"/>
                  </a:schemeClr>
                </a:solidFill>
              </a:rPr>
              <a:t>avanzado</a:t>
            </a:r>
            <a:r>
              <a:rPr lang="fr-FR" sz="1600" dirty="0">
                <a:solidFill>
                  <a:schemeClr val="bg1">
                    <a:lumMod val="50000"/>
                  </a:schemeClr>
                </a:solidFill>
              </a:rPr>
              <a:t> EGFR M</a:t>
            </a:r>
            <a:r>
              <a:rPr lang="fr-FR" sz="1600" dirty="0" smtClean="0">
                <a:solidFill>
                  <a:schemeClr val="bg1">
                    <a:lumMod val="50000"/>
                  </a:schemeClr>
                </a:solidFill>
              </a:rPr>
              <a:t>+ y la </a:t>
            </a:r>
            <a:r>
              <a:rPr lang="fr-FR" sz="1600" dirty="0" err="1" smtClean="0">
                <a:solidFill>
                  <a:schemeClr val="bg1">
                    <a:lumMod val="50000"/>
                  </a:schemeClr>
                </a:solidFill>
              </a:rPr>
              <a:t>familia</a:t>
            </a:r>
            <a:r>
              <a:rPr lang="fr-FR" sz="16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sz="1600" dirty="0" err="1" smtClean="0">
                <a:solidFill>
                  <a:schemeClr val="bg1">
                    <a:lumMod val="50000"/>
                  </a:schemeClr>
                </a:solidFill>
              </a:rPr>
              <a:t>ErbB</a:t>
            </a:r>
            <a:endParaRPr lang="fr-FR" sz="1600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fr-FR" sz="1600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fr-FR" sz="1600" dirty="0" err="1" smtClean="0">
                <a:solidFill>
                  <a:schemeClr val="bg1">
                    <a:lumMod val="50000"/>
                  </a:schemeClr>
                </a:solidFill>
              </a:rPr>
              <a:t>Eficacia</a:t>
            </a:r>
            <a:r>
              <a:rPr lang="fr-FR" sz="1600" dirty="0" smtClean="0">
                <a:solidFill>
                  <a:schemeClr val="bg1">
                    <a:lumMod val="50000"/>
                  </a:schemeClr>
                </a:solidFill>
              </a:rPr>
              <a:t> y </a:t>
            </a:r>
            <a:r>
              <a:rPr lang="fr-FR" sz="1600" dirty="0" err="1" smtClean="0">
                <a:solidFill>
                  <a:schemeClr val="bg1">
                    <a:lumMod val="50000"/>
                  </a:schemeClr>
                </a:solidFill>
              </a:rPr>
              <a:t>seguridad</a:t>
            </a:r>
            <a:endParaRPr lang="fr-FR" sz="1600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fr-FR" sz="1600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fr-FR" sz="1600" dirty="0" err="1" smtClean="0">
                <a:solidFill>
                  <a:schemeClr val="bg1">
                    <a:lumMod val="50000"/>
                  </a:schemeClr>
                </a:solidFill>
              </a:rPr>
              <a:t>Dosis</a:t>
            </a:r>
            <a:r>
              <a:rPr lang="fr-FR" sz="1600" dirty="0" smtClean="0">
                <a:solidFill>
                  <a:schemeClr val="bg1">
                    <a:lumMod val="50000"/>
                  </a:schemeClr>
                </a:solidFill>
              </a:rPr>
              <a:t> y </a:t>
            </a:r>
            <a:r>
              <a:rPr lang="fr-FR" sz="1600" dirty="0" err="1" smtClean="0">
                <a:solidFill>
                  <a:schemeClr val="bg1">
                    <a:lumMod val="50000"/>
                  </a:schemeClr>
                </a:solidFill>
              </a:rPr>
              <a:t>Administración</a:t>
            </a:r>
            <a:r>
              <a:rPr lang="fr-FR" sz="16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endParaRPr lang="fr-FR" sz="1600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fr-FR" sz="1600" dirty="0" smtClean="0">
                <a:solidFill>
                  <a:schemeClr val="bg1">
                    <a:lumMod val="50000"/>
                  </a:schemeClr>
                </a:solidFill>
              </a:rPr>
              <a:t>Ajuste de </a:t>
            </a:r>
            <a:r>
              <a:rPr lang="fr-FR" sz="1600" dirty="0" err="1" smtClean="0">
                <a:solidFill>
                  <a:schemeClr val="bg1">
                    <a:lumMod val="50000"/>
                  </a:schemeClr>
                </a:solidFill>
              </a:rPr>
              <a:t>dosis</a:t>
            </a:r>
            <a:endParaRPr lang="fr-FR" sz="1600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fr-FR" sz="1600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fr-FR" sz="1600" dirty="0" err="1" smtClean="0">
                <a:solidFill>
                  <a:schemeClr val="bg1">
                    <a:lumMod val="50000"/>
                  </a:schemeClr>
                </a:solidFill>
              </a:rPr>
              <a:t>Manejo</a:t>
            </a:r>
            <a:r>
              <a:rPr lang="fr-FR" sz="1600" dirty="0" smtClean="0">
                <a:solidFill>
                  <a:schemeClr val="bg1">
                    <a:lumMod val="50000"/>
                  </a:schemeClr>
                </a:solidFill>
              </a:rPr>
              <a:t> de </a:t>
            </a:r>
            <a:r>
              <a:rPr lang="fr-FR" sz="1600" dirty="0" err="1" smtClean="0">
                <a:solidFill>
                  <a:schemeClr val="bg1">
                    <a:lumMod val="50000"/>
                  </a:schemeClr>
                </a:solidFill>
              </a:rPr>
              <a:t>eventos</a:t>
            </a:r>
            <a:r>
              <a:rPr lang="fr-FR" sz="16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sz="1600" dirty="0" err="1" smtClean="0">
                <a:solidFill>
                  <a:schemeClr val="bg1">
                    <a:lumMod val="50000"/>
                  </a:schemeClr>
                </a:solidFill>
              </a:rPr>
              <a:t>adversos</a:t>
            </a:r>
            <a:endParaRPr lang="fr-FR" sz="1600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fr-FR" sz="1600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fr-FR" sz="1600" dirty="0" err="1" smtClean="0">
                <a:solidFill>
                  <a:schemeClr val="bg1">
                    <a:lumMod val="50000"/>
                  </a:schemeClr>
                </a:solidFill>
              </a:rPr>
              <a:t>Materiales</a:t>
            </a:r>
            <a:r>
              <a:rPr lang="fr-FR" sz="1600" dirty="0" smtClean="0">
                <a:solidFill>
                  <a:schemeClr val="bg1">
                    <a:lumMod val="50000"/>
                  </a:schemeClr>
                </a:solidFill>
              </a:rPr>
              <a:t> y </a:t>
            </a:r>
            <a:r>
              <a:rPr lang="fr-FR" sz="1600" dirty="0" err="1" smtClean="0">
                <a:solidFill>
                  <a:schemeClr val="bg1">
                    <a:lumMod val="50000"/>
                  </a:schemeClr>
                </a:solidFill>
              </a:rPr>
              <a:t>herramientas</a:t>
            </a:r>
            <a:r>
              <a:rPr lang="fr-FR" sz="1600" dirty="0" smtClean="0">
                <a:solidFill>
                  <a:schemeClr val="bg1">
                    <a:lumMod val="50000"/>
                  </a:schemeClr>
                </a:solidFill>
              </a:rPr>
              <a:t> de </a:t>
            </a:r>
            <a:r>
              <a:rPr lang="fr-FR" sz="1600" dirty="0" err="1" smtClean="0">
                <a:solidFill>
                  <a:schemeClr val="bg1">
                    <a:lumMod val="50000"/>
                  </a:schemeClr>
                </a:solidFill>
              </a:rPr>
              <a:t>interés</a:t>
            </a:r>
            <a:endParaRPr lang="fr-FR" sz="1600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fr-FR" sz="1600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fr-FR" sz="1600" dirty="0" err="1" smtClean="0">
                <a:solidFill>
                  <a:schemeClr val="bg1">
                    <a:lumMod val="50000"/>
                  </a:schemeClr>
                </a:solidFill>
              </a:rPr>
              <a:t>Determinaciónd</a:t>
            </a:r>
            <a:r>
              <a:rPr lang="fr-FR" sz="1600" dirty="0" smtClean="0">
                <a:solidFill>
                  <a:schemeClr val="bg1">
                    <a:lumMod val="50000"/>
                  </a:schemeClr>
                </a:solidFill>
              </a:rPr>
              <a:t> e </a:t>
            </a:r>
            <a:r>
              <a:rPr lang="fr-FR" sz="1600" dirty="0" err="1" smtClean="0">
                <a:solidFill>
                  <a:schemeClr val="bg1">
                    <a:lumMod val="50000"/>
                  </a:schemeClr>
                </a:solidFill>
              </a:rPr>
              <a:t>reembolso</a:t>
            </a:r>
            <a:endParaRPr lang="fr-FR" sz="1600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fr-FR" sz="1600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fr-FR" sz="1600" dirty="0" err="1" smtClean="0">
                <a:solidFill>
                  <a:schemeClr val="bg1">
                    <a:lumMod val="50000"/>
                  </a:schemeClr>
                </a:solidFill>
              </a:rPr>
              <a:t>Resumen</a:t>
            </a:r>
            <a:r>
              <a:rPr lang="fr-FR" sz="16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fr-FR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7022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4"/>
          <p:cNvSpPr txBox="1">
            <a:spLocks/>
          </p:cNvSpPr>
          <p:nvPr/>
        </p:nvSpPr>
        <p:spPr>
          <a:xfrm>
            <a:off x="1259632" y="2295427"/>
            <a:ext cx="6624736" cy="2267146"/>
          </a:xfrm>
          <a:prstGeom prst="roundRect">
            <a:avLst>
              <a:gd name="adj" fmla="val 7040"/>
            </a:avLst>
          </a:prstGeom>
          <a:solidFill>
            <a:schemeClr val="bg1"/>
          </a:solidFill>
          <a:ln w="19050">
            <a:solidFill>
              <a:schemeClr val="accent1"/>
            </a:solidFill>
          </a:ln>
          <a:effectLst>
            <a:innerShdw blurRad="469900">
              <a:schemeClr val="accent1">
                <a:lumMod val="60000"/>
                <a:lumOff val="40000"/>
                <a:alpha val="84000"/>
              </a:schemeClr>
            </a:innerShdw>
          </a:effectLst>
        </p:spPr>
        <p:txBody>
          <a:bodyPr lIns="252000" rIns="108000" anchor="ctr">
            <a:noAutofit/>
          </a:bodyPr>
          <a:lstStyle>
            <a:lvl1pPr marL="176213" indent="-176213" algn="l" defTabSz="914400" rtl="0" eaLnBrk="1" latinLnBrk="0" hangingPunct="1">
              <a:lnSpc>
                <a:spcPct val="85000"/>
              </a:lnSpc>
              <a:spcBef>
                <a:spcPts val="1200"/>
              </a:spcBef>
              <a:buClr>
                <a:srgbClr val="1CBECA"/>
              </a:buClr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20725" indent="-263525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Font typeface="Arial" pitchFamily="34" charset="0"/>
              <a:buChar char="‒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3150" indent="-158750" algn="l" defTabSz="914400" rtl="0" eaLnBrk="1" latinLnBrk="0" hangingPunct="1">
              <a:lnSpc>
                <a:spcPct val="85000"/>
              </a:lnSpc>
              <a:spcBef>
                <a:spcPts val="400"/>
              </a:spcBef>
              <a:buClr>
                <a:srgbClr val="1CBECA"/>
              </a:buClr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20825" indent="-149225" algn="l" defTabSz="914400" rtl="0" eaLnBrk="1" latinLnBrk="0" hangingPunct="1">
              <a:lnSpc>
                <a:spcPct val="85000"/>
              </a:lnSpc>
              <a:spcBef>
                <a:spcPts val="0"/>
              </a:spcBef>
              <a:buClr>
                <a:srgbClr val="1CBECA"/>
              </a:buClr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970088" indent="-141288" algn="l" defTabSz="914400" rtl="0" eaLnBrk="1" latinLnBrk="0" hangingPunct="1">
              <a:lnSpc>
                <a:spcPct val="85000"/>
              </a:lnSpc>
              <a:spcBef>
                <a:spcPts val="0"/>
              </a:spcBef>
              <a:buClr>
                <a:srgbClr val="1CBECA"/>
              </a:buClr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b="1" dirty="0" smtClean="0">
                <a:solidFill>
                  <a:schemeClr val="accent1"/>
                </a:solidFill>
              </a:rPr>
              <a:t>AFATINIB</a:t>
            </a:r>
            <a:r>
              <a:rPr lang="en-GB" b="1" dirty="0" smtClean="0"/>
              <a:t> </a:t>
            </a:r>
            <a:r>
              <a:rPr lang="en-US" b="1" dirty="0" err="1"/>
              <a:t>e</a:t>
            </a:r>
            <a:r>
              <a:rPr lang="en-US" b="1" dirty="0" err="1" smtClean="0"/>
              <a:t>s</a:t>
            </a:r>
            <a:r>
              <a:rPr lang="en-US" b="1" dirty="0" smtClean="0"/>
              <a:t> </a:t>
            </a:r>
            <a:r>
              <a:rPr lang="en-US" b="1" dirty="0" err="1" smtClean="0"/>
              <a:t>una</a:t>
            </a:r>
            <a:r>
              <a:rPr lang="en-US" b="1" dirty="0" smtClean="0"/>
              <a:t> </a:t>
            </a:r>
            <a:r>
              <a:rPr lang="en-US" b="1" dirty="0" err="1" smtClean="0"/>
              <a:t>nueva</a:t>
            </a:r>
            <a:r>
              <a:rPr lang="en-US" b="1" dirty="0" smtClean="0"/>
              <a:t> </a:t>
            </a:r>
            <a:r>
              <a:rPr lang="en-US" b="1" dirty="0" err="1" smtClean="0"/>
              <a:t>terapia</a:t>
            </a:r>
            <a:r>
              <a:rPr lang="en-US" b="1" dirty="0" smtClean="0"/>
              <a:t> target </a:t>
            </a:r>
            <a:r>
              <a:rPr lang="en-US" b="1" dirty="0" err="1" smtClean="0"/>
              <a:t>indicada</a:t>
            </a:r>
            <a:r>
              <a:rPr lang="en-US" b="1" dirty="0" smtClean="0"/>
              <a:t> </a:t>
            </a:r>
            <a:r>
              <a:rPr lang="en-US" b="1" dirty="0" err="1" smtClean="0"/>
              <a:t>para</a:t>
            </a:r>
            <a:r>
              <a:rPr lang="en-US" b="1" dirty="0" smtClean="0"/>
              <a:t> el </a:t>
            </a:r>
            <a:r>
              <a:rPr lang="en-US" b="1" dirty="0" err="1" smtClean="0"/>
              <a:t>tratamiento</a:t>
            </a:r>
            <a:r>
              <a:rPr lang="en-US" b="1" dirty="0" smtClean="0"/>
              <a:t> de:</a:t>
            </a:r>
            <a:endParaRPr lang="en-US" b="1" dirty="0"/>
          </a:p>
          <a:p>
            <a:pPr marL="442913" indent="-179388"/>
            <a:r>
              <a:rPr lang="en-US" dirty="0" err="1" smtClean="0"/>
              <a:t>Pacientes</a:t>
            </a:r>
            <a:r>
              <a:rPr lang="en-US" dirty="0" smtClean="0"/>
              <a:t> Con </a:t>
            </a:r>
            <a:r>
              <a:rPr lang="en-US" dirty="0" err="1" smtClean="0"/>
              <a:t>cáncer</a:t>
            </a:r>
            <a:r>
              <a:rPr lang="en-US" dirty="0" smtClean="0"/>
              <a:t> de </a:t>
            </a:r>
            <a:r>
              <a:rPr lang="en-US" dirty="0" err="1" smtClean="0"/>
              <a:t>pulmón</a:t>
            </a:r>
            <a:r>
              <a:rPr lang="en-US" dirty="0" smtClean="0"/>
              <a:t> a </a:t>
            </a:r>
            <a:r>
              <a:rPr lang="en-US" dirty="0" err="1" smtClean="0"/>
              <a:t>células</a:t>
            </a:r>
            <a:r>
              <a:rPr lang="en-US" dirty="0" smtClean="0"/>
              <a:t> no </a:t>
            </a:r>
            <a:r>
              <a:rPr lang="en-US" dirty="0" err="1" smtClean="0"/>
              <a:t>pequeñas</a:t>
            </a:r>
            <a:r>
              <a:rPr lang="en-US" dirty="0" smtClean="0"/>
              <a:t> (CPCNP) </a:t>
            </a:r>
            <a:r>
              <a:rPr lang="en-US" dirty="0" err="1" smtClean="0"/>
              <a:t>avanzado</a:t>
            </a:r>
            <a:r>
              <a:rPr lang="en-US" dirty="0" smtClean="0"/>
              <a:t> o </a:t>
            </a:r>
            <a:r>
              <a:rPr lang="en-US" dirty="0" err="1" smtClean="0"/>
              <a:t>metastásico</a:t>
            </a:r>
            <a:r>
              <a:rPr lang="en-US" dirty="0" smtClean="0"/>
              <a:t> </a:t>
            </a:r>
            <a:endParaRPr lang="en-US" dirty="0"/>
          </a:p>
          <a:p>
            <a:pPr marL="442913" indent="-179388"/>
            <a:r>
              <a:rPr lang="en-US" dirty="0" smtClean="0"/>
              <a:t>Con </a:t>
            </a:r>
            <a:r>
              <a:rPr lang="en-US" dirty="0" err="1" smtClean="0"/>
              <a:t>mutacion</a:t>
            </a:r>
            <a:r>
              <a:rPr lang="en-US" dirty="0" smtClean="0"/>
              <a:t>(</a:t>
            </a:r>
            <a:r>
              <a:rPr lang="en-US" dirty="0" err="1" smtClean="0"/>
              <a:t>es</a:t>
            </a:r>
            <a:r>
              <a:rPr lang="en-US" dirty="0" smtClean="0"/>
              <a:t>) del receptor del factor de </a:t>
            </a:r>
            <a:r>
              <a:rPr lang="en-US" dirty="0" err="1" smtClean="0"/>
              <a:t>crecimiento</a:t>
            </a:r>
            <a:r>
              <a:rPr lang="en-US" dirty="0" smtClean="0"/>
              <a:t> epidermal (</a:t>
            </a:r>
            <a:r>
              <a:rPr lang="en-US" dirty="0"/>
              <a:t>EGFR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403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Indicación</a:t>
            </a:r>
            <a:endParaRPr lang="en-GB" dirty="0" smtClean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3</a:t>
            </a:fld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0" y="6641018"/>
            <a:ext cx="6318448" cy="216982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>
              <a:lnSpc>
                <a:spcPct val="90000"/>
              </a:lnSpc>
            </a:pP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Afatinib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Prescribing Information/Summary of Product Characteristics</a:t>
            </a:r>
          </a:p>
        </p:txBody>
      </p:sp>
    </p:spTree>
    <p:extLst>
      <p:ext uri="{BB962C8B-B14F-4D97-AF65-F5344CB8AC3E}">
        <p14:creationId xmlns:p14="http://schemas.microsoft.com/office/powerpoint/2010/main" val="29632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626569" y="2888615"/>
            <a:ext cx="6339264" cy="667875"/>
          </a:xfrm>
        </p:spPr>
        <p:txBody>
          <a:bodyPr/>
          <a:lstStyle/>
          <a:p>
            <a:pPr>
              <a:defRPr/>
            </a:pPr>
            <a:r>
              <a:rPr lang="en-GB" dirty="0" smtClean="0">
                <a:ea typeface="ＭＳ Ｐゴシック" pitchFamily="-109" charset="-128"/>
              </a:rPr>
              <a:t>CANCER PULMON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2400" dirty="0" smtClean="0">
                <a:ea typeface="ＭＳ Ｐゴシック" pitchFamily="-109" charset="-128"/>
              </a:rPr>
              <a:t>Y </a:t>
            </a:r>
            <a:r>
              <a:rPr lang="en-GB" sz="2400" dirty="0" err="1" smtClean="0">
                <a:ea typeface="ＭＳ Ｐゴシック" pitchFamily="-109" charset="-128"/>
              </a:rPr>
              <a:t>terapia</a:t>
            </a:r>
            <a:r>
              <a:rPr lang="en-GB" sz="2400" dirty="0" smtClean="0">
                <a:ea typeface="ＭＳ Ｐゴシック" pitchFamily="-109" charset="-128"/>
              </a:rPr>
              <a:t> target</a:t>
            </a:r>
            <a:endParaRPr lang="fr-FR" sz="24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4067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Rectangle à coins arrondis 114"/>
          <p:cNvSpPr/>
          <p:nvPr/>
        </p:nvSpPr>
        <p:spPr>
          <a:xfrm>
            <a:off x="466847" y="1666420"/>
            <a:ext cx="8210306" cy="4294517"/>
          </a:xfrm>
          <a:prstGeom prst="roundRect">
            <a:avLst>
              <a:gd name="adj" fmla="val 4285"/>
            </a:avLst>
          </a:prstGeom>
          <a:solidFill>
            <a:schemeClr val="bg1"/>
          </a:solidFill>
          <a:ln w="1905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7" name="Rectangle 106"/>
          <p:cNvSpPr/>
          <p:nvPr/>
        </p:nvSpPr>
        <p:spPr>
          <a:xfrm>
            <a:off x="5419333" y="2671390"/>
            <a:ext cx="2990107" cy="24052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218" name="Picture 2" descr="C:\Users\Patrick\Desktop\Afatinib Infirmière\Photoshop\silouhett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4454" y="2013311"/>
            <a:ext cx="1059933" cy="3437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741146" y="1981278"/>
            <a:ext cx="2813424" cy="24052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082" name="Rectangle 4"/>
          <p:cNvSpPr>
            <a:spLocks noGrp="1" noChangeArrowheads="1"/>
          </p:cNvSpPr>
          <p:nvPr>
            <p:ph type="title"/>
          </p:nvPr>
        </p:nvSpPr>
        <p:spPr>
          <a:xfrm>
            <a:off x="430823" y="41610"/>
            <a:ext cx="8550003" cy="1151854"/>
          </a:xfrm>
        </p:spPr>
        <p:txBody>
          <a:bodyPr/>
          <a:lstStyle/>
          <a:p>
            <a:r>
              <a:rPr lang="en-GB" dirty="0" smtClean="0"/>
              <a:t>El </a:t>
            </a:r>
            <a:r>
              <a:rPr lang="en-GB" dirty="0" err="1" smtClean="0"/>
              <a:t>cáncer</a:t>
            </a:r>
            <a:r>
              <a:rPr lang="en-GB" dirty="0" smtClean="0"/>
              <a:t> de </a:t>
            </a:r>
            <a:r>
              <a:rPr lang="en-GB" dirty="0" err="1" smtClean="0"/>
              <a:t>pulmón</a:t>
            </a:r>
            <a:r>
              <a:rPr lang="en-GB" dirty="0" smtClean="0"/>
              <a:t> </a:t>
            </a:r>
            <a:r>
              <a:rPr lang="en-GB" dirty="0" err="1" smtClean="0"/>
              <a:t>es</a:t>
            </a:r>
            <a:r>
              <a:rPr lang="en-GB" dirty="0" smtClean="0"/>
              <a:t> el </a:t>
            </a:r>
            <a:r>
              <a:rPr lang="en-GB" dirty="0" err="1" smtClean="0"/>
              <a:t>cáncer</a:t>
            </a:r>
            <a:r>
              <a:rPr lang="en-GB" dirty="0" smtClean="0"/>
              <a:t> </a:t>
            </a:r>
            <a:r>
              <a:rPr lang="en-GB" dirty="0" err="1" smtClean="0"/>
              <a:t>más</a:t>
            </a:r>
            <a:r>
              <a:rPr lang="en-GB" dirty="0" smtClean="0"/>
              <a:t> </a:t>
            </a:r>
            <a:r>
              <a:rPr lang="en-GB" dirty="0" err="1" smtClean="0"/>
              <a:t>común</a:t>
            </a:r>
            <a:r>
              <a:rPr lang="en-GB" dirty="0" smtClean="0"/>
              <a:t> del </a:t>
            </a:r>
            <a:r>
              <a:rPr lang="en-GB" dirty="0" err="1" smtClean="0"/>
              <a:t>mundo</a:t>
            </a:r>
            <a:r>
              <a:rPr lang="en-GB" dirty="0" smtClean="0"/>
              <a:t> y la </a:t>
            </a:r>
            <a:r>
              <a:rPr lang="en-GB" dirty="0" err="1" smtClean="0"/>
              <a:t>causa</a:t>
            </a:r>
            <a:r>
              <a:rPr lang="en-GB" dirty="0" smtClean="0"/>
              <a:t> de </a:t>
            </a:r>
            <a:r>
              <a:rPr lang="en-GB" dirty="0" err="1" smtClean="0"/>
              <a:t>muerte</a:t>
            </a:r>
            <a:r>
              <a:rPr lang="en-GB" dirty="0" smtClean="0"/>
              <a:t> </a:t>
            </a:r>
            <a:r>
              <a:rPr lang="en-GB" dirty="0" err="1" smtClean="0"/>
              <a:t>relacionada</a:t>
            </a:r>
            <a:r>
              <a:rPr lang="en-GB" dirty="0" smtClean="0"/>
              <a:t> a </a:t>
            </a:r>
            <a:r>
              <a:rPr lang="en-GB" dirty="0" err="1" smtClean="0"/>
              <a:t>cáncer</a:t>
            </a:r>
            <a:r>
              <a:rPr lang="en-GB" dirty="0" smtClean="0"/>
              <a:t> </a:t>
            </a:r>
            <a:r>
              <a:rPr lang="en-GB" dirty="0" err="1" smtClean="0"/>
              <a:t>más</a:t>
            </a:r>
            <a:r>
              <a:rPr lang="en-GB" dirty="0" smtClean="0"/>
              <a:t> </a:t>
            </a:r>
            <a:r>
              <a:rPr lang="en-GB" dirty="0" err="1" smtClean="0"/>
              <a:t>común</a:t>
            </a:r>
            <a:r>
              <a:rPr lang="en-GB" dirty="0" smtClean="0"/>
              <a:t> 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5</a:t>
            </a:fld>
            <a:endParaRPr lang="fr-FR"/>
          </a:p>
        </p:txBody>
      </p:sp>
      <p:sp>
        <p:nvSpPr>
          <p:cNvPr id="46085" name="Rectangle 1"/>
          <p:cNvSpPr>
            <a:spLocks noChangeArrowheads="1"/>
          </p:cNvSpPr>
          <p:nvPr/>
        </p:nvSpPr>
        <p:spPr bwMode="auto">
          <a:xfrm>
            <a:off x="0" y="6516368"/>
            <a:ext cx="6742112" cy="341632"/>
          </a:xfrm>
          <a:prstGeom prst="rect">
            <a:avLst/>
          </a:prstGeom>
          <a:extLst/>
        </p:spPr>
        <p:txBody>
          <a:bodyPr wrap="square" anchor="b">
            <a:spAutoFit/>
          </a:bodyPr>
          <a:lstStyle/>
          <a:p>
            <a:pPr>
              <a:lnSpc>
                <a:spcPct val="90000"/>
              </a:lnSpc>
            </a:pP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ASR (W)=weighted age-specific rates</a:t>
            </a:r>
            <a:endParaRPr lang="en-GB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en-GB" sz="9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Ferlay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J </a:t>
            </a:r>
            <a:r>
              <a:rPr lang="en-GB" sz="9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et al. </a:t>
            </a:r>
            <a:r>
              <a:rPr lang="en-GB" sz="9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Int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J Cancer 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2010;127:2893-2917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1538313"/>
              </p:ext>
            </p:extLst>
          </p:nvPr>
        </p:nvGraphicFramePr>
        <p:xfrm>
          <a:off x="808523" y="1999672"/>
          <a:ext cx="1746142" cy="34576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46142"/>
              </a:tblGrid>
              <a:tr h="230511">
                <a:tc>
                  <a:txBody>
                    <a:bodyPr/>
                    <a:lstStyle/>
                    <a:p>
                      <a:pPr algn="l" fontAlgn="t"/>
                      <a:r>
                        <a:rPr lang="fr-FR" sz="1100" b="0" i="0" u="none" strike="noStrike" noProof="1" smtClean="0">
                          <a:effectLst/>
                          <a:latin typeface="+mn-lt"/>
                        </a:rPr>
                        <a:t>Pulmón</a:t>
                      </a:r>
                      <a:endParaRPr lang="fr-FR" sz="1100" b="0" i="0" u="none" strike="noStrike" noProof="1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0511">
                <a:tc>
                  <a:txBody>
                    <a:bodyPr/>
                    <a:lstStyle/>
                    <a:p>
                      <a:pPr algn="l" fontAlgn="t"/>
                      <a:r>
                        <a:rPr lang="fr-FR" sz="1100" u="none" strike="noStrike" noProof="1" smtClean="0">
                          <a:effectLst/>
                          <a:latin typeface="+mn-lt"/>
                        </a:rPr>
                        <a:t>Próstata</a:t>
                      </a:r>
                      <a:endParaRPr lang="fr-FR" sz="1100" b="0" i="0" u="none" strike="noStrike" noProof="1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0511">
                <a:tc>
                  <a:txBody>
                    <a:bodyPr/>
                    <a:lstStyle/>
                    <a:p>
                      <a:pPr algn="l" fontAlgn="t"/>
                      <a:r>
                        <a:rPr lang="fr-FR" sz="1100" u="none" strike="noStrike" noProof="1" smtClean="0">
                          <a:effectLst/>
                          <a:latin typeface="+mn-lt"/>
                        </a:rPr>
                        <a:t>Colorectal</a:t>
                      </a:r>
                      <a:endParaRPr lang="fr-FR" sz="1100" b="0" i="0" u="none" strike="noStrike" noProof="1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0511">
                <a:tc>
                  <a:txBody>
                    <a:bodyPr/>
                    <a:lstStyle/>
                    <a:p>
                      <a:pPr algn="l" fontAlgn="t"/>
                      <a:r>
                        <a:rPr lang="fr-FR" sz="1100" b="0" i="0" u="none" strike="noStrike" noProof="1" smtClean="0">
                          <a:effectLst/>
                          <a:latin typeface="+mn-lt"/>
                        </a:rPr>
                        <a:t>Estómago</a:t>
                      </a:r>
                      <a:endParaRPr lang="fr-FR" sz="1100" b="0" i="0" u="none" strike="noStrike" noProof="1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0511">
                <a:tc>
                  <a:txBody>
                    <a:bodyPr/>
                    <a:lstStyle/>
                    <a:p>
                      <a:pPr algn="l" fontAlgn="t"/>
                      <a:r>
                        <a:rPr lang="fr-FR" sz="1100" u="none" strike="noStrike" noProof="1" smtClean="0">
                          <a:effectLst/>
                          <a:latin typeface="+mn-lt"/>
                        </a:rPr>
                        <a:t>Hígado</a:t>
                      </a:r>
                      <a:endParaRPr lang="fr-FR" sz="1100" b="0" i="0" u="none" strike="noStrike" noProof="1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0511">
                <a:tc>
                  <a:txBody>
                    <a:bodyPr/>
                    <a:lstStyle/>
                    <a:p>
                      <a:pPr algn="l" fontAlgn="t"/>
                      <a:r>
                        <a:rPr lang="fr-FR" sz="1100" u="none" strike="noStrike" noProof="1" smtClean="0">
                          <a:effectLst/>
                          <a:latin typeface="+mn-lt"/>
                        </a:rPr>
                        <a:t>Esófago</a:t>
                      </a:r>
                      <a:endParaRPr lang="fr-FR" sz="1100" b="0" i="0" u="none" strike="noStrike" noProof="1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0511">
                <a:tc>
                  <a:txBody>
                    <a:bodyPr/>
                    <a:lstStyle/>
                    <a:p>
                      <a:pPr algn="l" fontAlgn="t"/>
                      <a:r>
                        <a:rPr lang="fr-FR" sz="1100" u="none" strike="noStrike" noProof="1" smtClean="0">
                          <a:effectLst/>
                          <a:latin typeface="+mn-lt"/>
                        </a:rPr>
                        <a:t>Vejiga</a:t>
                      </a:r>
                      <a:endParaRPr lang="fr-FR" sz="1100" b="0" i="0" u="none" strike="noStrike" noProof="1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0511">
                <a:tc>
                  <a:txBody>
                    <a:bodyPr/>
                    <a:lstStyle/>
                    <a:p>
                      <a:pPr algn="l" fontAlgn="t"/>
                      <a:r>
                        <a:rPr lang="fr-FR" sz="1100" u="none" strike="noStrike" noProof="1" smtClean="0">
                          <a:effectLst/>
                          <a:latin typeface="+mn-lt"/>
                        </a:rPr>
                        <a:t>Linfoma Non-Hodgkin </a:t>
                      </a:r>
                      <a:endParaRPr lang="fr-FR" sz="1100" b="0" i="0" u="none" strike="noStrike" noProof="1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0511">
                <a:tc>
                  <a:txBody>
                    <a:bodyPr/>
                    <a:lstStyle/>
                    <a:p>
                      <a:pPr algn="l" fontAlgn="t"/>
                      <a:r>
                        <a:rPr lang="fr-FR" sz="1100" u="none" strike="noStrike" noProof="1" smtClean="0">
                          <a:effectLst/>
                          <a:latin typeface="+mn-lt"/>
                        </a:rPr>
                        <a:t>Leucemia</a:t>
                      </a:r>
                      <a:endParaRPr lang="fr-FR" sz="1100" b="0" i="0" u="none" strike="noStrike" noProof="1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0511">
                <a:tc>
                  <a:txBody>
                    <a:bodyPr/>
                    <a:lstStyle/>
                    <a:p>
                      <a:pPr algn="l" fontAlgn="t"/>
                      <a:r>
                        <a:rPr lang="fr-FR" sz="1100" u="none" strike="noStrike" noProof="1" smtClean="0">
                          <a:effectLst/>
                          <a:latin typeface="+mn-lt"/>
                        </a:rPr>
                        <a:t>Labios, cavidad</a:t>
                      </a:r>
                      <a:r>
                        <a:rPr lang="fr-FR" sz="1100" u="none" strike="noStrike" baseline="0" noProof="1" smtClean="0">
                          <a:effectLst/>
                          <a:latin typeface="+mn-lt"/>
                        </a:rPr>
                        <a:t> oral</a:t>
                      </a:r>
                      <a:endParaRPr lang="fr-FR" sz="1100" b="0" i="0" u="none" strike="noStrike" noProof="1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0511">
                <a:tc>
                  <a:txBody>
                    <a:bodyPr/>
                    <a:lstStyle/>
                    <a:p>
                      <a:pPr algn="l" fontAlgn="t"/>
                      <a:r>
                        <a:rPr lang="fr-FR" sz="1100" u="none" strike="noStrike" noProof="1" smtClean="0">
                          <a:effectLst/>
                          <a:latin typeface="+mn-lt"/>
                        </a:rPr>
                        <a:t>Riñón</a:t>
                      </a:r>
                      <a:endParaRPr lang="fr-FR" sz="1100" b="0" i="0" u="none" strike="noStrike" noProof="1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0511">
                <a:tc>
                  <a:txBody>
                    <a:bodyPr/>
                    <a:lstStyle/>
                    <a:p>
                      <a:pPr algn="l" fontAlgn="t"/>
                      <a:r>
                        <a:rPr lang="fr-FR" sz="1100" u="none" strike="noStrike" noProof="1" smtClean="0">
                          <a:effectLst/>
                          <a:latin typeface="+mn-lt"/>
                        </a:rPr>
                        <a:t>Páncreas</a:t>
                      </a:r>
                      <a:endParaRPr lang="fr-FR" sz="1100" b="0" i="0" u="none" strike="noStrike" noProof="1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0511">
                <a:tc>
                  <a:txBody>
                    <a:bodyPr/>
                    <a:lstStyle/>
                    <a:p>
                      <a:pPr algn="l" fontAlgn="t"/>
                      <a:r>
                        <a:rPr lang="fr-FR" sz="1100" u="none" strike="noStrike" noProof="1" smtClean="0">
                          <a:effectLst/>
                          <a:latin typeface="+mn-lt"/>
                        </a:rPr>
                        <a:t>Laringe</a:t>
                      </a:r>
                      <a:endParaRPr lang="fr-FR" sz="1100" b="0" i="0" u="none" strike="noStrike" noProof="1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0511">
                <a:tc>
                  <a:txBody>
                    <a:bodyPr/>
                    <a:lstStyle/>
                    <a:p>
                      <a:pPr algn="l" fontAlgn="t"/>
                      <a:r>
                        <a:rPr lang="fr-FR" sz="1100" u="none" strike="noStrike" noProof="1" smtClean="0">
                          <a:effectLst/>
                          <a:latin typeface="+mn-lt"/>
                        </a:rPr>
                        <a:t>Cerebro,</a:t>
                      </a:r>
                      <a:r>
                        <a:rPr lang="fr-FR" sz="1100" u="none" strike="noStrike" baseline="0" noProof="1" smtClean="0">
                          <a:effectLst/>
                          <a:latin typeface="+mn-lt"/>
                        </a:rPr>
                        <a:t> sistema nervioso</a:t>
                      </a:r>
                      <a:endParaRPr lang="fr-FR" sz="1100" b="0" i="0" u="none" strike="noStrike" noProof="1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0511">
                <a:tc>
                  <a:txBody>
                    <a:bodyPr/>
                    <a:lstStyle/>
                    <a:p>
                      <a:pPr algn="l" fontAlgn="t"/>
                      <a:r>
                        <a:rPr lang="fr-FR" sz="1100" u="none" strike="noStrike" noProof="1" smtClean="0">
                          <a:effectLst/>
                          <a:latin typeface="+mn-lt"/>
                        </a:rPr>
                        <a:t>Otros Faringe</a:t>
                      </a:r>
                      <a:endParaRPr lang="fr-FR" sz="1100" b="0" i="0" u="none" strike="noStrike" noProof="1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9225" name="Groupe 9224"/>
          <p:cNvGrpSpPr/>
          <p:nvPr/>
        </p:nvGrpSpPr>
        <p:grpSpPr>
          <a:xfrm>
            <a:off x="1594403" y="2010591"/>
            <a:ext cx="1929290" cy="3324264"/>
            <a:chOff x="1594403" y="2010591"/>
            <a:chExt cx="1929290" cy="3324264"/>
          </a:xfrm>
          <a:solidFill>
            <a:schemeClr val="accent6"/>
          </a:solidFill>
        </p:grpSpPr>
        <p:sp>
          <p:nvSpPr>
            <p:cNvPr id="10" name="Arrondir un rectangle avec un coin du même côté 9"/>
            <p:cNvSpPr/>
            <p:nvPr/>
          </p:nvSpPr>
          <p:spPr>
            <a:xfrm rot="16200000">
              <a:off x="2512093" y="1092901"/>
              <a:ext cx="93896" cy="1929275"/>
            </a:xfrm>
            <a:prstGeom prst="round2SameRect">
              <a:avLst>
                <a:gd name="adj1" fmla="val 31739"/>
                <a:gd name="adj2" fmla="val 0"/>
              </a:avLst>
            </a:prstGeom>
            <a:grpFill/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Arrondir un rectangle avec un coin du même côté 13"/>
            <p:cNvSpPr/>
            <p:nvPr/>
          </p:nvSpPr>
          <p:spPr>
            <a:xfrm rot="16200000">
              <a:off x="2682095" y="1493644"/>
              <a:ext cx="93896" cy="1589272"/>
            </a:xfrm>
            <a:prstGeom prst="round2SameRect">
              <a:avLst>
                <a:gd name="adj1" fmla="val 31739"/>
                <a:gd name="adj2" fmla="val 0"/>
              </a:avLst>
            </a:prstGeom>
            <a:grpFill/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Arrondir un rectangle avec un coin du même côté 16"/>
            <p:cNvSpPr/>
            <p:nvPr/>
          </p:nvSpPr>
          <p:spPr>
            <a:xfrm rot="16200000">
              <a:off x="2906188" y="1948477"/>
              <a:ext cx="93896" cy="1141087"/>
            </a:xfrm>
            <a:prstGeom prst="round2SameRect">
              <a:avLst>
                <a:gd name="adj1" fmla="val 31739"/>
                <a:gd name="adj2" fmla="val 0"/>
              </a:avLst>
            </a:prstGeom>
            <a:grpFill/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" name="Arrondir un rectangle avec un coin du même côté 20"/>
            <p:cNvSpPr/>
            <p:nvPr/>
          </p:nvSpPr>
          <p:spPr>
            <a:xfrm rot="16200000">
              <a:off x="2919069" y="2192098"/>
              <a:ext cx="93896" cy="1115328"/>
            </a:xfrm>
            <a:prstGeom prst="round2SameRect">
              <a:avLst>
                <a:gd name="adj1" fmla="val 31739"/>
                <a:gd name="adj2" fmla="val 0"/>
              </a:avLst>
            </a:prstGeom>
            <a:grpFill/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Arrondir un rectangle avec un coin du même côté 23"/>
            <p:cNvSpPr/>
            <p:nvPr/>
          </p:nvSpPr>
          <p:spPr>
            <a:xfrm rot="16200000">
              <a:off x="3024674" y="2528444"/>
              <a:ext cx="93896" cy="904118"/>
            </a:xfrm>
            <a:prstGeom prst="round2SameRect">
              <a:avLst>
                <a:gd name="adj1" fmla="val 31739"/>
                <a:gd name="adj2" fmla="val 0"/>
              </a:avLst>
            </a:prstGeom>
            <a:grpFill/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Arrondir un rectangle avec un coin du même côté 26"/>
            <p:cNvSpPr/>
            <p:nvPr/>
          </p:nvSpPr>
          <p:spPr>
            <a:xfrm rot="16200000">
              <a:off x="3191461" y="2925971"/>
              <a:ext cx="93896" cy="570545"/>
            </a:xfrm>
            <a:prstGeom prst="round2SameRect">
              <a:avLst>
                <a:gd name="adj1" fmla="val 31739"/>
                <a:gd name="adj2" fmla="val 0"/>
              </a:avLst>
            </a:prstGeom>
            <a:grpFill/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Arrondir un rectangle avec un coin du même côté 29"/>
            <p:cNvSpPr/>
            <p:nvPr/>
          </p:nvSpPr>
          <p:spPr>
            <a:xfrm rot="16200000">
              <a:off x="3220436" y="3185685"/>
              <a:ext cx="93896" cy="512599"/>
            </a:xfrm>
            <a:prstGeom prst="round2SameRect">
              <a:avLst>
                <a:gd name="adj1" fmla="val 31739"/>
                <a:gd name="adj2" fmla="val 0"/>
              </a:avLst>
            </a:prstGeom>
            <a:grpFill/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Arrondir un rectangle avec un coin du même côté 32"/>
            <p:cNvSpPr/>
            <p:nvPr/>
          </p:nvSpPr>
          <p:spPr>
            <a:xfrm rot="16200000">
              <a:off x="3308012" y="3504002"/>
              <a:ext cx="93896" cy="337448"/>
            </a:xfrm>
            <a:prstGeom prst="round2SameRect">
              <a:avLst>
                <a:gd name="adj1" fmla="val 31739"/>
                <a:gd name="adj2" fmla="val 0"/>
              </a:avLst>
            </a:prstGeom>
            <a:grpFill/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6" name="Arrondir un rectangle avec un coin du même côté 35"/>
            <p:cNvSpPr/>
            <p:nvPr/>
          </p:nvSpPr>
          <p:spPr>
            <a:xfrm rot="16200000">
              <a:off x="3308012" y="3734743"/>
              <a:ext cx="93896" cy="337448"/>
            </a:xfrm>
            <a:prstGeom prst="round2SameRect">
              <a:avLst>
                <a:gd name="adj1" fmla="val 31739"/>
                <a:gd name="adj2" fmla="val 0"/>
              </a:avLst>
            </a:prstGeom>
            <a:grpFill/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9" name="Arrondir un rectangle avec un coin du même côté 38"/>
            <p:cNvSpPr/>
            <p:nvPr/>
          </p:nvSpPr>
          <p:spPr>
            <a:xfrm rot="16200000">
              <a:off x="3322180" y="3979651"/>
              <a:ext cx="93896" cy="309114"/>
            </a:xfrm>
            <a:prstGeom prst="round2SameRect">
              <a:avLst>
                <a:gd name="adj1" fmla="val 31739"/>
                <a:gd name="adj2" fmla="val 0"/>
              </a:avLst>
            </a:prstGeom>
            <a:grpFill/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2" name="Arrondir un rectangle avec un coin du même côté 41"/>
            <p:cNvSpPr/>
            <p:nvPr/>
          </p:nvSpPr>
          <p:spPr>
            <a:xfrm rot="16200000">
              <a:off x="3322183" y="4210389"/>
              <a:ext cx="93896" cy="309119"/>
            </a:xfrm>
            <a:prstGeom prst="round2SameRect">
              <a:avLst>
                <a:gd name="adj1" fmla="val 31739"/>
                <a:gd name="adj2" fmla="val 0"/>
              </a:avLst>
            </a:prstGeom>
            <a:grpFill/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Arrondir un rectangle avec un coin du même côté 44"/>
            <p:cNvSpPr/>
            <p:nvPr/>
          </p:nvSpPr>
          <p:spPr>
            <a:xfrm rot="16200000">
              <a:off x="3348591" y="4467537"/>
              <a:ext cx="93896" cy="256305"/>
            </a:xfrm>
            <a:prstGeom prst="round2SameRect">
              <a:avLst>
                <a:gd name="adj1" fmla="val 31739"/>
                <a:gd name="adj2" fmla="val 0"/>
              </a:avLst>
            </a:prstGeom>
            <a:grpFill/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8" name="Arrondir un rectangle avec un coin du même côté 47"/>
            <p:cNvSpPr/>
            <p:nvPr/>
          </p:nvSpPr>
          <p:spPr>
            <a:xfrm rot="16200000">
              <a:off x="3355031" y="4704718"/>
              <a:ext cx="93896" cy="243426"/>
            </a:xfrm>
            <a:prstGeom prst="round2SameRect">
              <a:avLst>
                <a:gd name="adj1" fmla="val 31739"/>
                <a:gd name="adj2" fmla="val 0"/>
              </a:avLst>
            </a:prstGeom>
            <a:grpFill/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1" name="Arrondir un rectangle avec un coin du même côté 50"/>
            <p:cNvSpPr/>
            <p:nvPr/>
          </p:nvSpPr>
          <p:spPr>
            <a:xfrm rot="16200000">
              <a:off x="3369839" y="4950267"/>
              <a:ext cx="93896" cy="213810"/>
            </a:xfrm>
            <a:prstGeom prst="round2SameRect">
              <a:avLst>
                <a:gd name="adj1" fmla="val 31739"/>
                <a:gd name="adj2" fmla="val 0"/>
              </a:avLst>
            </a:prstGeom>
            <a:grpFill/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4" name="Arrondir un rectangle avec un coin du même côté 53"/>
            <p:cNvSpPr/>
            <p:nvPr/>
          </p:nvSpPr>
          <p:spPr>
            <a:xfrm rot="16200000">
              <a:off x="3369841" y="5181002"/>
              <a:ext cx="93896" cy="213809"/>
            </a:xfrm>
            <a:prstGeom prst="round2SameRect">
              <a:avLst>
                <a:gd name="adj1" fmla="val 19568"/>
                <a:gd name="adj2" fmla="val 0"/>
              </a:avLst>
            </a:prstGeom>
            <a:grpFill/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9226" name="Groupe 9225"/>
          <p:cNvGrpSpPr/>
          <p:nvPr/>
        </p:nvGrpSpPr>
        <p:grpSpPr>
          <a:xfrm>
            <a:off x="1872592" y="2104595"/>
            <a:ext cx="1651101" cy="3324264"/>
            <a:chOff x="1872592" y="2104595"/>
            <a:chExt cx="1651101" cy="3324264"/>
          </a:xfrm>
        </p:grpSpPr>
        <p:sp>
          <p:nvSpPr>
            <p:cNvPr id="11" name="Arrondir un rectangle avec un coin du même côté 10"/>
            <p:cNvSpPr/>
            <p:nvPr/>
          </p:nvSpPr>
          <p:spPr>
            <a:xfrm rot="16200000">
              <a:off x="2651188" y="1325999"/>
              <a:ext cx="93896" cy="1651088"/>
            </a:xfrm>
            <a:prstGeom prst="round2SameRect">
              <a:avLst>
                <a:gd name="adj1" fmla="val 28996"/>
                <a:gd name="adj2" fmla="val 0"/>
              </a:avLst>
            </a:prstGeom>
            <a:solidFill>
              <a:srgbClr val="820053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Arrondir un rectangle avec un coin du même côté 14"/>
            <p:cNvSpPr/>
            <p:nvPr/>
          </p:nvSpPr>
          <p:spPr>
            <a:xfrm rot="16200000">
              <a:off x="3262933" y="2168484"/>
              <a:ext cx="93896" cy="427599"/>
            </a:xfrm>
            <a:prstGeom prst="round2SameRect">
              <a:avLst>
                <a:gd name="adj1" fmla="val 28996"/>
                <a:gd name="adj2" fmla="val 0"/>
              </a:avLst>
            </a:prstGeom>
            <a:solidFill>
              <a:srgbClr val="820053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Arrondir un rectangle avec un coin du même côté 17"/>
            <p:cNvSpPr/>
            <p:nvPr/>
          </p:nvSpPr>
          <p:spPr>
            <a:xfrm rot="16200000">
              <a:off x="3201117" y="2337408"/>
              <a:ext cx="93896" cy="551234"/>
            </a:xfrm>
            <a:prstGeom prst="round2SameRect">
              <a:avLst>
                <a:gd name="adj1" fmla="val 28996"/>
                <a:gd name="adj2" fmla="val 0"/>
              </a:avLst>
            </a:prstGeom>
            <a:solidFill>
              <a:srgbClr val="820053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" name="Arrondir un rectangle avec un coin du même côté 21"/>
            <p:cNvSpPr/>
            <p:nvPr/>
          </p:nvSpPr>
          <p:spPr>
            <a:xfrm rot="16200000">
              <a:off x="3079415" y="2446446"/>
              <a:ext cx="93896" cy="794639"/>
            </a:xfrm>
            <a:prstGeom prst="round2SameRect">
              <a:avLst>
                <a:gd name="adj1" fmla="val 28996"/>
                <a:gd name="adj2" fmla="val 0"/>
              </a:avLst>
            </a:prstGeom>
            <a:solidFill>
              <a:srgbClr val="820053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" name="Arrondir un rectangle avec un coin du même côté 24"/>
            <p:cNvSpPr/>
            <p:nvPr/>
          </p:nvSpPr>
          <p:spPr>
            <a:xfrm rot="16200000">
              <a:off x="3063963" y="2661734"/>
              <a:ext cx="93896" cy="825545"/>
            </a:xfrm>
            <a:prstGeom prst="round2SameRect">
              <a:avLst>
                <a:gd name="adj1" fmla="val 28996"/>
                <a:gd name="adj2" fmla="val 0"/>
              </a:avLst>
            </a:prstGeom>
            <a:solidFill>
              <a:srgbClr val="820053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8" name="Arrondir un rectangle avec un coin du même côté 27"/>
            <p:cNvSpPr/>
            <p:nvPr/>
          </p:nvSpPr>
          <p:spPr>
            <a:xfrm rot="16200000">
              <a:off x="3233316" y="3061826"/>
              <a:ext cx="93896" cy="486844"/>
            </a:xfrm>
            <a:prstGeom prst="round2SameRect">
              <a:avLst>
                <a:gd name="adj1" fmla="val 28996"/>
                <a:gd name="adj2" fmla="val 0"/>
              </a:avLst>
            </a:prstGeom>
            <a:solidFill>
              <a:srgbClr val="820053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1" name="Arrondir un rectangle avec un coin du même côté 30"/>
            <p:cNvSpPr/>
            <p:nvPr/>
          </p:nvSpPr>
          <p:spPr>
            <a:xfrm rot="16200000">
              <a:off x="3381424" y="3440672"/>
              <a:ext cx="93896" cy="190633"/>
            </a:xfrm>
            <a:prstGeom prst="round2SameRect">
              <a:avLst>
                <a:gd name="adj1" fmla="val 28996"/>
                <a:gd name="adj2" fmla="val 0"/>
              </a:avLst>
            </a:prstGeom>
            <a:solidFill>
              <a:srgbClr val="820053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Arrondir un rectangle avec un coin du même côté 33"/>
            <p:cNvSpPr/>
            <p:nvPr/>
          </p:nvSpPr>
          <p:spPr>
            <a:xfrm rot="16200000">
              <a:off x="3381424" y="3671413"/>
              <a:ext cx="93896" cy="190633"/>
            </a:xfrm>
            <a:prstGeom prst="round2SameRect">
              <a:avLst>
                <a:gd name="adj1" fmla="val 28996"/>
                <a:gd name="adj2" fmla="val 0"/>
              </a:avLst>
            </a:prstGeom>
            <a:solidFill>
              <a:srgbClr val="820053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7" name="Arrondir un rectangle avec un coin du même côté 36"/>
            <p:cNvSpPr/>
            <p:nvPr/>
          </p:nvSpPr>
          <p:spPr>
            <a:xfrm rot="16200000">
              <a:off x="3355030" y="3875759"/>
              <a:ext cx="93896" cy="243423"/>
            </a:xfrm>
            <a:prstGeom prst="round2SameRect">
              <a:avLst>
                <a:gd name="adj1" fmla="val 28996"/>
                <a:gd name="adj2" fmla="val 0"/>
              </a:avLst>
            </a:prstGeom>
            <a:solidFill>
              <a:srgbClr val="820053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0" name="Arrondir un rectangle avec un coin du même côté 39"/>
            <p:cNvSpPr/>
            <p:nvPr/>
          </p:nvSpPr>
          <p:spPr>
            <a:xfrm rot="16200000">
              <a:off x="3399461" y="4150931"/>
              <a:ext cx="93896" cy="154562"/>
            </a:xfrm>
            <a:prstGeom prst="round2SameRect">
              <a:avLst>
                <a:gd name="adj1" fmla="val 28996"/>
                <a:gd name="adj2" fmla="val 0"/>
              </a:avLst>
            </a:prstGeom>
            <a:solidFill>
              <a:srgbClr val="820053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3" name="Arrondir un rectangle avec un coin du même côté 42"/>
            <p:cNvSpPr/>
            <p:nvPr/>
          </p:nvSpPr>
          <p:spPr>
            <a:xfrm rot="16200000">
              <a:off x="3415885" y="4398097"/>
              <a:ext cx="93896" cy="121712"/>
            </a:xfrm>
            <a:prstGeom prst="round2SameRect">
              <a:avLst>
                <a:gd name="adj1" fmla="val 28996"/>
                <a:gd name="adj2" fmla="val 0"/>
              </a:avLst>
            </a:prstGeom>
            <a:solidFill>
              <a:srgbClr val="820053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6" name="Arrondir un rectangle avec un coin du même côté 45"/>
            <p:cNvSpPr/>
            <p:nvPr/>
          </p:nvSpPr>
          <p:spPr>
            <a:xfrm rot="16200000">
              <a:off x="3355030" y="4567982"/>
              <a:ext cx="93896" cy="243423"/>
            </a:xfrm>
            <a:prstGeom prst="round2SameRect">
              <a:avLst>
                <a:gd name="adj1" fmla="val 28996"/>
                <a:gd name="adj2" fmla="val 0"/>
              </a:avLst>
            </a:prstGeom>
            <a:solidFill>
              <a:srgbClr val="820053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9" name="Arrondir un rectangle avec un coin du même côté 48"/>
            <p:cNvSpPr/>
            <p:nvPr/>
          </p:nvSpPr>
          <p:spPr>
            <a:xfrm rot="16200000">
              <a:off x="3415887" y="4859579"/>
              <a:ext cx="93896" cy="121711"/>
            </a:xfrm>
            <a:prstGeom prst="round2SameRect">
              <a:avLst>
                <a:gd name="adj1" fmla="val 28996"/>
                <a:gd name="adj2" fmla="val 0"/>
              </a:avLst>
            </a:prstGeom>
            <a:solidFill>
              <a:srgbClr val="820053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2" name="Arrondir un rectangle avec un coin du même côté 51"/>
            <p:cNvSpPr/>
            <p:nvPr/>
          </p:nvSpPr>
          <p:spPr>
            <a:xfrm rot="16200000">
              <a:off x="3392379" y="5066811"/>
              <a:ext cx="93896" cy="168729"/>
            </a:xfrm>
            <a:prstGeom prst="round2SameRect">
              <a:avLst>
                <a:gd name="adj1" fmla="val 28996"/>
                <a:gd name="adj2" fmla="val 0"/>
              </a:avLst>
            </a:prstGeom>
            <a:solidFill>
              <a:srgbClr val="820053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5" name="Arrondir un rectangle avec un coin du même côté 54"/>
            <p:cNvSpPr/>
            <p:nvPr/>
          </p:nvSpPr>
          <p:spPr>
            <a:xfrm rot="16200000">
              <a:off x="3412668" y="5317834"/>
              <a:ext cx="93896" cy="128154"/>
            </a:xfrm>
            <a:prstGeom prst="round2SameRect">
              <a:avLst>
                <a:gd name="adj1" fmla="val 28996"/>
                <a:gd name="adj2" fmla="val 0"/>
              </a:avLst>
            </a:prstGeom>
            <a:solidFill>
              <a:srgbClr val="820053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9228" name="Groupe 9227"/>
          <p:cNvGrpSpPr/>
          <p:nvPr/>
        </p:nvGrpSpPr>
        <p:grpSpPr>
          <a:xfrm>
            <a:off x="5455007" y="2010591"/>
            <a:ext cx="2210236" cy="3324264"/>
            <a:chOff x="5455007" y="2010591"/>
            <a:chExt cx="2210236" cy="3324264"/>
          </a:xfrm>
          <a:solidFill>
            <a:schemeClr val="accent6"/>
          </a:solidFill>
        </p:grpSpPr>
        <p:sp>
          <p:nvSpPr>
            <p:cNvPr id="102" name="Arrondir un rectangle avec un coin du même côté 101"/>
            <p:cNvSpPr/>
            <p:nvPr/>
          </p:nvSpPr>
          <p:spPr>
            <a:xfrm rot="5400000" flipH="1">
              <a:off x="6513185" y="952428"/>
              <a:ext cx="93896" cy="2210221"/>
            </a:xfrm>
            <a:prstGeom prst="round2SameRect">
              <a:avLst>
                <a:gd name="adj1" fmla="val 31739"/>
                <a:gd name="adj2" fmla="val 0"/>
              </a:avLst>
            </a:prstGeom>
            <a:grpFill/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0" name="Arrondir un rectangle avec un coin du même côté 99"/>
            <p:cNvSpPr/>
            <p:nvPr/>
          </p:nvSpPr>
          <p:spPr>
            <a:xfrm rot="5400000" flipH="1">
              <a:off x="5845245" y="1851109"/>
              <a:ext cx="93896" cy="874341"/>
            </a:xfrm>
            <a:prstGeom prst="round2SameRect">
              <a:avLst>
                <a:gd name="adj1" fmla="val 31739"/>
                <a:gd name="adj2" fmla="val 0"/>
              </a:avLst>
            </a:prstGeom>
            <a:grpFill/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8" name="Arrondir un rectangle avec un coin du même côté 97"/>
            <p:cNvSpPr/>
            <p:nvPr/>
          </p:nvSpPr>
          <p:spPr>
            <a:xfrm rot="5400000" flipH="1">
              <a:off x="5832147" y="2094947"/>
              <a:ext cx="93896" cy="848147"/>
            </a:xfrm>
            <a:prstGeom prst="round2SameRect">
              <a:avLst>
                <a:gd name="adj1" fmla="val 31739"/>
                <a:gd name="adj2" fmla="val 0"/>
              </a:avLst>
            </a:prstGeom>
            <a:grpFill/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6" name="Arrondir un rectangle avec un coin du même côté 95"/>
            <p:cNvSpPr/>
            <p:nvPr/>
          </p:nvSpPr>
          <p:spPr>
            <a:xfrm rot="5400000" flipH="1">
              <a:off x="5790475" y="2367359"/>
              <a:ext cx="93896" cy="764805"/>
            </a:xfrm>
            <a:prstGeom prst="round2SameRect">
              <a:avLst>
                <a:gd name="adj1" fmla="val 31739"/>
                <a:gd name="adj2" fmla="val 0"/>
              </a:avLst>
            </a:prstGeom>
            <a:grpFill/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4" name="Arrondir un rectangle avec un coin du même côté 93"/>
            <p:cNvSpPr/>
            <p:nvPr/>
          </p:nvSpPr>
          <p:spPr>
            <a:xfrm rot="5400000" flipH="1">
              <a:off x="5670221" y="2718354"/>
              <a:ext cx="93896" cy="524298"/>
            </a:xfrm>
            <a:prstGeom prst="round2SameRect">
              <a:avLst>
                <a:gd name="adj1" fmla="val 31739"/>
                <a:gd name="adj2" fmla="val 0"/>
              </a:avLst>
            </a:prstGeom>
            <a:grpFill/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2" name="Arrondir un rectangle avec un coin du même côté 91"/>
            <p:cNvSpPr/>
            <p:nvPr/>
          </p:nvSpPr>
          <p:spPr>
            <a:xfrm rot="5400000" flipH="1">
              <a:off x="5644027" y="2975288"/>
              <a:ext cx="93896" cy="471911"/>
            </a:xfrm>
            <a:prstGeom prst="round2SameRect">
              <a:avLst>
                <a:gd name="adj1" fmla="val 31739"/>
                <a:gd name="adj2" fmla="val 0"/>
              </a:avLst>
            </a:prstGeom>
            <a:grpFill/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0" name="Arrondir un rectangle avec un coin du même côté 89"/>
            <p:cNvSpPr/>
            <p:nvPr/>
          </p:nvSpPr>
          <p:spPr>
            <a:xfrm rot="5400000" flipH="1">
              <a:off x="5588067" y="3261987"/>
              <a:ext cx="93896" cy="359995"/>
            </a:xfrm>
            <a:prstGeom prst="round2SameRect">
              <a:avLst>
                <a:gd name="adj1" fmla="val 31739"/>
                <a:gd name="adj2" fmla="val 0"/>
              </a:avLst>
            </a:prstGeom>
            <a:grpFill/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8" name="Arrondir un rectangle avec un coin du même côté 87"/>
            <p:cNvSpPr/>
            <p:nvPr/>
          </p:nvSpPr>
          <p:spPr>
            <a:xfrm rot="5400000" flipH="1">
              <a:off x="5588067" y="3492728"/>
              <a:ext cx="93896" cy="359996"/>
            </a:xfrm>
            <a:prstGeom prst="round2SameRect">
              <a:avLst>
                <a:gd name="adj1" fmla="val 31739"/>
                <a:gd name="adj2" fmla="val 0"/>
              </a:avLst>
            </a:prstGeom>
            <a:grpFill/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6" name="Arrondir un rectangle avec un coin du même côté 85"/>
            <p:cNvSpPr/>
            <p:nvPr/>
          </p:nvSpPr>
          <p:spPr>
            <a:xfrm rot="5400000" flipH="1">
              <a:off x="5545879" y="3765657"/>
              <a:ext cx="93896" cy="275619"/>
            </a:xfrm>
            <a:prstGeom prst="round2SameRect">
              <a:avLst>
                <a:gd name="adj1" fmla="val 31739"/>
                <a:gd name="adj2" fmla="val 0"/>
              </a:avLst>
            </a:prstGeom>
            <a:grpFill/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4" name="Arrondir un rectangle avec un coin du même côté 83"/>
            <p:cNvSpPr/>
            <p:nvPr/>
          </p:nvSpPr>
          <p:spPr>
            <a:xfrm rot="5400000" flipH="1">
              <a:off x="5536218" y="4006058"/>
              <a:ext cx="93896" cy="256299"/>
            </a:xfrm>
            <a:prstGeom prst="round2SameRect">
              <a:avLst>
                <a:gd name="adj1" fmla="val 31739"/>
                <a:gd name="adj2" fmla="val 0"/>
              </a:avLst>
            </a:prstGeom>
            <a:grpFill/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2" name="Arrondir un rectangle avec un coin du même côté 81"/>
            <p:cNvSpPr/>
            <p:nvPr/>
          </p:nvSpPr>
          <p:spPr>
            <a:xfrm rot="5400000" flipH="1">
              <a:off x="5536216" y="4236796"/>
              <a:ext cx="93896" cy="256306"/>
            </a:xfrm>
            <a:prstGeom prst="round2SameRect">
              <a:avLst>
                <a:gd name="adj1" fmla="val 31739"/>
                <a:gd name="adj2" fmla="val 0"/>
              </a:avLst>
            </a:prstGeom>
            <a:grpFill/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0" name="Arrondir un rectangle avec un coin du même côté 79"/>
            <p:cNvSpPr/>
            <p:nvPr/>
          </p:nvSpPr>
          <p:spPr>
            <a:xfrm rot="5400000" flipH="1">
              <a:off x="5536214" y="4467537"/>
              <a:ext cx="93896" cy="256305"/>
            </a:xfrm>
            <a:prstGeom prst="round2SameRect">
              <a:avLst>
                <a:gd name="adj1" fmla="val 31739"/>
                <a:gd name="adj2" fmla="val 0"/>
              </a:avLst>
            </a:prstGeom>
            <a:grpFill/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8" name="Arrondir un rectangle avec un coin du même côté 77"/>
            <p:cNvSpPr/>
            <p:nvPr/>
          </p:nvSpPr>
          <p:spPr>
            <a:xfrm rot="5400000" flipH="1">
              <a:off x="5514966" y="4719526"/>
              <a:ext cx="93896" cy="213810"/>
            </a:xfrm>
            <a:prstGeom prst="round2SameRect">
              <a:avLst>
                <a:gd name="adj1" fmla="val 31739"/>
                <a:gd name="adj2" fmla="val 0"/>
              </a:avLst>
            </a:prstGeom>
            <a:grpFill/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6" name="Arrondir un rectangle avec un coin du même côté 75"/>
            <p:cNvSpPr/>
            <p:nvPr/>
          </p:nvSpPr>
          <p:spPr>
            <a:xfrm rot="5400000" flipH="1">
              <a:off x="5503380" y="4961853"/>
              <a:ext cx="93896" cy="190637"/>
            </a:xfrm>
            <a:prstGeom prst="round2SameRect">
              <a:avLst>
                <a:gd name="adj1" fmla="val 31739"/>
                <a:gd name="adj2" fmla="val 0"/>
              </a:avLst>
            </a:prstGeom>
            <a:grpFill/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4" name="Arrondir un rectangle avec un coin du même côté 73"/>
            <p:cNvSpPr/>
            <p:nvPr/>
          </p:nvSpPr>
          <p:spPr>
            <a:xfrm rot="5400000" flipH="1">
              <a:off x="5492426" y="5203540"/>
              <a:ext cx="93896" cy="168733"/>
            </a:xfrm>
            <a:prstGeom prst="round2SameRect">
              <a:avLst>
                <a:gd name="adj1" fmla="val 19568"/>
                <a:gd name="adj2" fmla="val 0"/>
              </a:avLst>
            </a:prstGeom>
            <a:grpFill/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9231" name="Groupe 9230"/>
          <p:cNvGrpSpPr/>
          <p:nvPr/>
        </p:nvGrpSpPr>
        <p:grpSpPr>
          <a:xfrm>
            <a:off x="5455008" y="2104595"/>
            <a:ext cx="714810" cy="3324264"/>
            <a:chOff x="5455008" y="2104595"/>
            <a:chExt cx="714810" cy="3324264"/>
          </a:xfrm>
        </p:grpSpPr>
        <p:sp>
          <p:nvSpPr>
            <p:cNvPr id="103" name="Arrondir un rectangle avec un coin du même côté 102"/>
            <p:cNvSpPr/>
            <p:nvPr/>
          </p:nvSpPr>
          <p:spPr>
            <a:xfrm rot="5400000" flipH="1">
              <a:off x="5765472" y="1794144"/>
              <a:ext cx="93896" cy="714797"/>
            </a:xfrm>
            <a:prstGeom prst="round2SameRect">
              <a:avLst>
                <a:gd name="adj1" fmla="val 28996"/>
                <a:gd name="adj2" fmla="val 0"/>
              </a:avLst>
            </a:prstGeom>
            <a:solidFill>
              <a:srgbClr val="820053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1" name="Arrondir un rectangle avec un coin du même côté 100"/>
            <p:cNvSpPr/>
            <p:nvPr/>
          </p:nvSpPr>
          <p:spPr>
            <a:xfrm rot="5400000" flipH="1">
              <a:off x="5630931" y="2159425"/>
              <a:ext cx="93896" cy="445717"/>
            </a:xfrm>
            <a:prstGeom prst="round2SameRect">
              <a:avLst>
                <a:gd name="adj1" fmla="val 28996"/>
                <a:gd name="adj2" fmla="val 0"/>
              </a:avLst>
            </a:prstGeom>
            <a:solidFill>
              <a:srgbClr val="820053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9" name="Arrondir un rectangle avec un coin du même côté 98"/>
            <p:cNvSpPr/>
            <p:nvPr/>
          </p:nvSpPr>
          <p:spPr>
            <a:xfrm rot="5400000" flipH="1">
              <a:off x="5606730" y="2414365"/>
              <a:ext cx="93896" cy="397319"/>
            </a:xfrm>
            <a:prstGeom prst="round2SameRect">
              <a:avLst>
                <a:gd name="adj1" fmla="val 28996"/>
                <a:gd name="adj2" fmla="val 0"/>
              </a:avLst>
            </a:prstGeom>
            <a:solidFill>
              <a:srgbClr val="820053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7" name="Arrondir un rectangle avec un coin du même côté 96"/>
            <p:cNvSpPr/>
            <p:nvPr/>
          </p:nvSpPr>
          <p:spPr>
            <a:xfrm rot="5400000" flipH="1">
              <a:off x="5726180" y="2525656"/>
              <a:ext cx="93896" cy="636219"/>
            </a:xfrm>
            <a:prstGeom prst="round2SameRect">
              <a:avLst>
                <a:gd name="adj1" fmla="val 28996"/>
                <a:gd name="adj2" fmla="val 0"/>
              </a:avLst>
            </a:prstGeom>
            <a:solidFill>
              <a:srgbClr val="820053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5" name="Arrondir un rectangle avec un coin du même côté 94"/>
            <p:cNvSpPr/>
            <p:nvPr/>
          </p:nvSpPr>
          <p:spPr>
            <a:xfrm rot="5400000" flipH="1">
              <a:off x="5606730" y="2875847"/>
              <a:ext cx="93896" cy="397319"/>
            </a:xfrm>
            <a:prstGeom prst="round2SameRect">
              <a:avLst>
                <a:gd name="adj1" fmla="val 28996"/>
                <a:gd name="adj2" fmla="val 0"/>
              </a:avLst>
            </a:prstGeom>
            <a:solidFill>
              <a:srgbClr val="820053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3" name="Arrondir un rectangle avec un coin du même côté 92"/>
            <p:cNvSpPr/>
            <p:nvPr/>
          </p:nvSpPr>
          <p:spPr>
            <a:xfrm rot="5400000" flipH="1">
              <a:off x="5472140" y="3241175"/>
              <a:ext cx="93896" cy="128146"/>
            </a:xfrm>
            <a:prstGeom prst="round2SameRect">
              <a:avLst>
                <a:gd name="adj1" fmla="val 28996"/>
                <a:gd name="adj2" fmla="val 0"/>
              </a:avLst>
            </a:prstGeom>
            <a:solidFill>
              <a:srgbClr val="820053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1" name="Arrondir un rectangle avec un coin du même côté 90"/>
            <p:cNvSpPr/>
            <p:nvPr/>
          </p:nvSpPr>
          <p:spPr>
            <a:xfrm rot="5400000" flipH="1">
              <a:off x="5514968" y="3429085"/>
              <a:ext cx="93896" cy="213807"/>
            </a:xfrm>
            <a:prstGeom prst="round2SameRect">
              <a:avLst>
                <a:gd name="adj1" fmla="val 28996"/>
                <a:gd name="adj2" fmla="val 0"/>
              </a:avLst>
            </a:prstGeom>
            <a:solidFill>
              <a:srgbClr val="820053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9" name="Arrondir un rectangle avec un coin du même côté 88"/>
            <p:cNvSpPr/>
            <p:nvPr/>
          </p:nvSpPr>
          <p:spPr>
            <a:xfrm rot="5400000" flipH="1">
              <a:off x="5576790" y="3598004"/>
              <a:ext cx="93896" cy="337452"/>
            </a:xfrm>
            <a:prstGeom prst="round2SameRect">
              <a:avLst>
                <a:gd name="adj1" fmla="val 28996"/>
                <a:gd name="adj2" fmla="val 0"/>
              </a:avLst>
            </a:prstGeom>
            <a:solidFill>
              <a:srgbClr val="820053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7" name="Arrondir un rectangle avec un coin du même côté 86"/>
            <p:cNvSpPr/>
            <p:nvPr/>
          </p:nvSpPr>
          <p:spPr>
            <a:xfrm rot="5400000" flipH="1">
              <a:off x="5430924" y="3974611"/>
              <a:ext cx="93896" cy="45719"/>
            </a:xfrm>
            <a:prstGeom prst="round2SameRect">
              <a:avLst>
                <a:gd name="adj1" fmla="val 28996"/>
                <a:gd name="adj2" fmla="val 0"/>
              </a:avLst>
            </a:prstGeom>
            <a:solidFill>
              <a:srgbClr val="820053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5" name="Arrondir un rectangle avec un coin du même côté 84"/>
            <p:cNvSpPr/>
            <p:nvPr/>
          </p:nvSpPr>
          <p:spPr>
            <a:xfrm rot="5400000" flipH="1">
              <a:off x="5503380" y="4132894"/>
              <a:ext cx="93896" cy="190635"/>
            </a:xfrm>
            <a:prstGeom prst="round2SameRect">
              <a:avLst>
                <a:gd name="adj1" fmla="val 28996"/>
                <a:gd name="adj2" fmla="val 0"/>
              </a:avLst>
            </a:prstGeom>
            <a:solidFill>
              <a:srgbClr val="820053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3" name="Arrondir un rectangle avec un coin du même côté 82"/>
            <p:cNvSpPr/>
            <p:nvPr/>
          </p:nvSpPr>
          <p:spPr>
            <a:xfrm rot="5400000" flipH="1">
              <a:off x="5472139" y="4394878"/>
              <a:ext cx="93896" cy="128150"/>
            </a:xfrm>
            <a:prstGeom prst="round2SameRect">
              <a:avLst>
                <a:gd name="adj1" fmla="val 28996"/>
                <a:gd name="adj2" fmla="val 0"/>
              </a:avLst>
            </a:prstGeom>
            <a:solidFill>
              <a:srgbClr val="820053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1" name="Arrondir un rectangle avec un coin du même côté 80"/>
            <p:cNvSpPr/>
            <p:nvPr/>
          </p:nvSpPr>
          <p:spPr>
            <a:xfrm rot="5400000" flipH="1">
              <a:off x="5514967" y="4582790"/>
              <a:ext cx="93896" cy="213807"/>
            </a:xfrm>
            <a:prstGeom prst="round2SameRect">
              <a:avLst>
                <a:gd name="adj1" fmla="val 28996"/>
                <a:gd name="adj2" fmla="val 0"/>
              </a:avLst>
            </a:prstGeom>
            <a:solidFill>
              <a:srgbClr val="820053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9" name="Arrondir un rectangle avec un coin du même côté 78"/>
            <p:cNvSpPr/>
            <p:nvPr/>
          </p:nvSpPr>
          <p:spPr>
            <a:xfrm rot="5400000" flipH="1">
              <a:off x="5492427" y="4836070"/>
              <a:ext cx="93896" cy="168730"/>
            </a:xfrm>
            <a:prstGeom prst="round2SameRect">
              <a:avLst>
                <a:gd name="adj1" fmla="val 28996"/>
                <a:gd name="adj2" fmla="val 0"/>
              </a:avLst>
            </a:prstGeom>
            <a:solidFill>
              <a:srgbClr val="820053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7" name="Arrondir un rectangle avec un coin du même côté 76"/>
            <p:cNvSpPr/>
            <p:nvPr/>
          </p:nvSpPr>
          <p:spPr>
            <a:xfrm rot="5400000" flipH="1">
              <a:off x="5472138" y="5087100"/>
              <a:ext cx="93896" cy="128152"/>
            </a:xfrm>
            <a:prstGeom prst="round2SameRect">
              <a:avLst>
                <a:gd name="adj1" fmla="val 28996"/>
                <a:gd name="adj2" fmla="val 0"/>
              </a:avLst>
            </a:prstGeom>
            <a:solidFill>
              <a:srgbClr val="820053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5" name="Arrondir un rectangle avec un coin du même côté 74"/>
            <p:cNvSpPr/>
            <p:nvPr/>
          </p:nvSpPr>
          <p:spPr>
            <a:xfrm rot="5400000" flipH="1">
              <a:off x="5446702" y="5343269"/>
              <a:ext cx="93896" cy="77284"/>
            </a:xfrm>
            <a:prstGeom prst="round2SameRect">
              <a:avLst>
                <a:gd name="adj1" fmla="val 28996"/>
                <a:gd name="adj2" fmla="val 0"/>
              </a:avLst>
            </a:prstGeom>
            <a:solidFill>
              <a:srgbClr val="820053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aphicFrame>
        <p:nvGraphicFramePr>
          <p:cNvPr id="104" name="Tableau 10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6388945"/>
              </p:ext>
            </p:extLst>
          </p:nvPr>
        </p:nvGraphicFramePr>
        <p:xfrm>
          <a:off x="6518088" y="1999672"/>
          <a:ext cx="1746142" cy="34576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46142"/>
              </a:tblGrid>
              <a:tr h="230511">
                <a:tc>
                  <a:txBody>
                    <a:bodyPr/>
                    <a:lstStyle/>
                    <a:p>
                      <a:pPr algn="r" fontAlgn="t"/>
                      <a:r>
                        <a:rPr lang="fr-FR" sz="1100" b="0" i="0" u="none" strike="noStrike" noProof="1" smtClean="0">
                          <a:effectLst/>
                          <a:latin typeface="+mn-lt"/>
                        </a:rPr>
                        <a:t>Mamat</a:t>
                      </a:r>
                      <a:endParaRPr lang="fr-FR" sz="1100" b="0" i="0" u="none" strike="noStrike" noProof="1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0511">
                <a:tc>
                  <a:txBody>
                    <a:bodyPr/>
                    <a:lstStyle/>
                    <a:p>
                      <a:pPr algn="r" fontAlgn="t"/>
                      <a:r>
                        <a:rPr lang="fr-FR" sz="1100" b="0" i="0" u="none" strike="noStrike" noProof="1" smtClean="0">
                          <a:effectLst/>
                          <a:latin typeface="+mn-lt"/>
                        </a:rPr>
                        <a:t>Cervix uterino</a:t>
                      </a:r>
                      <a:endParaRPr lang="fr-FR" sz="1400" b="0" i="0" u="none" strike="noStrike" noProof="1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0511">
                <a:tc>
                  <a:txBody>
                    <a:bodyPr/>
                    <a:lstStyle/>
                    <a:p>
                      <a:pPr algn="r" fontAlgn="t"/>
                      <a:r>
                        <a:rPr lang="fr-FR" sz="1100" b="0" i="0" u="none" strike="noStrike" noProof="1" smtClean="0">
                          <a:effectLst/>
                          <a:latin typeface="+mn-lt"/>
                        </a:rPr>
                        <a:t>Colorectal</a:t>
                      </a:r>
                      <a:endParaRPr lang="fr-FR" sz="1400" b="0" i="0" u="none" strike="noStrike" noProof="1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0511">
                <a:tc>
                  <a:txBody>
                    <a:bodyPr/>
                    <a:lstStyle/>
                    <a:p>
                      <a:pPr algn="r" fontAlgn="t"/>
                      <a:r>
                        <a:rPr lang="fr-FR" sz="1100" b="0" i="0" u="none" strike="noStrike" noProof="1" smtClean="0">
                          <a:effectLst/>
                          <a:latin typeface="+mn-lt"/>
                        </a:rPr>
                        <a:t>Pulmón</a:t>
                      </a:r>
                      <a:endParaRPr lang="fr-FR" sz="1400" b="0" i="0" u="none" strike="noStrike" noProof="1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0511">
                <a:tc>
                  <a:txBody>
                    <a:bodyPr/>
                    <a:lstStyle/>
                    <a:p>
                      <a:pPr algn="r" fontAlgn="t"/>
                      <a:r>
                        <a:rPr lang="fr-FR" sz="1100" b="0" i="0" u="none" strike="noStrike" noProof="1" smtClean="0">
                          <a:effectLst/>
                          <a:latin typeface="+mn-lt"/>
                        </a:rPr>
                        <a:t>Estómago</a:t>
                      </a:r>
                      <a:endParaRPr lang="fr-FR" sz="1400" b="0" i="0" u="none" strike="noStrike" noProof="1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0511">
                <a:tc>
                  <a:txBody>
                    <a:bodyPr/>
                    <a:lstStyle/>
                    <a:p>
                      <a:pPr algn="r" fontAlgn="t"/>
                      <a:r>
                        <a:rPr lang="fr-FR" sz="1100" b="0" i="0" u="none" strike="noStrike" noProof="1" smtClean="0">
                          <a:effectLst/>
                          <a:latin typeface="+mn-lt"/>
                        </a:rPr>
                        <a:t>Cuerpo utero</a:t>
                      </a:r>
                      <a:endParaRPr lang="fr-FR" sz="1400" b="0" i="0" u="none" strike="noStrike" noProof="1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0511">
                <a:tc>
                  <a:txBody>
                    <a:bodyPr/>
                    <a:lstStyle/>
                    <a:p>
                      <a:pPr algn="r" fontAlgn="t"/>
                      <a:r>
                        <a:rPr lang="fr-FR" sz="1100" b="0" i="0" u="none" strike="noStrike" noProof="1" smtClean="0">
                          <a:effectLst/>
                          <a:latin typeface="+mn-lt"/>
                        </a:rPr>
                        <a:t>Ovarios</a:t>
                      </a:r>
                      <a:endParaRPr lang="fr-FR" sz="1400" b="0" i="0" u="none" strike="noStrike" noProof="1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0511">
                <a:tc>
                  <a:txBody>
                    <a:bodyPr/>
                    <a:lstStyle/>
                    <a:p>
                      <a:pPr algn="r" fontAlgn="t"/>
                      <a:r>
                        <a:rPr lang="fr-FR" sz="1100" b="0" i="0" u="none" strike="noStrike" noProof="1" smtClean="0">
                          <a:effectLst/>
                          <a:latin typeface="+mn-lt"/>
                        </a:rPr>
                        <a:t>Hígado</a:t>
                      </a:r>
                      <a:endParaRPr lang="fr-FR" sz="1400" b="0" i="0" u="none" strike="noStrike" noProof="1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0511">
                <a:tc>
                  <a:txBody>
                    <a:bodyPr/>
                    <a:lstStyle/>
                    <a:p>
                      <a:pPr algn="r" fontAlgn="t"/>
                      <a:r>
                        <a:rPr lang="fr-FR" sz="1100" b="0" i="0" u="none" strike="noStrike" noProof="1" smtClean="0">
                          <a:effectLst/>
                          <a:latin typeface="+mn-lt"/>
                        </a:rPr>
                        <a:t>Tiroides</a:t>
                      </a:r>
                      <a:endParaRPr lang="fr-FR" sz="1400" b="0" i="0" u="none" strike="noStrike" noProof="1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0511">
                <a:tc>
                  <a:txBody>
                    <a:bodyPr/>
                    <a:lstStyle/>
                    <a:p>
                      <a:pPr algn="r" fontAlgn="t"/>
                      <a:r>
                        <a:rPr lang="fr-FR" sz="1100" b="0" i="0" u="none" strike="noStrike" noProof="1" smtClean="0">
                          <a:effectLst/>
                          <a:latin typeface="+mn-lt"/>
                        </a:rPr>
                        <a:t>Leucemia</a:t>
                      </a:r>
                      <a:endParaRPr lang="fr-FR" sz="1400" b="0" i="0" u="none" strike="noStrike" noProof="1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0511">
                <a:tc>
                  <a:txBody>
                    <a:bodyPr/>
                    <a:lstStyle/>
                    <a:p>
                      <a:pPr algn="r" fontAlgn="t"/>
                      <a:r>
                        <a:rPr lang="fr-FR" sz="1100" b="0" i="0" u="none" strike="noStrike" noProof="1" smtClean="0">
                          <a:effectLst/>
                          <a:latin typeface="+mn-lt"/>
                        </a:rPr>
                        <a:t>Leucemia</a:t>
                      </a:r>
                      <a:r>
                        <a:rPr lang="fr-FR" sz="1100" b="0" i="0" u="none" strike="noStrike" baseline="0" noProof="1" smtClean="0">
                          <a:effectLst/>
                          <a:latin typeface="+mn-lt"/>
                        </a:rPr>
                        <a:t> </a:t>
                      </a:r>
                      <a:r>
                        <a:rPr lang="fr-FR" sz="1100" b="0" i="0" u="none" strike="noStrike" noProof="1" smtClean="0">
                          <a:effectLst/>
                          <a:latin typeface="+mn-lt"/>
                        </a:rPr>
                        <a:t>Non-Hodgkin</a:t>
                      </a:r>
                      <a:endParaRPr lang="fr-FR" sz="1400" b="0" i="0" u="none" strike="noStrike" noProof="1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0511">
                <a:tc>
                  <a:txBody>
                    <a:bodyPr/>
                    <a:lstStyle/>
                    <a:p>
                      <a:pPr algn="r" fontAlgn="t"/>
                      <a:r>
                        <a:rPr lang="fr-FR" sz="1100" b="0" i="0" u="none" strike="noStrike" noProof="1" smtClean="0">
                          <a:effectLst/>
                          <a:latin typeface="+mn-lt"/>
                        </a:rPr>
                        <a:t>Esófago</a:t>
                      </a:r>
                      <a:endParaRPr lang="fr-FR" sz="1400" b="0" i="0" u="none" strike="noStrike" noProof="1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0511">
                <a:tc>
                  <a:txBody>
                    <a:bodyPr/>
                    <a:lstStyle/>
                    <a:p>
                      <a:pPr algn="r" fontAlgn="t"/>
                      <a:r>
                        <a:rPr lang="fr-FR" sz="1100" b="0" i="0" u="none" strike="noStrike" noProof="1" smtClean="0">
                          <a:effectLst/>
                          <a:latin typeface="+mn-lt"/>
                        </a:rPr>
                        <a:t>Páncreas</a:t>
                      </a:r>
                      <a:endParaRPr lang="fr-FR" sz="1400" b="0" i="0" u="none" strike="noStrike" noProof="1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0511">
                <a:tc>
                  <a:txBody>
                    <a:bodyPr/>
                    <a:lstStyle/>
                    <a:p>
                      <a:pPr algn="r" fontAlgn="t"/>
                      <a:r>
                        <a:rPr lang="fr-FR" sz="1100" u="none" strike="noStrike" noProof="1" smtClean="0">
                          <a:effectLst/>
                          <a:latin typeface="+mn-lt"/>
                        </a:rPr>
                        <a:t>Cerebro,</a:t>
                      </a:r>
                      <a:r>
                        <a:rPr lang="fr-FR" sz="1100" u="none" strike="noStrike" baseline="0" noProof="1" smtClean="0">
                          <a:effectLst/>
                          <a:latin typeface="+mn-lt"/>
                        </a:rPr>
                        <a:t> sistema nervioso</a:t>
                      </a:r>
                      <a:endParaRPr lang="fr-FR" sz="1100" b="0" i="0" u="none" strike="noStrike" noProof="1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0511">
                <a:tc>
                  <a:txBody>
                    <a:bodyPr/>
                    <a:lstStyle/>
                    <a:p>
                      <a:pPr algn="r" fontAlgn="t"/>
                      <a:r>
                        <a:rPr lang="fr-FR" sz="1100" b="0" i="0" u="none" strike="noStrike" noProof="1" smtClean="0">
                          <a:effectLst/>
                          <a:latin typeface="+mn-lt"/>
                        </a:rPr>
                        <a:t>Riñón</a:t>
                      </a:r>
                      <a:endParaRPr lang="fr-FR" sz="1400" b="0" i="0" u="none" strike="noStrike" noProof="1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11" name="ZoneTexte 110"/>
          <p:cNvSpPr txBox="1"/>
          <p:nvPr/>
        </p:nvSpPr>
        <p:spPr>
          <a:xfrm>
            <a:off x="3090668" y="2003677"/>
            <a:ext cx="399147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fr-FR" sz="700" dirty="0" smtClean="0">
                <a:solidFill>
                  <a:schemeClr val="bg1"/>
                </a:solidFill>
              </a:rPr>
              <a:t>1,095,186</a:t>
            </a:r>
            <a:endParaRPr lang="fr-FR" sz="700" dirty="0">
              <a:solidFill>
                <a:schemeClr val="bg1"/>
              </a:solidFill>
            </a:endParaRPr>
          </a:p>
        </p:txBody>
      </p:sp>
      <p:sp>
        <p:nvSpPr>
          <p:cNvPr id="112" name="ZoneTexte 111"/>
          <p:cNvSpPr txBox="1"/>
          <p:nvPr/>
        </p:nvSpPr>
        <p:spPr>
          <a:xfrm>
            <a:off x="3166008" y="2099486"/>
            <a:ext cx="323807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fr-FR" sz="700" dirty="0" smtClean="0">
                <a:solidFill>
                  <a:schemeClr val="bg1"/>
                </a:solidFill>
              </a:rPr>
              <a:t>951,023</a:t>
            </a:r>
            <a:endParaRPr lang="fr-FR" sz="700" dirty="0">
              <a:solidFill>
                <a:schemeClr val="bg1"/>
              </a:solidFill>
            </a:endParaRPr>
          </a:p>
        </p:txBody>
      </p:sp>
      <p:sp>
        <p:nvSpPr>
          <p:cNvPr id="113" name="ZoneTexte 112"/>
          <p:cNvSpPr txBox="1"/>
          <p:nvPr/>
        </p:nvSpPr>
        <p:spPr>
          <a:xfrm>
            <a:off x="5484254" y="2693681"/>
            <a:ext cx="323807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r-FR" sz="700" dirty="0" smtClean="0">
                <a:solidFill>
                  <a:schemeClr val="bg1"/>
                </a:solidFill>
              </a:rPr>
              <a:t>513,637</a:t>
            </a:r>
            <a:endParaRPr lang="fr-FR" sz="700" dirty="0">
              <a:solidFill>
                <a:schemeClr val="bg1"/>
              </a:solidFill>
            </a:endParaRPr>
          </a:p>
        </p:txBody>
      </p:sp>
      <p:sp>
        <p:nvSpPr>
          <p:cNvPr id="114" name="ZoneTexte 113"/>
          <p:cNvSpPr txBox="1"/>
          <p:nvPr/>
        </p:nvSpPr>
        <p:spPr>
          <a:xfrm>
            <a:off x="5484254" y="2789490"/>
            <a:ext cx="323807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r-FR" sz="700" dirty="0" smtClean="0">
                <a:solidFill>
                  <a:schemeClr val="bg1"/>
                </a:solidFill>
              </a:rPr>
              <a:t>427,392</a:t>
            </a:r>
            <a:endParaRPr lang="fr-FR" sz="700" dirty="0">
              <a:solidFill>
                <a:schemeClr val="bg1"/>
              </a:solidFill>
            </a:endParaRPr>
          </a:p>
        </p:txBody>
      </p:sp>
      <p:grpSp>
        <p:nvGrpSpPr>
          <p:cNvPr id="9223" name="Groupe 9222"/>
          <p:cNvGrpSpPr/>
          <p:nvPr/>
        </p:nvGrpSpPr>
        <p:grpSpPr>
          <a:xfrm>
            <a:off x="1219563" y="5500019"/>
            <a:ext cx="2341842" cy="425500"/>
            <a:chOff x="1219563" y="5500019"/>
            <a:chExt cx="2341842" cy="425500"/>
          </a:xfrm>
        </p:grpSpPr>
        <p:grpSp>
          <p:nvGrpSpPr>
            <p:cNvPr id="9221" name="Groupe 9220"/>
            <p:cNvGrpSpPr/>
            <p:nvPr/>
          </p:nvGrpSpPr>
          <p:grpSpPr>
            <a:xfrm>
              <a:off x="1290095" y="5500019"/>
              <a:ext cx="2236044" cy="36000"/>
              <a:chOff x="1290095" y="5500019"/>
              <a:chExt cx="2236044" cy="36000"/>
            </a:xfrm>
          </p:grpSpPr>
          <p:cxnSp>
            <p:nvCxnSpPr>
              <p:cNvPr id="9216" name="Connecteur droit 9215"/>
              <p:cNvCxnSpPr/>
              <p:nvPr/>
            </p:nvCxnSpPr>
            <p:spPr>
              <a:xfrm>
                <a:off x="1290095" y="5500019"/>
                <a:ext cx="2232000" cy="0"/>
              </a:xfrm>
              <a:prstGeom prst="line">
                <a:avLst/>
              </a:prstGeom>
              <a:ln w="9525" cap="rnd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19" name="Connecteur droit 9218"/>
              <p:cNvCxnSpPr/>
              <p:nvPr/>
            </p:nvCxnSpPr>
            <p:spPr>
              <a:xfrm>
                <a:off x="1290095" y="5500019"/>
                <a:ext cx="0" cy="36000"/>
              </a:xfrm>
              <a:prstGeom prst="line">
                <a:avLst/>
              </a:prstGeom>
              <a:ln w="9525" cap="rnd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Connecteur droit 121"/>
              <p:cNvCxnSpPr/>
              <p:nvPr/>
            </p:nvCxnSpPr>
            <p:spPr>
              <a:xfrm>
                <a:off x="1849982" y="5500019"/>
                <a:ext cx="0" cy="36000"/>
              </a:xfrm>
              <a:prstGeom prst="line">
                <a:avLst/>
              </a:prstGeom>
              <a:ln w="9525" cap="rnd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Connecteur droit 123"/>
              <p:cNvCxnSpPr/>
              <p:nvPr/>
            </p:nvCxnSpPr>
            <p:spPr>
              <a:xfrm>
                <a:off x="2403463" y="5500019"/>
                <a:ext cx="0" cy="36000"/>
              </a:xfrm>
              <a:prstGeom prst="line">
                <a:avLst/>
              </a:prstGeom>
              <a:ln w="9525" cap="rnd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Connecteur droit 125"/>
              <p:cNvCxnSpPr/>
              <p:nvPr/>
            </p:nvCxnSpPr>
            <p:spPr>
              <a:xfrm>
                <a:off x="2970003" y="5500019"/>
                <a:ext cx="0" cy="36000"/>
              </a:xfrm>
              <a:prstGeom prst="line">
                <a:avLst/>
              </a:prstGeom>
              <a:ln w="9525" cap="rnd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Connecteur droit 127"/>
              <p:cNvCxnSpPr/>
              <p:nvPr/>
            </p:nvCxnSpPr>
            <p:spPr>
              <a:xfrm>
                <a:off x="3526139" y="5500019"/>
                <a:ext cx="0" cy="36000"/>
              </a:xfrm>
              <a:prstGeom prst="line">
                <a:avLst/>
              </a:prstGeom>
              <a:ln w="9525" cap="rnd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222" name="Groupe 9221"/>
            <p:cNvGrpSpPr/>
            <p:nvPr/>
          </p:nvGrpSpPr>
          <p:grpSpPr>
            <a:xfrm>
              <a:off x="1219563" y="5538464"/>
              <a:ext cx="2341842" cy="153888"/>
              <a:chOff x="1219563" y="5538464"/>
              <a:chExt cx="2341842" cy="153888"/>
            </a:xfrm>
          </p:grpSpPr>
          <p:sp>
            <p:nvSpPr>
              <p:cNvPr id="9220" name="ZoneTexte 9219"/>
              <p:cNvSpPr txBox="1"/>
              <p:nvPr/>
            </p:nvSpPr>
            <p:spPr>
              <a:xfrm>
                <a:off x="1219563" y="5538464"/>
                <a:ext cx="141064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fr-FR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40</a:t>
                </a:r>
                <a:endParaRPr lang="fr-FR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23" name="ZoneTexte 122"/>
              <p:cNvSpPr txBox="1"/>
              <p:nvPr/>
            </p:nvSpPr>
            <p:spPr>
              <a:xfrm>
                <a:off x="1779450" y="5538464"/>
                <a:ext cx="141064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fr-FR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30</a:t>
                </a:r>
                <a:endParaRPr lang="fr-FR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25" name="ZoneTexte 124"/>
              <p:cNvSpPr txBox="1"/>
              <p:nvPr/>
            </p:nvSpPr>
            <p:spPr>
              <a:xfrm>
                <a:off x="2332931" y="5538464"/>
                <a:ext cx="141064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fr-FR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20</a:t>
                </a:r>
                <a:endParaRPr lang="fr-FR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27" name="ZoneTexte 126"/>
              <p:cNvSpPr txBox="1"/>
              <p:nvPr/>
            </p:nvSpPr>
            <p:spPr>
              <a:xfrm>
                <a:off x="2899471" y="5538464"/>
                <a:ext cx="141064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fr-FR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10</a:t>
                </a:r>
                <a:endParaRPr lang="fr-FR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29" name="ZoneTexte 128"/>
              <p:cNvSpPr txBox="1"/>
              <p:nvPr/>
            </p:nvSpPr>
            <p:spPr>
              <a:xfrm>
                <a:off x="3490873" y="5538464"/>
                <a:ext cx="70532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fr-FR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0</a:t>
                </a:r>
                <a:endParaRPr lang="fr-FR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130" name="ZoneTexte 129"/>
            <p:cNvSpPr txBox="1"/>
            <p:nvPr/>
          </p:nvSpPr>
          <p:spPr>
            <a:xfrm>
              <a:off x="1616394" y="5771631"/>
              <a:ext cx="157415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fr-FR" sz="1000" dirty="0" smtClean="0">
                  <a:solidFill>
                    <a:schemeClr val="bg1">
                      <a:lumMod val="50000"/>
                    </a:schemeClr>
                  </a:solidFill>
                </a:rPr>
                <a:t>ASR (W) </a:t>
              </a:r>
              <a:r>
                <a:rPr lang="fr-FR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razón</a:t>
              </a:r>
              <a:r>
                <a:rPr lang="fr-FR" sz="1000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fr-FR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por</a:t>
              </a:r>
              <a:r>
                <a:rPr lang="fr-FR" sz="1000" dirty="0" smtClean="0">
                  <a:solidFill>
                    <a:schemeClr val="bg1">
                      <a:lumMod val="50000"/>
                    </a:schemeClr>
                  </a:solidFill>
                </a:rPr>
                <a:t> 100,000</a:t>
              </a:r>
              <a:endParaRPr lang="fr-FR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42" name="Groupe 141"/>
          <p:cNvGrpSpPr/>
          <p:nvPr/>
        </p:nvGrpSpPr>
        <p:grpSpPr>
          <a:xfrm>
            <a:off x="5434446" y="5500019"/>
            <a:ext cx="2341842" cy="425500"/>
            <a:chOff x="1254829" y="5500019"/>
            <a:chExt cx="2341842" cy="425500"/>
          </a:xfrm>
        </p:grpSpPr>
        <p:grpSp>
          <p:nvGrpSpPr>
            <p:cNvPr id="143" name="Groupe 142"/>
            <p:cNvGrpSpPr/>
            <p:nvPr/>
          </p:nvGrpSpPr>
          <p:grpSpPr>
            <a:xfrm>
              <a:off x="1290095" y="5500019"/>
              <a:ext cx="2236044" cy="36000"/>
              <a:chOff x="1290095" y="5500019"/>
              <a:chExt cx="2236044" cy="36000"/>
            </a:xfrm>
          </p:grpSpPr>
          <p:cxnSp>
            <p:nvCxnSpPr>
              <p:cNvPr id="151" name="Connecteur droit 150"/>
              <p:cNvCxnSpPr/>
              <p:nvPr/>
            </p:nvCxnSpPr>
            <p:spPr>
              <a:xfrm>
                <a:off x="1290095" y="5500019"/>
                <a:ext cx="2232000" cy="0"/>
              </a:xfrm>
              <a:prstGeom prst="line">
                <a:avLst/>
              </a:prstGeom>
              <a:ln w="9525" cap="rnd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Connecteur droit 151"/>
              <p:cNvCxnSpPr/>
              <p:nvPr/>
            </p:nvCxnSpPr>
            <p:spPr>
              <a:xfrm>
                <a:off x="1290095" y="5500019"/>
                <a:ext cx="0" cy="36000"/>
              </a:xfrm>
              <a:prstGeom prst="line">
                <a:avLst/>
              </a:prstGeom>
              <a:ln w="9525" cap="rnd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Connecteur droit 152"/>
              <p:cNvCxnSpPr/>
              <p:nvPr/>
            </p:nvCxnSpPr>
            <p:spPr>
              <a:xfrm>
                <a:off x="1849982" y="5500019"/>
                <a:ext cx="0" cy="36000"/>
              </a:xfrm>
              <a:prstGeom prst="line">
                <a:avLst/>
              </a:prstGeom>
              <a:ln w="9525" cap="rnd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Connecteur droit 153"/>
              <p:cNvCxnSpPr/>
              <p:nvPr/>
            </p:nvCxnSpPr>
            <p:spPr>
              <a:xfrm>
                <a:off x="2403463" y="5500019"/>
                <a:ext cx="0" cy="36000"/>
              </a:xfrm>
              <a:prstGeom prst="line">
                <a:avLst/>
              </a:prstGeom>
              <a:ln w="9525" cap="rnd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Connecteur droit 154"/>
              <p:cNvCxnSpPr/>
              <p:nvPr/>
            </p:nvCxnSpPr>
            <p:spPr>
              <a:xfrm>
                <a:off x="2970003" y="5500019"/>
                <a:ext cx="0" cy="36000"/>
              </a:xfrm>
              <a:prstGeom prst="line">
                <a:avLst/>
              </a:prstGeom>
              <a:ln w="9525" cap="rnd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Connecteur droit 155"/>
              <p:cNvCxnSpPr/>
              <p:nvPr/>
            </p:nvCxnSpPr>
            <p:spPr>
              <a:xfrm>
                <a:off x="3526139" y="5500019"/>
                <a:ext cx="0" cy="36000"/>
              </a:xfrm>
              <a:prstGeom prst="line">
                <a:avLst/>
              </a:prstGeom>
              <a:ln w="9525" cap="rnd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4" name="Groupe 143"/>
            <p:cNvGrpSpPr/>
            <p:nvPr/>
          </p:nvGrpSpPr>
          <p:grpSpPr>
            <a:xfrm>
              <a:off x="1254829" y="5538464"/>
              <a:ext cx="2341842" cy="153888"/>
              <a:chOff x="1254829" y="5538464"/>
              <a:chExt cx="2341842" cy="153888"/>
            </a:xfrm>
          </p:grpSpPr>
          <p:sp>
            <p:nvSpPr>
              <p:cNvPr id="146" name="ZoneTexte 145"/>
              <p:cNvSpPr txBox="1"/>
              <p:nvPr/>
            </p:nvSpPr>
            <p:spPr>
              <a:xfrm>
                <a:off x="1254829" y="5538464"/>
                <a:ext cx="70532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fr-FR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0</a:t>
                </a:r>
                <a:endParaRPr lang="fr-FR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47" name="ZoneTexte 146"/>
              <p:cNvSpPr txBox="1"/>
              <p:nvPr/>
            </p:nvSpPr>
            <p:spPr>
              <a:xfrm>
                <a:off x="1779450" y="5538464"/>
                <a:ext cx="141064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fr-FR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10</a:t>
                </a:r>
                <a:endParaRPr lang="fr-FR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48" name="ZoneTexte 147"/>
              <p:cNvSpPr txBox="1"/>
              <p:nvPr/>
            </p:nvSpPr>
            <p:spPr>
              <a:xfrm>
                <a:off x="2332931" y="5538464"/>
                <a:ext cx="141064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fr-FR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20</a:t>
                </a:r>
                <a:endParaRPr lang="fr-FR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49" name="ZoneTexte 148"/>
              <p:cNvSpPr txBox="1"/>
              <p:nvPr/>
            </p:nvSpPr>
            <p:spPr>
              <a:xfrm>
                <a:off x="2899471" y="5538464"/>
                <a:ext cx="141064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fr-FR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30</a:t>
                </a:r>
                <a:endParaRPr lang="fr-FR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50" name="ZoneTexte 149"/>
              <p:cNvSpPr txBox="1"/>
              <p:nvPr/>
            </p:nvSpPr>
            <p:spPr>
              <a:xfrm>
                <a:off x="3455607" y="5538464"/>
                <a:ext cx="141064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fr-FR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40</a:t>
                </a:r>
                <a:endParaRPr lang="fr-FR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145" name="ZoneTexte 144"/>
            <p:cNvSpPr txBox="1"/>
            <p:nvPr/>
          </p:nvSpPr>
          <p:spPr>
            <a:xfrm>
              <a:off x="1616394" y="5771631"/>
              <a:ext cx="157415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fr-FR" sz="1000" dirty="0" smtClean="0">
                  <a:solidFill>
                    <a:schemeClr val="bg1">
                      <a:lumMod val="50000"/>
                    </a:schemeClr>
                  </a:solidFill>
                </a:rPr>
                <a:t>ASR (W) </a:t>
              </a:r>
              <a:r>
                <a:rPr lang="fr-FR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razón</a:t>
              </a:r>
              <a:r>
                <a:rPr lang="fr-FR" sz="1000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fr-FR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por</a:t>
              </a:r>
              <a:r>
                <a:rPr lang="fr-FR" sz="1000" dirty="0" smtClean="0">
                  <a:solidFill>
                    <a:schemeClr val="bg1">
                      <a:lumMod val="50000"/>
                    </a:schemeClr>
                  </a:solidFill>
                </a:rPr>
                <a:t> 100,000</a:t>
              </a:r>
              <a:endParaRPr lang="fr-FR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9224" name="Rectangle 9223"/>
          <p:cNvSpPr/>
          <p:nvPr/>
        </p:nvSpPr>
        <p:spPr>
          <a:xfrm>
            <a:off x="3636693" y="5736424"/>
            <a:ext cx="139956" cy="139956"/>
          </a:xfrm>
          <a:prstGeom prst="rect">
            <a:avLst/>
          </a:prstGeom>
          <a:solidFill>
            <a:schemeClr val="accent6"/>
          </a:solidFill>
          <a:ln w="1905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8" name="ZoneTexte 157"/>
          <p:cNvSpPr txBox="1"/>
          <p:nvPr/>
        </p:nvSpPr>
        <p:spPr>
          <a:xfrm>
            <a:off x="3823113" y="5729458"/>
            <a:ext cx="573875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r-FR" sz="1000" dirty="0" err="1" smtClean="0">
                <a:solidFill>
                  <a:schemeClr val="bg1">
                    <a:lumMod val="50000"/>
                  </a:schemeClr>
                </a:solidFill>
              </a:rPr>
              <a:t>Incidencia</a:t>
            </a:r>
            <a:endParaRPr lang="fr-FR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9" name="Rectangle 158"/>
          <p:cNvSpPr/>
          <p:nvPr/>
        </p:nvSpPr>
        <p:spPr>
          <a:xfrm>
            <a:off x="4649878" y="5736424"/>
            <a:ext cx="139956" cy="139956"/>
          </a:xfrm>
          <a:prstGeom prst="rect">
            <a:avLst/>
          </a:prstGeom>
          <a:solidFill>
            <a:srgbClr val="820053"/>
          </a:solidFill>
          <a:ln w="1905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0" name="ZoneTexte 159"/>
          <p:cNvSpPr txBox="1"/>
          <p:nvPr/>
        </p:nvSpPr>
        <p:spPr>
          <a:xfrm>
            <a:off x="4836298" y="5729458"/>
            <a:ext cx="596317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</a:rPr>
              <a:t>Mortalidad</a:t>
            </a:r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9230" name="Groupe 9229"/>
          <p:cNvGrpSpPr/>
          <p:nvPr/>
        </p:nvGrpSpPr>
        <p:grpSpPr>
          <a:xfrm>
            <a:off x="5933243" y="978183"/>
            <a:ext cx="3097633" cy="247150"/>
            <a:chOff x="5933243" y="978183"/>
            <a:chExt cx="3097633" cy="247150"/>
          </a:xfrm>
        </p:grpSpPr>
        <p:sp>
          <p:nvSpPr>
            <p:cNvPr id="9229" name="Rectangle 9228"/>
            <p:cNvSpPr/>
            <p:nvPr/>
          </p:nvSpPr>
          <p:spPr>
            <a:xfrm>
              <a:off x="5933243" y="1081333"/>
              <a:ext cx="3096000" cy="144000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227" name="Rectangle à coins arrondis 9226"/>
            <p:cNvSpPr/>
            <p:nvPr/>
          </p:nvSpPr>
          <p:spPr>
            <a:xfrm>
              <a:off x="5933243" y="978183"/>
              <a:ext cx="3097633" cy="154429"/>
            </a:xfrm>
            <a:custGeom>
              <a:avLst/>
              <a:gdLst>
                <a:gd name="connsiteX0" fmla="*/ 0 w 3097633"/>
                <a:gd name="connsiteY0" fmla="*/ 104598 h 259027"/>
                <a:gd name="connsiteX1" fmla="*/ 104598 w 3097633"/>
                <a:gd name="connsiteY1" fmla="*/ 0 h 259027"/>
                <a:gd name="connsiteX2" fmla="*/ 2993035 w 3097633"/>
                <a:gd name="connsiteY2" fmla="*/ 0 h 259027"/>
                <a:gd name="connsiteX3" fmla="*/ 3097633 w 3097633"/>
                <a:gd name="connsiteY3" fmla="*/ 104598 h 259027"/>
                <a:gd name="connsiteX4" fmla="*/ 3097633 w 3097633"/>
                <a:gd name="connsiteY4" fmla="*/ 154429 h 259027"/>
                <a:gd name="connsiteX5" fmla="*/ 2993035 w 3097633"/>
                <a:gd name="connsiteY5" fmla="*/ 259027 h 259027"/>
                <a:gd name="connsiteX6" fmla="*/ 104598 w 3097633"/>
                <a:gd name="connsiteY6" fmla="*/ 259027 h 259027"/>
                <a:gd name="connsiteX7" fmla="*/ 0 w 3097633"/>
                <a:gd name="connsiteY7" fmla="*/ 154429 h 259027"/>
                <a:gd name="connsiteX8" fmla="*/ 0 w 3097633"/>
                <a:gd name="connsiteY8" fmla="*/ 104598 h 259027"/>
                <a:gd name="connsiteX0" fmla="*/ 104598 w 3097633"/>
                <a:gd name="connsiteY0" fmla="*/ 259027 h 350467"/>
                <a:gd name="connsiteX1" fmla="*/ 0 w 3097633"/>
                <a:gd name="connsiteY1" fmla="*/ 154429 h 350467"/>
                <a:gd name="connsiteX2" fmla="*/ 0 w 3097633"/>
                <a:gd name="connsiteY2" fmla="*/ 104598 h 350467"/>
                <a:gd name="connsiteX3" fmla="*/ 104598 w 3097633"/>
                <a:gd name="connsiteY3" fmla="*/ 0 h 350467"/>
                <a:gd name="connsiteX4" fmla="*/ 2993035 w 3097633"/>
                <a:gd name="connsiteY4" fmla="*/ 0 h 350467"/>
                <a:gd name="connsiteX5" fmla="*/ 3097633 w 3097633"/>
                <a:gd name="connsiteY5" fmla="*/ 104598 h 350467"/>
                <a:gd name="connsiteX6" fmla="*/ 3097633 w 3097633"/>
                <a:gd name="connsiteY6" fmla="*/ 154429 h 350467"/>
                <a:gd name="connsiteX7" fmla="*/ 2993035 w 3097633"/>
                <a:gd name="connsiteY7" fmla="*/ 259027 h 350467"/>
                <a:gd name="connsiteX8" fmla="*/ 196038 w 3097633"/>
                <a:gd name="connsiteY8" fmla="*/ 350467 h 350467"/>
                <a:gd name="connsiteX0" fmla="*/ 104598 w 3097633"/>
                <a:gd name="connsiteY0" fmla="*/ 259027 h 259027"/>
                <a:gd name="connsiteX1" fmla="*/ 0 w 3097633"/>
                <a:gd name="connsiteY1" fmla="*/ 154429 h 259027"/>
                <a:gd name="connsiteX2" fmla="*/ 0 w 3097633"/>
                <a:gd name="connsiteY2" fmla="*/ 104598 h 259027"/>
                <a:gd name="connsiteX3" fmla="*/ 104598 w 3097633"/>
                <a:gd name="connsiteY3" fmla="*/ 0 h 259027"/>
                <a:gd name="connsiteX4" fmla="*/ 2993035 w 3097633"/>
                <a:gd name="connsiteY4" fmla="*/ 0 h 259027"/>
                <a:gd name="connsiteX5" fmla="*/ 3097633 w 3097633"/>
                <a:gd name="connsiteY5" fmla="*/ 104598 h 259027"/>
                <a:gd name="connsiteX6" fmla="*/ 3097633 w 3097633"/>
                <a:gd name="connsiteY6" fmla="*/ 154429 h 259027"/>
                <a:gd name="connsiteX7" fmla="*/ 2993035 w 3097633"/>
                <a:gd name="connsiteY7" fmla="*/ 259027 h 259027"/>
                <a:gd name="connsiteX0" fmla="*/ 0 w 3097633"/>
                <a:gd name="connsiteY0" fmla="*/ 154429 h 259027"/>
                <a:gd name="connsiteX1" fmla="*/ 0 w 3097633"/>
                <a:gd name="connsiteY1" fmla="*/ 104598 h 259027"/>
                <a:gd name="connsiteX2" fmla="*/ 104598 w 3097633"/>
                <a:gd name="connsiteY2" fmla="*/ 0 h 259027"/>
                <a:gd name="connsiteX3" fmla="*/ 2993035 w 3097633"/>
                <a:gd name="connsiteY3" fmla="*/ 0 h 259027"/>
                <a:gd name="connsiteX4" fmla="*/ 3097633 w 3097633"/>
                <a:gd name="connsiteY4" fmla="*/ 104598 h 259027"/>
                <a:gd name="connsiteX5" fmla="*/ 3097633 w 3097633"/>
                <a:gd name="connsiteY5" fmla="*/ 154429 h 259027"/>
                <a:gd name="connsiteX6" fmla="*/ 2993035 w 3097633"/>
                <a:gd name="connsiteY6" fmla="*/ 259027 h 259027"/>
                <a:gd name="connsiteX0" fmla="*/ 0 w 3097633"/>
                <a:gd name="connsiteY0" fmla="*/ 154429 h 154429"/>
                <a:gd name="connsiteX1" fmla="*/ 0 w 3097633"/>
                <a:gd name="connsiteY1" fmla="*/ 104598 h 154429"/>
                <a:gd name="connsiteX2" fmla="*/ 104598 w 3097633"/>
                <a:gd name="connsiteY2" fmla="*/ 0 h 154429"/>
                <a:gd name="connsiteX3" fmla="*/ 2993035 w 3097633"/>
                <a:gd name="connsiteY3" fmla="*/ 0 h 154429"/>
                <a:gd name="connsiteX4" fmla="*/ 3097633 w 3097633"/>
                <a:gd name="connsiteY4" fmla="*/ 104598 h 154429"/>
                <a:gd name="connsiteX5" fmla="*/ 3097633 w 3097633"/>
                <a:gd name="connsiteY5" fmla="*/ 154429 h 154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97633" h="154429">
                  <a:moveTo>
                    <a:pt x="0" y="154429"/>
                  </a:moveTo>
                  <a:lnTo>
                    <a:pt x="0" y="104598"/>
                  </a:lnTo>
                  <a:cubicBezTo>
                    <a:pt x="0" y="46830"/>
                    <a:pt x="46830" y="0"/>
                    <a:pt x="104598" y="0"/>
                  </a:cubicBezTo>
                  <a:lnTo>
                    <a:pt x="2993035" y="0"/>
                  </a:lnTo>
                  <a:cubicBezTo>
                    <a:pt x="3050803" y="0"/>
                    <a:pt x="3097633" y="46830"/>
                    <a:pt x="3097633" y="104598"/>
                  </a:cubicBezTo>
                  <a:lnTo>
                    <a:pt x="3097633" y="154429"/>
                  </a:lnTo>
                </a:path>
              </a:pathLst>
            </a:custGeom>
            <a:solidFill>
              <a:schemeClr val="bg1"/>
            </a:solidFill>
            <a:ln w="19050" cap="rnd">
              <a:solidFill>
                <a:schemeClr val="accent2"/>
              </a:solidFill>
            </a:ln>
            <a:effectLst/>
          </p:spPr>
          <p:txBody>
            <a:bodyPr wrap="none" tIns="144000" bIns="0" anchor="ctr">
              <a:noAutofit/>
            </a:bodyPr>
            <a:lstStyle/>
            <a:p>
              <a:pPr algn="r"/>
              <a:r>
                <a:rPr lang="en-US" sz="1500" dirty="0" err="1" smtClean="0">
                  <a:solidFill>
                    <a:schemeClr val="accent2"/>
                  </a:solidFill>
                </a:rPr>
                <a:t>Cáncer</a:t>
              </a:r>
              <a:r>
                <a:rPr lang="en-US" sz="1500" dirty="0" smtClean="0">
                  <a:solidFill>
                    <a:schemeClr val="accent2"/>
                  </a:solidFill>
                </a:rPr>
                <a:t> de </a:t>
              </a:r>
              <a:r>
                <a:rPr lang="en-US" sz="1500" dirty="0" err="1" smtClean="0">
                  <a:solidFill>
                    <a:schemeClr val="accent2"/>
                  </a:solidFill>
                </a:rPr>
                <a:t>pulmón</a:t>
              </a:r>
              <a:r>
                <a:rPr lang="en-US" sz="1500" dirty="0" smtClean="0">
                  <a:solidFill>
                    <a:schemeClr val="accent2"/>
                  </a:solidFill>
                </a:rPr>
                <a:t> y </a:t>
              </a:r>
              <a:r>
                <a:rPr lang="en-US" sz="1500" dirty="0" err="1" smtClean="0">
                  <a:solidFill>
                    <a:schemeClr val="accent2"/>
                  </a:solidFill>
                </a:rPr>
                <a:t>terapia</a:t>
              </a:r>
              <a:r>
                <a:rPr lang="en-US" sz="1500" dirty="0" smtClean="0">
                  <a:solidFill>
                    <a:schemeClr val="accent2"/>
                  </a:solidFill>
                </a:rPr>
                <a:t> target</a:t>
              </a:r>
              <a:endParaRPr lang="en-US" sz="1500" dirty="0">
                <a:solidFill>
                  <a:schemeClr val="accent2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610474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à coins arrondis 20"/>
          <p:cNvSpPr/>
          <p:nvPr/>
        </p:nvSpPr>
        <p:spPr>
          <a:xfrm>
            <a:off x="1764255" y="1549240"/>
            <a:ext cx="5606508" cy="4342514"/>
          </a:xfrm>
          <a:prstGeom prst="roundRect">
            <a:avLst>
              <a:gd name="adj" fmla="val 4285"/>
            </a:avLst>
          </a:prstGeom>
          <a:solidFill>
            <a:schemeClr val="bg1"/>
          </a:solidFill>
          <a:ln w="1905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5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453433"/>
              </p:ext>
            </p:extLst>
          </p:nvPr>
        </p:nvGraphicFramePr>
        <p:xfrm>
          <a:off x="2503065" y="2125316"/>
          <a:ext cx="3883346" cy="35772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>
          <a:xfrm>
            <a:off x="430823" y="218197"/>
            <a:ext cx="8550003" cy="798680"/>
          </a:xfrm>
        </p:spPr>
        <p:txBody>
          <a:bodyPr/>
          <a:lstStyle/>
          <a:p>
            <a:r>
              <a:rPr lang="en-GB" dirty="0" smtClean="0"/>
              <a:t>La </a:t>
            </a:r>
            <a:r>
              <a:rPr lang="en-GB" dirty="0" err="1" smtClean="0"/>
              <a:t>mayoría</a:t>
            </a:r>
            <a:r>
              <a:rPr lang="en-GB" dirty="0" smtClean="0"/>
              <a:t> de </a:t>
            </a:r>
            <a:r>
              <a:rPr lang="en-GB" dirty="0" err="1" smtClean="0"/>
              <a:t>lospacientes</a:t>
            </a:r>
            <a:r>
              <a:rPr lang="en-GB" dirty="0" smtClean="0"/>
              <a:t> </a:t>
            </a:r>
            <a:r>
              <a:rPr lang="en-GB" dirty="0" err="1" smtClean="0"/>
              <a:t>es</a:t>
            </a:r>
            <a:r>
              <a:rPr lang="en-GB" dirty="0" smtClean="0"/>
              <a:t> </a:t>
            </a:r>
            <a:r>
              <a:rPr lang="en-GB" dirty="0" err="1" smtClean="0"/>
              <a:t>diagnosticado</a:t>
            </a:r>
            <a:r>
              <a:rPr lang="en-GB" dirty="0" smtClean="0"/>
              <a:t> en </a:t>
            </a:r>
            <a:r>
              <a:rPr lang="en-GB" dirty="0" err="1" smtClean="0"/>
              <a:t>estado</a:t>
            </a:r>
            <a:r>
              <a:rPr lang="en-GB" dirty="0" smtClean="0"/>
              <a:t> </a:t>
            </a:r>
            <a:r>
              <a:rPr lang="en-GB" dirty="0" err="1" smtClean="0"/>
              <a:t>avanzado</a:t>
            </a:r>
            <a:r>
              <a:rPr lang="en-GB" dirty="0" smtClean="0"/>
              <a:t> 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6</a:t>
            </a:fld>
            <a:endParaRPr lang="fr-FR"/>
          </a:p>
        </p:txBody>
      </p:sp>
      <p:sp>
        <p:nvSpPr>
          <p:cNvPr id="47109" name="TextBox 10"/>
          <p:cNvSpPr txBox="1">
            <a:spLocks noChangeArrowheads="1"/>
          </p:cNvSpPr>
          <p:nvPr/>
        </p:nvSpPr>
        <p:spPr bwMode="auto">
          <a:xfrm>
            <a:off x="5108349" y="2115168"/>
            <a:ext cx="103267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fr-FR"/>
            </a:defPPr>
            <a:lvl1pPr fontAlgn="base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GB" b="0" dirty="0" err="1" smtClean="0"/>
              <a:t>Estadío</a:t>
            </a:r>
            <a:r>
              <a:rPr lang="en-GB" b="0" dirty="0" smtClean="0"/>
              <a:t> I</a:t>
            </a:r>
            <a:endParaRPr lang="en-GB" b="0" dirty="0"/>
          </a:p>
        </p:txBody>
      </p:sp>
      <p:sp>
        <p:nvSpPr>
          <p:cNvPr id="47110" name="TextBox 11"/>
          <p:cNvSpPr txBox="1">
            <a:spLocks noChangeArrowheads="1"/>
          </p:cNvSpPr>
          <p:nvPr/>
        </p:nvSpPr>
        <p:spPr bwMode="auto">
          <a:xfrm>
            <a:off x="5980378" y="2861177"/>
            <a:ext cx="11167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fr-FR"/>
            </a:defPPr>
            <a:lvl1pPr fontAlgn="base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GB" b="0" dirty="0" err="1" smtClean="0"/>
              <a:t>Estadío</a:t>
            </a:r>
            <a:r>
              <a:rPr lang="en-GB" b="0" dirty="0" smtClean="0"/>
              <a:t> II</a:t>
            </a:r>
            <a:endParaRPr lang="en-GB" b="0" dirty="0"/>
          </a:p>
        </p:txBody>
      </p:sp>
      <p:sp>
        <p:nvSpPr>
          <p:cNvPr id="47111" name="TextBox 12"/>
          <p:cNvSpPr txBox="1">
            <a:spLocks noChangeArrowheads="1"/>
          </p:cNvSpPr>
          <p:nvPr/>
        </p:nvSpPr>
        <p:spPr bwMode="auto">
          <a:xfrm>
            <a:off x="6141023" y="3883320"/>
            <a:ext cx="122974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fr-FR"/>
            </a:defPPr>
            <a:lvl1pPr fontAlgn="base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GB" b="0" noProof="1" smtClean="0"/>
              <a:t>Estadío IIIA </a:t>
            </a:r>
            <a:endParaRPr lang="en-GB" b="0" noProof="1"/>
          </a:p>
        </p:txBody>
      </p:sp>
      <p:sp>
        <p:nvSpPr>
          <p:cNvPr id="47112" name="TextBox 13"/>
          <p:cNvSpPr txBox="1">
            <a:spLocks noChangeArrowheads="1"/>
          </p:cNvSpPr>
          <p:nvPr/>
        </p:nvSpPr>
        <p:spPr bwMode="auto">
          <a:xfrm>
            <a:off x="1937857" y="2763334"/>
            <a:ext cx="109183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fr-FR"/>
            </a:defPPr>
            <a:lvl1pPr fontAlgn="base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r>
              <a:rPr lang="en-GB" b="0" dirty="0" err="1" smtClean="0"/>
              <a:t>Estadío</a:t>
            </a:r>
            <a:r>
              <a:rPr lang="en-GB" b="0" dirty="0" smtClean="0"/>
              <a:t> </a:t>
            </a:r>
            <a:r>
              <a:rPr lang="en-GB" b="0" dirty="0"/>
              <a:t>IV </a:t>
            </a:r>
          </a:p>
        </p:txBody>
      </p:sp>
      <p:sp>
        <p:nvSpPr>
          <p:cNvPr id="47113" name="TextBox 14"/>
          <p:cNvSpPr txBox="1">
            <a:spLocks noChangeArrowheads="1"/>
          </p:cNvSpPr>
          <p:nvPr/>
        </p:nvSpPr>
        <p:spPr bwMode="auto">
          <a:xfrm>
            <a:off x="5352955" y="5240902"/>
            <a:ext cx="140293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fr-FR"/>
            </a:defPPr>
            <a:lvl1pPr fontAlgn="base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GB" b="0" noProof="1" smtClean="0"/>
              <a:t>Estadío IIIB </a:t>
            </a:r>
            <a:endParaRPr lang="en-GB" b="0" noProof="1"/>
          </a:p>
        </p:txBody>
      </p:sp>
      <p:sp>
        <p:nvSpPr>
          <p:cNvPr id="47115" name="Rectangle 2"/>
          <p:cNvSpPr>
            <a:spLocks noChangeArrowheads="1"/>
          </p:cNvSpPr>
          <p:nvPr/>
        </p:nvSpPr>
        <p:spPr bwMode="auto">
          <a:xfrm>
            <a:off x="0" y="6391719"/>
            <a:ext cx="4572001" cy="466281"/>
          </a:xfrm>
          <a:prstGeom prst="rect">
            <a:avLst/>
          </a:prstGeom>
          <a:extLst/>
        </p:spPr>
        <p:txBody>
          <a:bodyPr wrap="square" anchor="b">
            <a:spAutoFit/>
          </a:bodyPr>
          <a:lstStyle/>
          <a:p>
            <a:pPr>
              <a:lnSpc>
                <a:spcPct val="90000"/>
              </a:lnSpc>
            </a:pP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Data from England and Wales 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2006-2008.</a:t>
            </a:r>
            <a:endParaRPr lang="en-GB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NICE. The diagnosis and treatment of lung cancer (update). April 2011. 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http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://www.nice.org.uk/nicemedia/live/13465/54199/54199.pdf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 Accessed 26/03/13.</a:t>
            </a:r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6" name="Groupe 15"/>
          <p:cNvGrpSpPr/>
          <p:nvPr/>
        </p:nvGrpSpPr>
        <p:grpSpPr>
          <a:xfrm>
            <a:off x="5933243" y="978183"/>
            <a:ext cx="3097633" cy="247150"/>
            <a:chOff x="5933243" y="978183"/>
            <a:chExt cx="3097633" cy="247150"/>
          </a:xfrm>
        </p:grpSpPr>
        <p:sp>
          <p:nvSpPr>
            <p:cNvPr id="17" name="Rectangle 16"/>
            <p:cNvSpPr/>
            <p:nvPr/>
          </p:nvSpPr>
          <p:spPr>
            <a:xfrm>
              <a:off x="5933243" y="1081333"/>
              <a:ext cx="3096000" cy="144000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Rectangle à coins arrondis 9226"/>
            <p:cNvSpPr/>
            <p:nvPr/>
          </p:nvSpPr>
          <p:spPr>
            <a:xfrm>
              <a:off x="5933243" y="978183"/>
              <a:ext cx="3097633" cy="154429"/>
            </a:xfrm>
            <a:custGeom>
              <a:avLst/>
              <a:gdLst>
                <a:gd name="connsiteX0" fmla="*/ 0 w 3097633"/>
                <a:gd name="connsiteY0" fmla="*/ 104598 h 259027"/>
                <a:gd name="connsiteX1" fmla="*/ 104598 w 3097633"/>
                <a:gd name="connsiteY1" fmla="*/ 0 h 259027"/>
                <a:gd name="connsiteX2" fmla="*/ 2993035 w 3097633"/>
                <a:gd name="connsiteY2" fmla="*/ 0 h 259027"/>
                <a:gd name="connsiteX3" fmla="*/ 3097633 w 3097633"/>
                <a:gd name="connsiteY3" fmla="*/ 104598 h 259027"/>
                <a:gd name="connsiteX4" fmla="*/ 3097633 w 3097633"/>
                <a:gd name="connsiteY4" fmla="*/ 154429 h 259027"/>
                <a:gd name="connsiteX5" fmla="*/ 2993035 w 3097633"/>
                <a:gd name="connsiteY5" fmla="*/ 259027 h 259027"/>
                <a:gd name="connsiteX6" fmla="*/ 104598 w 3097633"/>
                <a:gd name="connsiteY6" fmla="*/ 259027 h 259027"/>
                <a:gd name="connsiteX7" fmla="*/ 0 w 3097633"/>
                <a:gd name="connsiteY7" fmla="*/ 154429 h 259027"/>
                <a:gd name="connsiteX8" fmla="*/ 0 w 3097633"/>
                <a:gd name="connsiteY8" fmla="*/ 104598 h 259027"/>
                <a:gd name="connsiteX0" fmla="*/ 104598 w 3097633"/>
                <a:gd name="connsiteY0" fmla="*/ 259027 h 350467"/>
                <a:gd name="connsiteX1" fmla="*/ 0 w 3097633"/>
                <a:gd name="connsiteY1" fmla="*/ 154429 h 350467"/>
                <a:gd name="connsiteX2" fmla="*/ 0 w 3097633"/>
                <a:gd name="connsiteY2" fmla="*/ 104598 h 350467"/>
                <a:gd name="connsiteX3" fmla="*/ 104598 w 3097633"/>
                <a:gd name="connsiteY3" fmla="*/ 0 h 350467"/>
                <a:gd name="connsiteX4" fmla="*/ 2993035 w 3097633"/>
                <a:gd name="connsiteY4" fmla="*/ 0 h 350467"/>
                <a:gd name="connsiteX5" fmla="*/ 3097633 w 3097633"/>
                <a:gd name="connsiteY5" fmla="*/ 104598 h 350467"/>
                <a:gd name="connsiteX6" fmla="*/ 3097633 w 3097633"/>
                <a:gd name="connsiteY6" fmla="*/ 154429 h 350467"/>
                <a:gd name="connsiteX7" fmla="*/ 2993035 w 3097633"/>
                <a:gd name="connsiteY7" fmla="*/ 259027 h 350467"/>
                <a:gd name="connsiteX8" fmla="*/ 196038 w 3097633"/>
                <a:gd name="connsiteY8" fmla="*/ 350467 h 350467"/>
                <a:gd name="connsiteX0" fmla="*/ 104598 w 3097633"/>
                <a:gd name="connsiteY0" fmla="*/ 259027 h 259027"/>
                <a:gd name="connsiteX1" fmla="*/ 0 w 3097633"/>
                <a:gd name="connsiteY1" fmla="*/ 154429 h 259027"/>
                <a:gd name="connsiteX2" fmla="*/ 0 w 3097633"/>
                <a:gd name="connsiteY2" fmla="*/ 104598 h 259027"/>
                <a:gd name="connsiteX3" fmla="*/ 104598 w 3097633"/>
                <a:gd name="connsiteY3" fmla="*/ 0 h 259027"/>
                <a:gd name="connsiteX4" fmla="*/ 2993035 w 3097633"/>
                <a:gd name="connsiteY4" fmla="*/ 0 h 259027"/>
                <a:gd name="connsiteX5" fmla="*/ 3097633 w 3097633"/>
                <a:gd name="connsiteY5" fmla="*/ 104598 h 259027"/>
                <a:gd name="connsiteX6" fmla="*/ 3097633 w 3097633"/>
                <a:gd name="connsiteY6" fmla="*/ 154429 h 259027"/>
                <a:gd name="connsiteX7" fmla="*/ 2993035 w 3097633"/>
                <a:gd name="connsiteY7" fmla="*/ 259027 h 259027"/>
                <a:gd name="connsiteX0" fmla="*/ 0 w 3097633"/>
                <a:gd name="connsiteY0" fmla="*/ 154429 h 259027"/>
                <a:gd name="connsiteX1" fmla="*/ 0 w 3097633"/>
                <a:gd name="connsiteY1" fmla="*/ 104598 h 259027"/>
                <a:gd name="connsiteX2" fmla="*/ 104598 w 3097633"/>
                <a:gd name="connsiteY2" fmla="*/ 0 h 259027"/>
                <a:gd name="connsiteX3" fmla="*/ 2993035 w 3097633"/>
                <a:gd name="connsiteY3" fmla="*/ 0 h 259027"/>
                <a:gd name="connsiteX4" fmla="*/ 3097633 w 3097633"/>
                <a:gd name="connsiteY4" fmla="*/ 104598 h 259027"/>
                <a:gd name="connsiteX5" fmla="*/ 3097633 w 3097633"/>
                <a:gd name="connsiteY5" fmla="*/ 154429 h 259027"/>
                <a:gd name="connsiteX6" fmla="*/ 2993035 w 3097633"/>
                <a:gd name="connsiteY6" fmla="*/ 259027 h 259027"/>
                <a:gd name="connsiteX0" fmla="*/ 0 w 3097633"/>
                <a:gd name="connsiteY0" fmla="*/ 154429 h 154429"/>
                <a:gd name="connsiteX1" fmla="*/ 0 w 3097633"/>
                <a:gd name="connsiteY1" fmla="*/ 104598 h 154429"/>
                <a:gd name="connsiteX2" fmla="*/ 104598 w 3097633"/>
                <a:gd name="connsiteY2" fmla="*/ 0 h 154429"/>
                <a:gd name="connsiteX3" fmla="*/ 2993035 w 3097633"/>
                <a:gd name="connsiteY3" fmla="*/ 0 h 154429"/>
                <a:gd name="connsiteX4" fmla="*/ 3097633 w 3097633"/>
                <a:gd name="connsiteY4" fmla="*/ 104598 h 154429"/>
                <a:gd name="connsiteX5" fmla="*/ 3097633 w 3097633"/>
                <a:gd name="connsiteY5" fmla="*/ 154429 h 154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97633" h="154429">
                  <a:moveTo>
                    <a:pt x="0" y="154429"/>
                  </a:moveTo>
                  <a:lnTo>
                    <a:pt x="0" y="104598"/>
                  </a:lnTo>
                  <a:cubicBezTo>
                    <a:pt x="0" y="46830"/>
                    <a:pt x="46830" y="0"/>
                    <a:pt x="104598" y="0"/>
                  </a:cubicBezTo>
                  <a:lnTo>
                    <a:pt x="2993035" y="0"/>
                  </a:lnTo>
                  <a:cubicBezTo>
                    <a:pt x="3050803" y="0"/>
                    <a:pt x="3097633" y="46830"/>
                    <a:pt x="3097633" y="104598"/>
                  </a:cubicBezTo>
                  <a:lnTo>
                    <a:pt x="3097633" y="154429"/>
                  </a:lnTo>
                </a:path>
              </a:pathLst>
            </a:custGeom>
            <a:solidFill>
              <a:schemeClr val="bg1"/>
            </a:solidFill>
            <a:ln w="19050" cap="rnd">
              <a:solidFill>
                <a:schemeClr val="accent2"/>
              </a:solidFill>
            </a:ln>
            <a:effectLst/>
          </p:spPr>
          <p:txBody>
            <a:bodyPr wrap="none" tIns="144000" bIns="0" anchor="ctr">
              <a:noAutofit/>
            </a:bodyPr>
            <a:lstStyle/>
            <a:p>
              <a:pPr algn="r"/>
              <a:r>
                <a:rPr lang="es-CL" sz="1400" b="1" dirty="0">
                  <a:solidFill>
                    <a:schemeClr val="accent2"/>
                  </a:solidFill>
                </a:rPr>
                <a:t>Cáncer de pulmón y terapia target</a:t>
              </a:r>
            </a:p>
          </p:txBody>
        </p:sp>
      </p:grpSp>
      <p:sp>
        <p:nvSpPr>
          <p:cNvPr id="22" name="Rectangle 31"/>
          <p:cNvSpPr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1764255" y="1549240"/>
            <a:ext cx="5606508" cy="360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w="19050" algn="ctr">
            <a:solidFill>
              <a:schemeClr val="accent2"/>
            </a:solidFill>
            <a:miter lim="800000"/>
            <a:headEnd/>
            <a:tailEnd/>
          </a:ln>
        </p:spPr>
        <p:txBody>
          <a:bodyPr lIns="0" tIns="0" rIns="0" bIns="72000" anchor="ctr"/>
          <a:lstStyle/>
          <a:p>
            <a:pPr algn="ctr" defTabSz="895350">
              <a:buClr>
                <a:srgbClr val="000000"/>
              </a:buClr>
            </a:pPr>
            <a:r>
              <a:rPr lang="en-US" sz="1600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Cáncer</a:t>
            </a:r>
            <a:r>
              <a:rPr lang="en-US" sz="16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de </a:t>
            </a:r>
            <a:r>
              <a:rPr lang="en-US" sz="1600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Pulmón</a:t>
            </a:r>
            <a:r>
              <a:rPr lang="en-US" sz="16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, </a:t>
            </a:r>
            <a:r>
              <a:rPr lang="en-US" sz="1600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estadío</a:t>
            </a:r>
            <a:r>
              <a:rPr lang="en-US" sz="16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al </a:t>
            </a:r>
            <a:r>
              <a:rPr lang="en-US" sz="1600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diagnóstico</a:t>
            </a:r>
            <a:r>
              <a:rPr lang="en-US" sz="16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  <a:endParaRPr lang="en-US" sz="1600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939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à coins arrondis 13"/>
          <p:cNvSpPr/>
          <p:nvPr/>
        </p:nvSpPr>
        <p:spPr>
          <a:xfrm>
            <a:off x="735291" y="1659118"/>
            <a:ext cx="7673418" cy="4122758"/>
          </a:xfrm>
          <a:prstGeom prst="roundRect">
            <a:avLst>
              <a:gd name="adj" fmla="val 4285"/>
            </a:avLst>
          </a:prstGeom>
          <a:solidFill>
            <a:schemeClr val="bg1"/>
          </a:solidFill>
          <a:ln w="1905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30823" y="218197"/>
            <a:ext cx="8550003" cy="798680"/>
          </a:xfrm>
        </p:spPr>
        <p:txBody>
          <a:bodyPr/>
          <a:lstStyle/>
          <a:p>
            <a:r>
              <a:rPr lang="en-GB" dirty="0" smtClean="0"/>
              <a:t>La </a:t>
            </a:r>
            <a:r>
              <a:rPr lang="en-GB" dirty="0" err="1" smtClean="0"/>
              <a:t>sobrevida</a:t>
            </a:r>
            <a:r>
              <a:rPr lang="en-GB" dirty="0" smtClean="0"/>
              <a:t> a 5 </a:t>
            </a:r>
            <a:r>
              <a:rPr lang="en-GB" dirty="0" err="1" smtClean="0"/>
              <a:t>años</a:t>
            </a:r>
            <a:r>
              <a:rPr lang="en-GB" dirty="0" smtClean="0"/>
              <a:t> del </a:t>
            </a:r>
            <a:r>
              <a:rPr lang="en-GB" dirty="0" err="1" smtClean="0"/>
              <a:t>cáncer</a:t>
            </a:r>
            <a:r>
              <a:rPr lang="en-GB" dirty="0" smtClean="0"/>
              <a:t> de </a:t>
            </a:r>
            <a:r>
              <a:rPr lang="en-GB" dirty="0" err="1" smtClean="0"/>
              <a:t>pulmón</a:t>
            </a:r>
            <a:r>
              <a:rPr lang="en-GB" dirty="0" smtClean="0"/>
              <a:t> </a:t>
            </a:r>
            <a:r>
              <a:rPr lang="en-GB" dirty="0" err="1" smtClean="0"/>
              <a:t>es</a:t>
            </a:r>
            <a:r>
              <a:rPr lang="en-GB" dirty="0" smtClean="0"/>
              <a:t> </a:t>
            </a:r>
            <a:r>
              <a:rPr lang="en-GB" dirty="0" err="1" smtClean="0"/>
              <a:t>baja</a:t>
            </a:r>
            <a:r>
              <a:rPr lang="en-GB" dirty="0" smtClean="0"/>
              <a:t> y </a:t>
            </a:r>
            <a:r>
              <a:rPr lang="en-GB" dirty="0" err="1" smtClean="0"/>
              <a:t>depende</a:t>
            </a:r>
            <a:r>
              <a:rPr lang="en-GB" dirty="0" smtClean="0"/>
              <a:t> </a:t>
            </a:r>
            <a:r>
              <a:rPr lang="en-GB" dirty="0" err="1" smtClean="0"/>
              <a:t>fuertemente</a:t>
            </a:r>
            <a:r>
              <a:rPr lang="en-GB" dirty="0" smtClean="0"/>
              <a:t> del </a:t>
            </a:r>
            <a:r>
              <a:rPr lang="en-GB" dirty="0" err="1" smtClean="0"/>
              <a:t>estado</a:t>
            </a:r>
            <a:r>
              <a:rPr lang="en-GB" dirty="0" smtClean="0"/>
              <a:t> de la </a:t>
            </a:r>
            <a:r>
              <a:rPr lang="en-GB" dirty="0" err="1" smtClean="0"/>
              <a:t>enfermedad</a:t>
            </a:r>
            <a:endParaRPr lang="en-GB" dirty="0" smtClean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7</a:t>
            </a:fld>
            <a:endParaRPr lang="fr-FR"/>
          </a:p>
        </p:txBody>
      </p:sp>
      <p:graphicFrame>
        <p:nvGraphicFramePr>
          <p:cNvPr id="4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7548119"/>
              </p:ext>
            </p:extLst>
          </p:nvPr>
        </p:nvGraphicFramePr>
        <p:xfrm>
          <a:off x="1051719" y="1866507"/>
          <a:ext cx="7040563" cy="39153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8133" name="Rectangle 3"/>
          <p:cNvSpPr>
            <a:spLocks noChangeArrowheads="1"/>
          </p:cNvSpPr>
          <p:nvPr/>
        </p:nvSpPr>
        <p:spPr bwMode="auto">
          <a:xfrm>
            <a:off x="0" y="6641018"/>
            <a:ext cx="6238875" cy="216982"/>
          </a:xfrm>
          <a:prstGeom prst="rect">
            <a:avLst/>
          </a:prstGeom>
          <a:extLst/>
        </p:spPr>
        <p:txBody>
          <a:bodyPr wrap="square" anchor="b">
            <a:spAutoFit/>
          </a:bodyPr>
          <a:lstStyle/>
          <a:p>
            <a:pPr>
              <a:lnSpc>
                <a:spcPct val="90000"/>
              </a:lnSpc>
            </a:pPr>
            <a:r>
              <a:rPr lang="en-GB" sz="9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Goldstraw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 </a:t>
            </a:r>
            <a:r>
              <a:rPr lang="en-GB" sz="9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et </a:t>
            </a:r>
            <a:r>
              <a:rPr lang="en-GB" sz="9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al. 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 </a:t>
            </a:r>
            <a:r>
              <a:rPr lang="en-GB" sz="9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Thorac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9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Oncol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2007;2:706–714.</a:t>
            </a:r>
          </a:p>
        </p:txBody>
      </p:sp>
      <p:grpSp>
        <p:nvGrpSpPr>
          <p:cNvPr id="10" name="Groupe 9"/>
          <p:cNvGrpSpPr/>
          <p:nvPr/>
        </p:nvGrpSpPr>
        <p:grpSpPr>
          <a:xfrm>
            <a:off x="5933243" y="978183"/>
            <a:ext cx="3097633" cy="247150"/>
            <a:chOff x="5933243" y="978183"/>
            <a:chExt cx="3097633" cy="247150"/>
          </a:xfrm>
        </p:grpSpPr>
        <p:sp>
          <p:nvSpPr>
            <p:cNvPr id="11" name="Rectangle 10"/>
            <p:cNvSpPr/>
            <p:nvPr/>
          </p:nvSpPr>
          <p:spPr>
            <a:xfrm>
              <a:off x="5933243" y="1081333"/>
              <a:ext cx="3096000" cy="144000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Rectangle à coins arrondis 9226"/>
            <p:cNvSpPr/>
            <p:nvPr/>
          </p:nvSpPr>
          <p:spPr>
            <a:xfrm>
              <a:off x="5933243" y="978183"/>
              <a:ext cx="3097633" cy="154429"/>
            </a:xfrm>
            <a:custGeom>
              <a:avLst/>
              <a:gdLst>
                <a:gd name="connsiteX0" fmla="*/ 0 w 3097633"/>
                <a:gd name="connsiteY0" fmla="*/ 104598 h 259027"/>
                <a:gd name="connsiteX1" fmla="*/ 104598 w 3097633"/>
                <a:gd name="connsiteY1" fmla="*/ 0 h 259027"/>
                <a:gd name="connsiteX2" fmla="*/ 2993035 w 3097633"/>
                <a:gd name="connsiteY2" fmla="*/ 0 h 259027"/>
                <a:gd name="connsiteX3" fmla="*/ 3097633 w 3097633"/>
                <a:gd name="connsiteY3" fmla="*/ 104598 h 259027"/>
                <a:gd name="connsiteX4" fmla="*/ 3097633 w 3097633"/>
                <a:gd name="connsiteY4" fmla="*/ 154429 h 259027"/>
                <a:gd name="connsiteX5" fmla="*/ 2993035 w 3097633"/>
                <a:gd name="connsiteY5" fmla="*/ 259027 h 259027"/>
                <a:gd name="connsiteX6" fmla="*/ 104598 w 3097633"/>
                <a:gd name="connsiteY6" fmla="*/ 259027 h 259027"/>
                <a:gd name="connsiteX7" fmla="*/ 0 w 3097633"/>
                <a:gd name="connsiteY7" fmla="*/ 154429 h 259027"/>
                <a:gd name="connsiteX8" fmla="*/ 0 w 3097633"/>
                <a:gd name="connsiteY8" fmla="*/ 104598 h 259027"/>
                <a:gd name="connsiteX0" fmla="*/ 104598 w 3097633"/>
                <a:gd name="connsiteY0" fmla="*/ 259027 h 350467"/>
                <a:gd name="connsiteX1" fmla="*/ 0 w 3097633"/>
                <a:gd name="connsiteY1" fmla="*/ 154429 h 350467"/>
                <a:gd name="connsiteX2" fmla="*/ 0 w 3097633"/>
                <a:gd name="connsiteY2" fmla="*/ 104598 h 350467"/>
                <a:gd name="connsiteX3" fmla="*/ 104598 w 3097633"/>
                <a:gd name="connsiteY3" fmla="*/ 0 h 350467"/>
                <a:gd name="connsiteX4" fmla="*/ 2993035 w 3097633"/>
                <a:gd name="connsiteY4" fmla="*/ 0 h 350467"/>
                <a:gd name="connsiteX5" fmla="*/ 3097633 w 3097633"/>
                <a:gd name="connsiteY5" fmla="*/ 104598 h 350467"/>
                <a:gd name="connsiteX6" fmla="*/ 3097633 w 3097633"/>
                <a:gd name="connsiteY6" fmla="*/ 154429 h 350467"/>
                <a:gd name="connsiteX7" fmla="*/ 2993035 w 3097633"/>
                <a:gd name="connsiteY7" fmla="*/ 259027 h 350467"/>
                <a:gd name="connsiteX8" fmla="*/ 196038 w 3097633"/>
                <a:gd name="connsiteY8" fmla="*/ 350467 h 350467"/>
                <a:gd name="connsiteX0" fmla="*/ 104598 w 3097633"/>
                <a:gd name="connsiteY0" fmla="*/ 259027 h 259027"/>
                <a:gd name="connsiteX1" fmla="*/ 0 w 3097633"/>
                <a:gd name="connsiteY1" fmla="*/ 154429 h 259027"/>
                <a:gd name="connsiteX2" fmla="*/ 0 w 3097633"/>
                <a:gd name="connsiteY2" fmla="*/ 104598 h 259027"/>
                <a:gd name="connsiteX3" fmla="*/ 104598 w 3097633"/>
                <a:gd name="connsiteY3" fmla="*/ 0 h 259027"/>
                <a:gd name="connsiteX4" fmla="*/ 2993035 w 3097633"/>
                <a:gd name="connsiteY4" fmla="*/ 0 h 259027"/>
                <a:gd name="connsiteX5" fmla="*/ 3097633 w 3097633"/>
                <a:gd name="connsiteY5" fmla="*/ 104598 h 259027"/>
                <a:gd name="connsiteX6" fmla="*/ 3097633 w 3097633"/>
                <a:gd name="connsiteY6" fmla="*/ 154429 h 259027"/>
                <a:gd name="connsiteX7" fmla="*/ 2993035 w 3097633"/>
                <a:gd name="connsiteY7" fmla="*/ 259027 h 259027"/>
                <a:gd name="connsiteX0" fmla="*/ 0 w 3097633"/>
                <a:gd name="connsiteY0" fmla="*/ 154429 h 259027"/>
                <a:gd name="connsiteX1" fmla="*/ 0 w 3097633"/>
                <a:gd name="connsiteY1" fmla="*/ 104598 h 259027"/>
                <a:gd name="connsiteX2" fmla="*/ 104598 w 3097633"/>
                <a:gd name="connsiteY2" fmla="*/ 0 h 259027"/>
                <a:gd name="connsiteX3" fmla="*/ 2993035 w 3097633"/>
                <a:gd name="connsiteY3" fmla="*/ 0 h 259027"/>
                <a:gd name="connsiteX4" fmla="*/ 3097633 w 3097633"/>
                <a:gd name="connsiteY4" fmla="*/ 104598 h 259027"/>
                <a:gd name="connsiteX5" fmla="*/ 3097633 w 3097633"/>
                <a:gd name="connsiteY5" fmla="*/ 154429 h 259027"/>
                <a:gd name="connsiteX6" fmla="*/ 2993035 w 3097633"/>
                <a:gd name="connsiteY6" fmla="*/ 259027 h 259027"/>
                <a:gd name="connsiteX0" fmla="*/ 0 w 3097633"/>
                <a:gd name="connsiteY0" fmla="*/ 154429 h 154429"/>
                <a:gd name="connsiteX1" fmla="*/ 0 w 3097633"/>
                <a:gd name="connsiteY1" fmla="*/ 104598 h 154429"/>
                <a:gd name="connsiteX2" fmla="*/ 104598 w 3097633"/>
                <a:gd name="connsiteY2" fmla="*/ 0 h 154429"/>
                <a:gd name="connsiteX3" fmla="*/ 2993035 w 3097633"/>
                <a:gd name="connsiteY3" fmla="*/ 0 h 154429"/>
                <a:gd name="connsiteX4" fmla="*/ 3097633 w 3097633"/>
                <a:gd name="connsiteY4" fmla="*/ 104598 h 154429"/>
                <a:gd name="connsiteX5" fmla="*/ 3097633 w 3097633"/>
                <a:gd name="connsiteY5" fmla="*/ 154429 h 154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97633" h="154429">
                  <a:moveTo>
                    <a:pt x="0" y="154429"/>
                  </a:moveTo>
                  <a:lnTo>
                    <a:pt x="0" y="104598"/>
                  </a:lnTo>
                  <a:cubicBezTo>
                    <a:pt x="0" y="46830"/>
                    <a:pt x="46830" y="0"/>
                    <a:pt x="104598" y="0"/>
                  </a:cubicBezTo>
                  <a:lnTo>
                    <a:pt x="2993035" y="0"/>
                  </a:lnTo>
                  <a:cubicBezTo>
                    <a:pt x="3050803" y="0"/>
                    <a:pt x="3097633" y="46830"/>
                    <a:pt x="3097633" y="104598"/>
                  </a:cubicBezTo>
                  <a:lnTo>
                    <a:pt x="3097633" y="154429"/>
                  </a:lnTo>
                </a:path>
              </a:pathLst>
            </a:custGeom>
            <a:solidFill>
              <a:schemeClr val="bg1"/>
            </a:solidFill>
            <a:ln w="19050" cap="rnd">
              <a:solidFill>
                <a:schemeClr val="accent2"/>
              </a:solidFill>
            </a:ln>
            <a:effectLst/>
          </p:spPr>
          <p:txBody>
            <a:bodyPr wrap="none" tIns="144000" bIns="0" anchor="ctr">
              <a:noAutofit/>
            </a:bodyPr>
            <a:lstStyle/>
            <a:p>
              <a:pPr algn="r"/>
              <a:r>
                <a:rPr lang="es-CL" sz="1400" b="1" dirty="0">
                  <a:solidFill>
                    <a:schemeClr val="accent2"/>
                  </a:solidFill>
                </a:rPr>
                <a:t>Cáncer de pulmón y terapia target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816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5"/>
          <p:cNvSpPr>
            <a:spLocks noGrp="1" noChangeArrowheads="1"/>
          </p:cNvSpPr>
          <p:nvPr>
            <p:ph type="title"/>
          </p:nvPr>
        </p:nvSpPr>
        <p:spPr>
          <a:xfrm>
            <a:off x="430823" y="218197"/>
            <a:ext cx="8550003" cy="798680"/>
          </a:xfrm>
        </p:spPr>
        <p:txBody>
          <a:bodyPr/>
          <a:lstStyle/>
          <a:p>
            <a:r>
              <a:rPr lang="en-US" dirty="0" smtClean="0"/>
              <a:t>La </a:t>
            </a:r>
            <a:r>
              <a:rPr lang="en-US" dirty="0" err="1" smtClean="0"/>
              <a:t>mayoría</a:t>
            </a:r>
            <a:r>
              <a:rPr lang="en-US" dirty="0" smtClean="0"/>
              <a:t> de los </a:t>
            </a:r>
            <a:r>
              <a:rPr lang="en-US" dirty="0" err="1" smtClean="0"/>
              <a:t>cáncer</a:t>
            </a:r>
            <a:r>
              <a:rPr lang="en-US" dirty="0" smtClean="0"/>
              <a:t> de </a:t>
            </a:r>
            <a:r>
              <a:rPr lang="en-US" dirty="0" err="1" smtClean="0"/>
              <a:t>pulmón</a:t>
            </a:r>
            <a:r>
              <a:rPr lang="en-US" dirty="0" smtClean="0"/>
              <a:t> son </a:t>
            </a:r>
            <a:r>
              <a:rPr lang="en-US" dirty="0" err="1" smtClean="0"/>
              <a:t>cáncer</a:t>
            </a:r>
            <a:r>
              <a:rPr lang="en-US" dirty="0" smtClean="0"/>
              <a:t> de </a:t>
            </a:r>
            <a:r>
              <a:rPr lang="en-US" dirty="0" err="1" smtClean="0"/>
              <a:t>pulmón</a:t>
            </a:r>
            <a:r>
              <a:rPr lang="en-US" dirty="0" smtClean="0"/>
              <a:t> a </a:t>
            </a:r>
            <a:r>
              <a:rPr lang="en-US" dirty="0" err="1" smtClean="0"/>
              <a:t>células</a:t>
            </a:r>
            <a:r>
              <a:rPr lang="en-US" dirty="0" smtClean="0"/>
              <a:t> no </a:t>
            </a:r>
            <a:r>
              <a:rPr lang="en-US" dirty="0" err="1" smtClean="0"/>
              <a:t>pequeñas</a:t>
            </a:r>
            <a:r>
              <a:rPr lang="en-US" dirty="0" smtClean="0"/>
              <a:t> (CPCNP)</a:t>
            </a:r>
            <a:endParaRPr lang="en-GB" dirty="0" smtClean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8</a:t>
            </a:fld>
            <a:endParaRPr lang="fr-FR"/>
          </a:p>
        </p:txBody>
      </p:sp>
      <p:sp>
        <p:nvSpPr>
          <p:cNvPr id="49157" name="Text Box 8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727438" y="2572316"/>
            <a:ext cx="4126416" cy="1231106"/>
          </a:xfrm>
          <a:prstGeom prst="rect">
            <a:avLst/>
          </a:prstGeom>
          <a:extLst/>
        </p:spPr>
        <p:txBody>
          <a:bodyPr vert="horz" wrap="square" lIns="91440" tIns="45720" rIns="91440" bIns="45720" rtlCol="0" anchor="ctr">
            <a:spAutoFit/>
          </a:bodyPr>
          <a:lstStyle>
            <a:lvl1pPr marL="176213" indent="-176213">
              <a:lnSpc>
                <a:spcPct val="85000"/>
              </a:lnSpc>
              <a:spcBef>
                <a:spcPts val="1200"/>
              </a:spcBef>
              <a:buClr>
                <a:srgbClr val="1CBECA"/>
              </a:buClr>
              <a:buFont typeface="Arial" pitchFamily="34" charset="0"/>
              <a:buChar char="•"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720725" indent="-263525">
              <a:lnSpc>
                <a:spcPct val="85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Font typeface="Arial" pitchFamily="34" charset="0"/>
              <a:buChar char="‒"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1073150" indent="-158750">
              <a:lnSpc>
                <a:spcPct val="85000"/>
              </a:lnSpc>
              <a:spcBef>
                <a:spcPts val="400"/>
              </a:spcBef>
              <a:buClr>
                <a:srgbClr val="1CBECA"/>
              </a:buClr>
              <a:buFont typeface="Arial" pitchFamily="34" charset="0"/>
              <a:buChar char="•"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520825" indent="-149225">
              <a:lnSpc>
                <a:spcPct val="85000"/>
              </a:lnSpc>
              <a:spcBef>
                <a:spcPts val="0"/>
              </a:spcBef>
              <a:buClr>
                <a:srgbClr val="1CBECA"/>
              </a:buClr>
              <a:buFont typeface="Arial" pitchFamily="34" charset="0"/>
              <a:buChar char="•"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970088" indent="-141288">
              <a:lnSpc>
                <a:spcPct val="85000"/>
              </a:lnSpc>
              <a:spcBef>
                <a:spcPts val="0"/>
              </a:spcBef>
              <a:buClr>
                <a:srgbClr val="1CBECA"/>
              </a:buClr>
              <a:buFont typeface="Arial" pitchFamily="34" charset="0"/>
              <a:buChar char="•"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600" dirty="0" err="1" smtClean="0"/>
              <a:t>Lesiones</a:t>
            </a:r>
            <a:r>
              <a:rPr lang="en-US" sz="1600" dirty="0" smtClean="0"/>
              <a:t> de </a:t>
            </a:r>
            <a:r>
              <a:rPr lang="en-US" sz="1600" dirty="0" err="1" smtClean="0"/>
              <a:t>ubicación</a:t>
            </a:r>
            <a:r>
              <a:rPr lang="en-US" sz="1600" dirty="0" smtClean="0"/>
              <a:t> central </a:t>
            </a:r>
            <a:r>
              <a:rPr lang="en-US" sz="1600" dirty="0" err="1" smtClean="0"/>
              <a:t>generalmente</a:t>
            </a:r>
            <a:r>
              <a:rPr lang="en-US" sz="1600" dirty="0" smtClean="0"/>
              <a:t>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600" dirty="0" err="1" smtClean="0"/>
              <a:t>Tiende</a:t>
            </a:r>
            <a:r>
              <a:rPr lang="en-US" sz="1600" dirty="0" smtClean="0"/>
              <a:t> a </a:t>
            </a:r>
            <a:r>
              <a:rPr lang="en-US" sz="1600" dirty="0" err="1" smtClean="0"/>
              <a:t>diseminar</a:t>
            </a:r>
            <a:r>
              <a:rPr lang="en-US" sz="1600" dirty="0" smtClean="0"/>
              <a:t> </a:t>
            </a:r>
            <a:r>
              <a:rPr lang="en-US" sz="1600" dirty="0" err="1" smtClean="0"/>
              <a:t>localmente</a:t>
            </a:r>
            <a:endParaRPr lang="en-US" sz="1600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600" dirty="0" err="1" smtClean="0"/>
              <a:t>Estrecha</a:t>
            </a:r>
            <a:r>
              <a:rPr lang="en-US" sz="1600" dirty="0" smtClean="0"/>
              <a:t> </a:t>
            </a:r>
            <a:r>
              <a:rPr lang="en-US" sz="1600" dirty="0" err="1" smtClean="0"/>
              <a:t>relación</a:t>
            </a:r>
            <a:r>
              <a:rPr lang="en-US" sz="1600" dirty="0" smtClean="0"/>
              <a:t> con </a:t>
            </a:r>
            <a:r>
              <a:rPr lang="en-US" sz="1600" dirty="0" err="1" smtClean="0"/>
              <a:t>hábito</a:t>
            </a:r>
            <a:r>
              <a:rPr lang="en-US" sz="1600" dirty="0" smtClean="0"/>
              <a:t> </a:t>
            </a:r>
            <a:r>
              <a:rPr lang="en-US" sz="1600" dirty="0" err="1" smtClean="0"/>
              <a:t>tabáquico</a:t>
            </a:r>
            <a:endParaRPr lang="en-US" sz="1600" dirty="0"/>
          </a:p>
        </p:txBody>
      </p:sp>
      <p:sp>
        <p:nvSpPr>
          <p:cNvPr id="49159" name="Text Box 9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727438" y="1517490"/>
            <a:ext cx="4200525" cy="907941"/>
          </a:xfrm>
          <a:prstGeom prst="rect">
            <a:avLst/>
          </a:prstGeom>
          <a:extLst/>
        </p:spPr>
        <p:txBody>
          <a:bodyPr vert="horz" wrap="square" lIns="91440" tIns="45720" rIns="91440" bIns="45720" rtlCol="0" anchor="ctr">
            <a:spAutoFit/>
          </a:bodyPr>
          <a:lstStyle>
            <a:lvl1pPr marL="176213" indent="-176213">
              <a:lnSpc>
                <a:spcPct val="85000"/>
              </a:lnSpc>
              <a:spcBef>
                <a:spcPts val="1200"/>
              </a:spcBef>
              <a:buClr>
                <a:srgbClr val="1CBECA"/>
              </a:buClr>
              <a:buFont typeface="Arial" pitchFamily="34" charset="0"/>
              <a:buChar char="•"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720725" indent="-263525">
              <a:lnSpc>
                <a:spcPct val="85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Font typeface="Arial" pitchFamily="34" charset="0"/>
              <a:buChar char="‒"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1073150" indent="-158750">
              <a:lnSpc>
                <a:spcPct val="85000"/>
              </a:lnSpc>
              <a:spcBef>
                <a:spcPts val="400"/>
              </a:spcBef>
              <a:buClr>
                <a:srgbClr val="1CBECA"/>
              </a:buClr>
              <a:buFont typeface="Arial" pitchFamily="34" charset="0"/>
              <a:buChar char="•"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520825" indent="-149225">
              <a:lnSpc>
                <a:spcPct val="85000"/>
              </a:lnSpc>
              <a:spcBef>
                <a:spcPts val="0"/>
              </a:spcBef>
              <a:buClr>
                <a:srgbClr val="1CBECA"/>
              </a:buClr>
              <a:buFont typeface="Arial" pitchFamily="34" charset="0"/>
              <a:buChar char="•"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970088" indent="-141288">
              <a:lnSpc>
                <a:spcPct val="85000"/>
              </a:lnSpc>
              <a:spcBef>
                <a:spcPts val="0"/>
              </a:spcBef>
              <a:buClr>
                <a:srgbClr val="1CBECA"/>
              </a:buClr>
              <a:buFont typeface="Arial" pitchFamily="34" charset="0"/>
              <a:buChar char="•"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600" dirty="0" err="1" smtClean="0"/>
              <a:t>Lesiones</a:t>
            </a:r>
            <a:r>
              <a:rPr lang="en-US" sz="1600" dirty="0" smtClean="0"/>
              <a:t> son </a:t>
            </a:r>
            <a:r>
              <a:rPr lang="en-US" sz="1600" dirty="0" err="1" smtClean="0"/>
              <a:t>generalmente</a:t>
            </a:r>
            <a:r>
              <a:rPr lang="en-US" sz="1600" dirty="0" smtClean="0"/>
              <a:t> de </a:t>
            </a:r>
            <a:r>
              <a:rPr lang="en-US" sz="1600" dirty="0" err="1" smtClean="0"/>
              <a:t>ubicación</a:t>
            </a:r>
            <a:r>
              <a:rPr lang="en-US" sz="1600" dirty="0" smtClean="0"/>
              <a:t> </a:t>
            </a:r>
            <a:r>
              <a:rPr lang="en-US" sz="1600" dirty="0" err="1" smtClean="0"/>
              <a:t>periférica</a:t>
            </a:r>
            <a:endParaRPr lang="en-US" sz="1600" dirty="0" smtClean="0"/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600" dirty="0" err="1" smtClean="0"/>
              <a:t>Más</a:t>
            </a:r>
            <a:r>
              <a:rPr lang="en-US" sz="1600" dirty="0" smtClean="0"/>
              <a:t> </a:t>
            </a:r>
            <a:r>
              <a:rPr lang="en-US" sz="1600" dirty="0" err="1" smtClean="0"/>
              <a:t>común</a:t>
            </a:r>
            <a:r>
              <a:rPr lang="en-US" sz="1600" dirty="0" smtClean="0"/>
              <a:t> en </a:t>
            </a:r>
            <a:r>
              <a:rPr lang="en-US" sz="1600" dirty="0" err="1" smtClean="0"/>
              <a:t>mujneres</a:t>
            </a:r>
            <a:r>
              <a:rPr lang="en-US" sz="1600" dirty="0" smtClean="0"/>
              <a:t> y no </a:t>
            </a:r>
            <a:r>
              <a:rPr lang="en-US" sz="1600" dirty="0" err="1" smtClean="0"/>
              <a:t>fumadores</a:t>
            </a:r>
            <a:endParaRPr lang="en-US" sz="1600" dirty="0"/>
          </a:p>
        </p:txBody>
      </p:sp>
      <p:sp>
        <p:nvSpPr>
          <p:cNvPr id="49161" name="Text Box 10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727438" y="3706234"/>
            <a:ext cx="3994150" cy="1231106"/>
          </a:xfrm>
          <a:prstGeom prst="rect">
            <a:avLst/>
          </a:prstGeom>
          <a:extLst/>
        </p:spPr>
        <p:txBody>
          <a:bodyPr vert="horz" wrap="square" lIns="91440" tIns="45720" rIns="91440" bIns="45720" rtlCol="0" anchor="ctr">
            <a:spAutoFit/>
          </a:bodyPr>
          <a:lstStyle>
            <a:lvl1pPr marL="176213" indent="-176213">
              <a:lnSpc>
                <a:spcPct val="85000"/>
              </a:lnSpc>
              <a:spcBef>
                <a:spcPts val="1200"/>
              </a:spcBef>
              <a:buClr>
                <a:srgbClr val="1CBECA"/>
              </a:buClr>
              <a:buFont typeface="Arial" pitchFamily="34" charset="0"/>
              <a:buChar char="•"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720725" indent="-263525">
              <a:lnSpc>
                <a:spcPct val="85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Font typeface="Arial" pitchFamily="34" charset="0"/>
              <a:buChar char="‒"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1073150" indent="-158750">
              <a:lnSpc>
                <a:spcPct val="85000"/>
              </a:lnSpc>
              <a:spcBef>
                <a:spcPts val="400"/>
              </a:spcBef>
              <a:buClr>
                <a:srgbClr val="1CBECA"/>
              </a:buClr>
              <a:buFont typeface="Arial" pitchFamily="34" charset="0"/>
              <a:buChar char="•"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520825" indent="-149225">
              <a:lnSpc>
                <a:spcPct val="85000"/>
              </a:lnSpc>
              <a:spcBef>
                <a:spcPts val="0"/>
              </a:spcBef>
              <a:buClr>
                <a:srgbClr val="1CBECA"/>
              </a:buClr>
              <a:buFont typeface="Arial" pitchFamily="34" charset="0"/>
              <a:buChar char="•"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970088" indent="-141288">
              <a:lnSpc>
                <a:spcPct val="85000"/>
              </a:lnSpc>
              <a:spcBef>
                <a:spcPts val="0"/>
              </a:spcBef>
              <a:buClr>
                <a:srgbClr val="1CBECA"/>
              </a:buClr>
              <a:buFont typeface="Arial" pitchFamily="34" charset="0"/>
              <a:buChar char="•"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600" dirty="0" err="1" smtClean="0"/>
              <a:t>Compuesto</a:t>
            </a:r>
            <a:r>
              <a:rPr lang="en-US" sz="1600" dirty="0" smtClean="0"/>
              <a:t> de </a:t>
            </a:r>
            <a:r>
              <a:rPr lang="en-US" sz="1600" dirty="0" err="1" smtClean="0"/>
              <a:t>células</a:t>
            </a:r>
            <a:r>
              <a:rPr lang="en-US" sz="1600" dirty="0" smtClean="0"/>
              <a:t> </a:t>
            </a:r>
            <a:r>
              <a:rPr lang="en-US" sz="1600" dirty="0" err="1" smtClean="0"/>
              <a:t>indiferenciadas</a:t>
            </a:r>
            <a:endParaRPr lang="en-US" sz="1600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600" dirty="0" err="1" smtClean="0"/>
              <a:t>Lesiones</a:t>
            </a:r>
            <a:r>
              <a:rPr lang="en-US" sz="1600" dirty="0" smtClean="0"/>
              <a:t> de </a:t>
            </a:r>
            <a:r>
              <a:rPr lang="en-US" sz="1600" dirty="0" err="1" smtClean="0"/>
              <a:t>ubicación</a:t>
            </a:r>
            <a:r>
              <a:rPr lang="en-US" sz="1600" dirty="0" smtClean="0"/>
              <a:t> </a:t>
            </a:r>
            <a:r>
              <a:rPr lang="en-US" sz="1600" dirty="0" err="1" smtClean="0"/>
              <a:t>generalmente</a:t>
            </a:r>
            <a:r>
              <a:rPr lang="en-US" sz="1600" dirty="0" smtClean="0"/>
              <a:t> </a:t>
            </a:r>
            <a:r>
              <a:rPr lang="en-US" sz="1600" dirty="0" err="1" smtClean="0"/>
              <a:t>periférica</a:t>
            </a:r>
            <a:endParaRPr lang="en-US" sz="1600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600" dirty="0" smtClean="0"/>
              <a:t>Alta </a:t>
            </a:r>
            <a:r>
              <a:rPr lang="en-US" sz="1600" dirty="0" err="1" smtClean="0"/>
              <a:t>tendencia</a:t>
            </a:r>
            <a:r>
              <a:rPr lang="en-US" sz="1600" dirty="0" smtClean="0"/>
              <a:t> a </a:t>
            </a:r>
            <a:r>
              <a:rPr lang="en-US" sz="1600" dirty="0" err="1" smtClean="0"/>
              <a:t>hacer</a:t>
            </a:r>
            <a:r>
              <a:rPr lang="en-US" sz="1600" dirty="0" smtClean="0"/>
              <a:t> </a:t>
            </a:r>
            <a:r>
              <a:rPr lang="en-US" sz="1600" dirty="0" err="1" smtClean="0"/>
              <a:t>metástasis</a:t>
            </a:r>
            <a:endParaRPr lang="en-US" sz="1600" dirty="0"/>
          </a:p>
        </p:txBody>
      </p:sp>
      <p:sp>
        <p:nvSpPr>
          <p:cNvPr id="49162" name="Text Box 10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727438" y="5151356"/>
            <a:ext cx="4341146" cy="661720"/>
          </a:xfrm>
          <a:prstGeom prst="rect">
            <a:avLst/>
          </a:prstGeom>
          <a:extLst/>
        </p:spPr>
        <p:txBody>
          <a:bodyPr vert="horz" wrap="square" lIns="91440" tIns="45720" rIns="91440" bIns="45720" rtlCol="0" anchor="ctr">
            <a:spAutoFit/>
          </a:bodyPr>
          <a:lstStyle>
            <a:lvl1pPr marL="176213" indent="-176213">
              <a:lnSpc>
                <a:spcPct val="85000"/>
              </a:lnSpc>
              <a:spcBef>
                <a:spcPts val="1200"/>
              </a:spcBef>
              <a:buClr>
                <a:srgbClr val="1CBECA"/>
              </a:buClr>
              <a:buFont typeface="Arial" pitchFamily="34" charset="0"/>
              <a:buChar char="•"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720725" indent="-263525">
              <a:lnSpc>
                <a:spcPct val="85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Font typeface="Arial" pitchFamily="34" charset="0"/>
              <a:buChar char="‒"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1073150" indent="-158750">
              <a:lnSpc>
                <a:spcPct val="85000"/>
              </a:lnSpc>
              <a:spcBef>
                <a:spcPts val="400"/>
              </a:spcBef>
              <a:buClr>
                <a:srgbClr val="1CBECA"/>
              </a:buClr>
              <a:buFont typeface="Arial" pitchFamily="34" charset="0"/>
              <a:buChar char="•"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520825" indent="-149225">
              <a:lnSpc>
                <a:spcPct val="85000"/>
              </a:lnSpc>
              <a:spcBef>
                <a:spcPts val="0"/>
              </a:spcBef>
              <a:buClr>
                <a:srgbClr val="1CBECA"/>
              </a:buClr>
              <a:buFont typeface="Arial" pitchFamily="34" charset="0"/>
              <a:buChar char="•"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970088" indent="-141288">
              <a:lnSpc>
                <a:spcPct val="85000"/>
              </a:lnSpc>
              <a:spcBef>
                <a:spcPts val="0"/>
              </a:spcBef>
              <a:buClr>
                <a:srgbClr val="1CBECA"/>
              </a:buClr>
              <a:buFont typeface="Arial" pitchFamily="34" charset="0"/>
              <a:buChar char="•"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600" dirty="0" smtClean="0"/>
              <a:t>De </a:t>
            </a:r>
            <a:r>
              <a:rPr lang="en-US" sz="1600" dirty="0" err="1" smtClean="0"/>
              <a:t>muestra</a:t>
            </a:r>
            <a:r>
              <a:rPr lang="en-US" sz="1600" dirty="0" smtClean="0"/>
              <a:t> y </a:t>
            </a:r>
            <a:r>
              <a:rPr lang="en-US" sz="1600" dirty="0" err="1" smtClean="0"/>
              <a:t>análisis</a:t>
            </a:r>
            <a:r>
              <a:rPr lang="en-US" sz="1600" dirty="0" smtClean="0"/>
              <a:t> </a:t>
            </a:r>
            <a:r>
              <a:rPr lang="en-US" sz="1600" dirty="0" err="1" smtClean="0"/>
              <a:t>ineficiente</a:t>
            </a:r>
            <a:endParaRPr lang="en-US" sz="1600" dirty="0" smtClean="0"/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600" dirty="0" err="1" smtClean="0"/>
              <a:t>Tiende</a:t>
            </a:r>
            <a:r>
              <a:rPr lang="en-US" sz="1600" dirty="0" smtClean="0"/>
              <a:t> a </a:t>
            </a:r>
            <a:r>
              <a:rPr lang="en-US" sz="1600" dirty="0" err="1" smtClean="0"/>
              <a:t>disminuir</a:t>
            </a:r>
            <a:r>
              <a:rPr lang="en-US" sz="1600" dirty="0" smtClean="0"/>
              <a:t> con </a:t>
            </a:r>
            <a:r>
              <a:rPr lang="en-US" sz="1600" dirty="0" err="1" smtClean="0"/>
              <a:t>mejores</a:t>
            </a:r>
            <a:r>
              <a:rPr lang="en-US" sz="1600" dirty="0" smtClean="0"/>
              <a:t> </a:t>
            </a:r>
            <a:r>
              <a:rPr lang="en-US" sz="1600" dirty="0" err="1" smtClean="0"/>
              <a:t>biopsias</a:t>
            </a:r>
            <a:endParaRPr lang="en-US" sz="1600" dirty="0"/>
          </a:p>
        </p:txBody>
      </p:sp>
      <p:sp>
        <p:nvSpPr>
          <p:cNvPr id="49164" name="Rectangle 1"/>
          <p:cNvSpPr>
            <a:spLocks noChangeArrowheads="1"/>
          </p:cNvSpPr>
          <p:nvPr/>
        </p:nvSpPr>
        <p:spPr bwMode="auto">
          <a:xfrm>
            <a:off x="0" y="6516368"/>
            <a:ext cx="4572000" cy="341632"/>
          </a:xfrm>
          <a:prstGeom prst="rect">
            <a:avLst/>
          </a:prstGeom>
          <a:extLst/>
        </p:spPr>
        <p:txBody>
          <a:bodyPr wrap="square" anchor="b">
            <a:spAutoFit/>
          </a:bodyPr>
          <a:lstStyle/>
          <a:p>
            <a:pPr>
              <a:lnSpc>
                <a:spcPct val="90000"/>
              </a:lnSpc>
            </a:pP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SCLC=small cell lung cancer</a:t>
            </a:r>
          </a:p>
          <a:p>
            <a:pPr>
              <a:lnSpc>
                <a:spcPct val="90000"/>
              </a:lnSpc>
            </a:pPr>
            <a:r>
              <a:rPr lang="en-GB" sz="9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D'Addario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G </a:t>
            </a:r>
            <a:r>
              <a:rPr lang="en-GB" sz="9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et </a:t>
            </a:r>
            <a:r>
              <a:rPr lang="en-GB" sz="9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al.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Ann </a:t>
            </a:r>
            <a:r>
              <a:rPr lang="en-GB" sz="9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Oncol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2010;(</a:t>
            </a:r>
            <a:r>
              <a:rPr lang="en-GB" sz="9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suppl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5)21:v116-v119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p:grpSp>
        <p:nvGrpSpPr>
          <p:cNvPr id="25" name="Groupe 24"/>
          <p:cNvGrpSpPr/>
          <p:nvPr/>
        </p:nvGrpSpPr>
        <p:grpSpPr>
          <a:xfrm>
            <a:off x="5933243" y="978183"/>
            <a:ext cx="3097633" cy="247150"/>
            <a:chOff x="5933243" y="978183"/>
            <a:chExt cx="3097633" cy="247150"/>
          </a:xfrm>
        </p:grpSpPr>
        <p:sp>
          <p:nvSpPr>
            <p:cNvPr id="27" name="Rectangle 26"/>
            <p:cNvSpPr/>
            <p:nvPr/>
          </p:nvSpPr>
          <p:spPr>
            <a:xfrm>
              <a:off x="5933243" y="1081333"/>
              <a:ext cx="3096000" cy="144000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9" name="Rectangle à coins arrondis 9226"/>
            <p:cNvSpPr/>
            <p:nvPr/>
          </p:nvSpPr>
          <p:spPr>
            <a:xfrm>
              <a:off x="5933243" y="978183"/>
              <a:ext cx="3097633" cy="154429"/>
            </a:xfrm>
            <a:custGeom>
              <a:avLst/>
              <a:gdLst>
                <a:gd name="connsiteX0" fmla="*/ 0 w 3097633"/>
                <a:gd name="connsiteY0" fmla="*/ 104598 h 259027"/>
                <a:gd name="connsiteX1" fmla="*/ 104598 w 3097633"/>
                <a:gd name="connsiteY1" fmla="*/ 0 h 259027"/>
                <a:gd name="connsiteX2" fmla="*/ 2993035 w 3097633"/>
                <a:gd name="connsiteY2" fmla="*/ 0 h 259027"/>
                <a:gd name="connsiteX3" fmla="*/ 3097633 w 3097633"/>
                <a:gd name="connsiteY3" fmla="*/ 104598 h 259027"/>
                <a:gd name="connsiteX4" fmla="*/ 3097633 w 3097633"/>
                <a:gd name="connsiteY4" fmla="*/ 154429 h 259027"/>
                <a:gd name="connsiteX5" fmla="*/ 2993035 w 3097633"/>
                <a:gd name="connsiteY5" fmla="*/ 259027 h 259027"/>
                <a:gd name="connsiteX6" fmla="*/ 104598 w 3097633"/>
                <a:gd name="connsiteY6" fmla="*/ 259027 h 259027"/>
                <a:gd name="connsiteX7" fmla="*/ 0 w 3097633"/>
                <a:gd name="connsiteY7" fmla="*/ 154429 h 259027"/>
                <a:gd name="connsiteX8" fmla="*/ 0 w 3097633"/>
                <a:gd name="connsiteY8" fmla="*/ 104598 h 259027"/>
                <a:gd name="connsiteX0" fmla="*/ 104598 w 3097633"/>
                <a:gd name="connsiteY0" fmla="*/ 259027 h 350467"/>
                <a:gd name="connsiteX1" fmla="*/ 0 w 3097633"/>
                <a:gd name="connsiteY1" fmla="*/ 154429 h 350467"/>
                <a:gd name="connsiteX2" fmla="*/ 0 w 3097633"/>
                <a:gd name="connsiteY2" fmla="*/ 104598 h 350467"/>
                <a:gd name="connsiteX3" fmla="*/ 104598 w 3097633"/>
                <a:gd name="connsiteY3" fmla="*/ 0 h 350467"/>
                <a:gd name="connsiteX4" fmla="*/ 2993035 w 3097633"/>
                <a:gd name="connsiteY4" fmla="*/ 0 h 350467"/>
                <a:gd name="connsiteX5" fmla="*/ 3097633 w 3097633"/>
                <a:gd name="connsiteY5" fmla="*/ 104598 h 350467"/>
                <a:gd name="connsiteX6" fmla="*/ 3097633 w 3097633"/>
                <a:gd name="connsiteY6" fmla="*/ 154429 h 350467"/>
                <a:gd name="connsiteX7" fmla="*/ 2993035 w 3097633"/>
                <a:gd name="connsiteY7" fmla="*/ 259027 h 350467"/>
                <a:gd name="connsiteX8" fmla="*/ 196038 w 3097633"/>
                <a:gd name="connsiteY8" fmla="*/ 350467 h 350467"/>
                <a:gd name="connsiteX0" fmla="*/ 104598 w 3097633"/>
                <a:gd name="connsiteY0" fmla="*/ 259027 h 259027"/>
                <a:gd name="connsiteX1" fmla="*/ 0 w 3097633"/>
                <a:gd name="connsiteY1" fmla="*/ 154429 h 259027"/>
                <a:gd name="connsiteX2" fmla="*/ 0 w 3097633"/>
                <a:gd name="connsiteY2" fmla="*/ 104598 h 259027"/>
                <a:gd name="connsiteX3" fmla="*/ 104598 w 3097633"/>
                <a:gd name="connsiteY3" fmla="*/ 0 h 259027"/>
                <a:gd name="connsiteX4" fmla="*/ 2993035 w 3097633"/>
                <a:gd name="connsiteY4" fmla="*/ 0 h 259027"/>
                <a:gd name="connsiteX5" fmla="*/ 3097633 w 3097633"/>
                <a:gd name="connsiteY5" fmla="*/ 104598 h 259027"/>
                <a:gd name="connsiteX6" fmla="*/ 3097633 w 3097633"/>
                <a:gd name="connsiteY6" fmla="*/ 154429 h 259027"/>
                <a:gd name="connsiteX7" fmla="*/ 2993035 w 3097633"/>
                <a:gd name="connsiteY7" fmla="*/ 259027 h 259027"/>
                <a:gd name="connsiteX0" fmla="*/ 0 w 3097633"/>
                <a:gd name="connsiteY0" fmla="*/ 154429 h 259027"/>
                <a:gd name="connsiteX1" fmla="*/ 0 w 3097633"/>
                <a:gd name="connsiteY1" fmla="*/ 104598 h 259027"/>
                <a:gd name="connsiteX2" fmla="*/ 104598 w 3097633"/>
                <a:gd name="connsiteY2" fmla="*/ 0 h 259027"/>
                <a:gd name="connsiteX3" fmla="*/ 2993035 w 3097633"/>
                <a:gd name="connsiteY3" fmla="*/ 0 h 259027"/>
                <a:gd name="connsiteX4" fmla="*/ 3097633 w 3097633"/>
                <a:gd name="connsiteY4" fmla="*/ 104598 h 259027"/>
                <a:gd name="connsiteX5" fmla="*/ 3097633 w 3097633"/>
                <a:gd name="connsiteY5" fmla="*/ 154429 h 259027"/>
                <a:gd name="connsiteX6" fmla="*/ 2993035 w 3097633"/>
                <a:gd name="connsiteY6" fmla="*/ 259027 h 259027"/>
                <a:gd name="connsiteX0" fmla="*/ 0 w 3097633"/>
                <a:gd name="connsiteY0" fmla="*/ 154429 h 154429"/>
                <a:gd name="connsiteX1" fmla="*/ 0 w 3097633"/>
                <a:gd name="connsiteY1" fmla="*/ 104598 h 154429"/>
                <a:gd name="connsiteX2" fmla="*/ 104598 w 3097633"/>
                <a:gd name="connsiteY2" fmla="*/ 0 h 154429"/>
                <a:gd name="connsiteX3" fmla="*/ 2993035 w 3097633"/>
                <a:gd name="connsiteY3" fmla="*/ 0 h 154429"/>
                <a:gd name="connsiteX4" fmla="*/ 3097633 w 3097633"/>
                <a:gd name="connsiteY4" fmla="*/ 104598 h 154429"/>
                <a:gd name="connsiteX5" fmla="*/ 3097633 w 3097633"/>
                <a:gd name="connsiteY5" fmla="*/ 154429 h 154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97633" h="154429">
                  <a:moveTo>
                    <a:pt x="0" y="154429"/>
                  </a:moveTo>
                  <a:lnTo>
                    <a:pt x="0" y="104598"/>
                  </a:lnTo>
                  <a:cubicBezTo>
                    <a:pt x="0" y="46830"/>
                    <a:pt x="46830" y="0"/>
                    <a:pt x="104598" y="0"/>
                  </a:cubicBezTo>
                  <a:lnTo>
                    <a:pt x="2993035" y="0"/>
                  </a:lnTo>
                  <a:cubicBezTo>
                    <a:pt x="3050803" y="0"/>
                    <a:pt x="3097633" y="46830"/>
                    <a:pt x="3097633" y="104598"/>
                  </a:cubicBezTo>
                  <a:lnTo>
                    <a:pt x="3097633" y="154429"/>
                  </a:lnTo>
                </a:path>
              </a:pathLst>
            </a:custGeom>
            <a:solidFill>
              <a:schemeClr val="bg1"/>
            </a:solidFill>
            <a:ln w="19050" cap="rnd">
              <a:solidFill>
                <a:schemeClr val="accent2"/>
              </a:solidFill>
            </a:ln>
            <a:effectLst/>
          </p:spPr>
          <p:txBody>
            <a:bodyPr wrap="none" tIns="144000" bIns="0" anchor="ctr">
              <a:noAutofit/>
            </a:bodyPr>
            <a:lstStyle/>
            <a:p>
              <a:pPr algn="r"/>
              <a:r>
                <a:rPr lang="es-CL" sz="1400" b="1" dirty="0">
                  <a:solidFill>
                    <a:schemeClr val="accent2"/>
                  </a:solidFill>
                </a:rPr>
                <a:t>Cáncer de pulmón y terapia target</a:t>
              </a:r>
            </a:p>
          </p:txBody>
        </p:sp>
      </p:grpSp>
      <p:cxnSp>
        <p:nvCxnSpPr>
          <p:cNvPr id="6" name="Connecteur en angle 5"/>
          <p:cNvCxnSpPr>
            <a:stCxn id="26" idx="1"/>
            <a:endCxn id="24" idx="1"/>
          </p:cNvCxnSpPr>
          <p:nvPr/>
        </p:nvCxnSpPr>
        <p:spPr>
          <a:xfrm rot="10800000" flipV="1">
            <a:off x="2869154" y="1971460"/>
            <a:ext cx="12700" cy="3510756"/>
          </a:xfrm>
          <a:prstGeom prst="bentConnector3">
            <a:avLst>
              <a:gd name="adj1" fmla="val 1800000"/>
            </a:avLst>
          </a:prstGeom>
          <a:ln w="1905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en angle 7"/>
          <p:cNvCxnSpPr>
            <a:stCxn id="31" idx="1"/>
            <a:endCxn id="28" idx="1"/>
          </p:cNvCxnSpPr>
          <p:nvPr/>
        </p:nvCxnSpPr>
        <p:spPr>
          <a:xfrm rot="10800000" flipV="1">
            <a:off x="2869154" y="3187867"/>
            <a:ext cx="12700" cy="1133919"/>
          </a:xfrm>
          <a:prstGeom prst="bentConnector3">
            <a:avLst>
              <a:gd name="adj1" fmla="val 1800000"/>
            </a:avLst>
          </a:prstGeom>
          <a:ln w="1905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/>
          <p:cNvCxnSpPr>
            <a:stCxn id="28" idx="1"/>
          </p:cNvCxnSpPr>
          <p:nvPr/>
        </p:nvCxnSpPr>
        <p:spPr>
          <a:xfrm flipH="1">
            <a:off x="2121797" y="4321787"/>
            <a:ext cx="747357" cy="0"/>
          </a:xfrm>
          <a:prstGeom prst="line">
            <a:avLst/>
          </a:prstGeom>
          <a:ln w="1905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Chart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6522206"/>
              </p:ext>
            </p:extLst>
          </p:nvPr>
        </p:nvGraphicFramePr>
        <p:xfrm>
          <a:off x="150827" y="2630257"/>
          <a:ext cx="2488676" cy="2247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39" name="Text Box 33"/>
          <p:cNvSpPr txBox="1">
            <a:spLocks noChangeArrowheads="1"/>
          </p:cNvSpPr>
          <p:nvPr/>
        </p:nvSpPr>
        <p:spPr bwMode="auto">
          <a:xfrm>
            <a:off x="1036243" y="3833475"/>
            <a:ext cx="116570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1400" b="1" dirty="0" smtClean="0">
                <a:solidFill>
                  <a:srgbClr val="FFFFFF"/>
                </a:solidFill>
              </a:rPr>
              <a:t>CPCNP </a:t>
            </a:r>
            <a:endParaRPr lang="en-GB" sz="1400" b="1" dirty="0">
              <a:solidFill>
                <a:srgbClr val="FFFFFF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1400" b="1" dirty="0">
                <a:solidFill>
                  <a:srgbClr val="FFFFFF"/>
                </a:solidFill>
              </a:rPr>
              <a:t>~</a:t>
            </a:r>
            <a:r>
              <a:rPr lang="en-GB" sz="1400" b="1" dirty="0" smtClean="0">
                <a:solidFill>
                  <a:srgbClr val="FFFFFF"/>
                </a:solidFill>
              </a:rPr>
              <a:t>70% - 80</a:t>
            </a:r>
            <a:r>
              <a:rPr lang="en-GB" sz="1400" b="1" dirty="0">
                <a:solidFill>
                  <a:srgbClr val="FFFFFF"/>
                </a:solidFill>
              </a:rPr>
              <a:t>%</a:t>
            </a:r>
          </a:p>
        </p:txBody>
      </p:sp>
      <p:sp>
        <p:nvSpPr>
          <p:cNvPr id="40" name="Text Box 32"/>
          <p:cNvSpPr txBox="1">
            <a:spLocks noChangeArrowheads="1"/>
          </p:cNvSpPr>
          <p:nvPr/>
        </p:nvSpPr>
        <p:spPr bwMode="auto">
          <a:xfrm>
            <a:off x="355719" y="2957706"/>
            <a:ext cx="116570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1400" b="1" dirty="0" smtClean="0">
                <a:solidFill>
                  <a:srgbClr val="FFFFFF"/>
                </a:solidFill>
              </a:rPr>
              <a:t>CPCP</a:t>
            </a:r>
            <a:endParaRPr lang="en-GB" sz="1400" b="1" dirty="0">
              <a:solidFill>
                <a:srgbClr val="FFFFFF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1400" b="1" dirty="0">
                <a:solidFill>
                  <a:srgbClr val="FFFFFF"/>
                </a:solidFill>
              </a:rPr>
              <a:t>~</a:t>
            </a:r>
            <a:r>
              <a:rPr lang="en-GB" sz="1400" b="1" dirty="0" smtClean="0">
                <a:solidFill>
                  <a:srgbClr val="FFFFFF"/>
                </a:solidFill>
              </a:rPr>
              <a:t>20% - 25</a:t>
            </a:r>
            <a:r>
              <a:rPr lang="en-GB" sz="1400" b="1" dirty="0">
                <a:solidFill>
                  <a:srgbClr val="FFFFFF"/>
                </a:solidFill>
              </a:rPr>
              <a:t>%</a:t>
            </a:r>
          </a:p>
        </p:txBody>
      </p:sp>
      <p:sp>
        <p:nvSpPr>
          <p:cNvPr id="24" name="AutoShape 7"/>
          <p:cNvSpPr>
            <a:spLocks noChangeArrowheads="1"/>
          </p:cNvSpPr>
          <p:nvPr>
            <p:custDataLst>
              <p:tags r:id="rId5"/>
            </p:custDataLst>
          </p:nvPr>
        </p:nvSpPr>
        <p:spPr bwMode="gray">
          <a:xfrm>
            <a:off x="2869154" y="5030632"/>
            <a:ext cx="1740554" cy="903168"/>
          </a:xfrm>
          <a:prstGeom prst="roundRect">
            <a:avLst>
              <a:gd name="adj" fmla="val 16381"/>
            </a:avLst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2">
                <a:lumMod val="50000"/>
              </a:schemeClr>
            </a:solidFill>
            <a:round/>
            <a:headEnd/>
            <a:tailEnd/>
          </a:ln>
          <a:effectLst/>
        </p:spPr>
        <p:txBody>
          <a:bodyPr lIns="71438" tIns="36512" rIns="71438" bIns="36512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No </a:t>
            </a:r>
            <a:r>
              <a:rPr lang="en-US" sz="1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especificado</a:t>
            </a:r>
            <a:endParaRPr lang="en-US" sz="1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10%</a:t>
            </a:r>
          </a:p>
        </p:txBody>
      </p:sp>
      <p:sp>
        <p:nvSpPr>
          <p:cNvPr id="26" name="AutoShape 5"/>
          <p:cNvSpPr>
            <a:spLocks noChangeArrowheads="1"/>
          </p:cNvSpPr>
          <p:nvPr>
            <p:custDataLst>
              <p:tags r:id="rId6"/>
            </p:custDataLst>
          </p:nvPr>
        </p:nvSpPr>
        <p:spPr bwMode="gray">
          <a:xfrm>
            <a:off x="2869154" y="1489039"/>
            <a:ext cx="1740554" cy="964842"/>
          </a:xfrm>
          <a:prstGeom prst="roundRect">
            <a:avLst>
              <a:gd name="adj" fmla="val 17759"/>
            </a:avLst>
          </a:prstGeom>
          <a:solidFill>
            <a:schemeClr val="accent2">
              <a:lumMod val="75000"/>
            </a:schemeClr>
          </a:solidFill>
          <a:ln w="12700" algn="ctr">
            <a:solidFill>
              <a:schemeClr val="accent2">
                <a:lumMod val="50000"/>
              </a:schemeClr>
            </a:solidFill>
            <a:round/>
            <a:headEnd/>
            <a:tailEnd/>
          </a:ln>
          <a:effectLst/>
        </p:spPr>
        <p:txBody>
          <a:bodyPr lIns="71438" tIns="36512" rIns="71438" bIns="36512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 dirty="0">
                <a:solidFill>
                  <a:schemeClr val="bg1"/>
                </a:solidFill>
              </a:rPr>
              <a:t>Adenocarcinoma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smtClean="0">
                <a:solidFill>
                  <a:schemeClr val="bg1"/>
                </a:solidFill>
              </a:rPr>
              <a:t>30% - 40</a:t>
            </a:r>
            <a:r>
              <a:rPr lang="en-US" sz="1400" dirty="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28" name="AutoShape 6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869154" y="3870203"/>
            <a:ext cx="1740554" cy="903168"/>
          </a:xfrm>
          <a:prstGeom prst="roundRect">
            <a:avLst>
              <a:gd name="adj" fmla="val 14294"/>
            </a:avLst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chemeClr val="accent2">
                <a:lumMod val="50000"/>
              </a:schemeClr>
            </a:solidFill>
            <a:round/>
            <a:headEnd/>
            <a:tailEnd/>
          </a:ln>
          <a:effectLst/>
        </p:spPr>
        <p:txBody>
          <a:bodyPr lIns="71438" tIns="36512" rIns="71438" bIns="36512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Carcinoma </a:t>
            </a:r>
            <a:r>
              <a:rPr lang="en-US" sz="1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célula</a:t>
            </a:r>
            <a:r>
              <a: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grande</a:t>
            </a:r>
            <a:r>
              <a: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en-US" sz="1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10% - 15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%</a:t>
            </a:r>
          </a:p>
        </p:txBody>
      </p:sp>
      <p:sp>
        <p:nvSpPr>
          <p:cNvPr id="31" name="AutoShape 4"/>
          <p:cNvSpPr>
            <a:spLocks noChangeArrowheads="1"/>
          </p:cNvSpPr>
          <p:nvPr>
            <p:custDataLst>
              <p:tags r:id="rId8"/>
            </p:custDataLst>
          </p:nvPr>
        </p:nvSpPr>
        <p:spPr bwMode="gray">
          <a:xfrm>
            <a:off x="2869154" y="2736968"/>
            <a:ext cx="1740554" cy="901800"/>
          </a:xfrm>
          <a:prstGeom prst="roundRect">
            <a:avLst>
              <a:gd name="adj" fmla="val 16372"/>
            </a:avLst>
          </a:prstGeom>
          <a:solidFill>
            <a:schemeClr val="accent2"/>
          </a:solidFill>
          <a:ln w="12700" algn="ctr">
            <a:solidFill>
              <a:schemeClr val="accent2">
                <a:lumMod val="50000"/>
              </a:schemeClr>
            </a:solidFill>
            <a:round/>
            <a:headEnd/>
            <a:tailEnd/>
          </a:ln>
          <a:effectLst/>
        </p:spPr>
        <p:txBody>
          <a:bodyPr lIns="71438" tIns="36512" rIns="71438" bIns="36512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 dirty="0" smtClean="0">
                <a:solidFill>
                  <a:schemeClr val="bg1"/>
                </a:solidFill>
              </a:rPr>
              <a:t>Carcinoma </a:t>
            </a:r>
            <a:r>
              <a:rPr lang="en-US" sz="1400" b="1" dirty="0" err="1" smtClean="0">
                <a:solidFill>
                  <a:schemeClr val="bg1"/>
                </a:solidFill>
              </a:rPr>
              <a:t>células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escamosas</a:t>
            </a:r>
            <a:endParaRPr lang="en-US" sz="1400" b="1" dirty="0">
              <a:solidFill>
                <a:schemeClr val="bg1"/>
              </a:solidFill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chemeClr val="bg1"/>
                </a:solidFill>
              </a:rPr>
              <a:t>30%</a:t>
            </a:r>
          </a:p>
        </p:txBody>
      </p:sp>
    </p:spTree>
    <p:extLst>
      <p:ext uri="{BB962C8B-B14F-4D97-AF65-F5344CB8AC3E}">
        <p14:creationId xmlns:p14="http://schemas.microsoft.com/office/powerpoint/2010/main" val="1238056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à coins arrondis 13"/>
          <p:cNvSpPr/>
          <p:nvPr/>
        </p:nvSpPr>
        <p:spPr>
          <a:xfrm>
            <a:off x="264398" y="1891616"/>
            <a:ext cx="4458432" cy="3754808"/>
          </a:xfrm>
          <a:prstGeom prst="roundRect">
            <a:avLst>
              <a:gd name="adj" fmla="val 4285"/>
            </a:avLst>
          </a:prstGeom>
          <a:solidFill>
            <a:schemeClr val="bg1"/>
          </a:solidFill>
          <a:ln w="1905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31"/>
          <p:cNvSpPr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264398" y="1891616"/>
            <a:ext cx="4458432" cy="360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w="19050" algn="ctr">
            <a:solidFill>
              <a:schemeClr val="accent2"/>
            </a:solidFill>
            <a:miter lim="800000"/>
            <a:headEnd/>
            <a:tailEnd/>
          </a:ln>
        </p:spPr>
        <p:txBody>
          <a:bodyPr lIns="0" tIns="0" rIns="0" bIns="72000" anchor="ctr"/>
          <a:lstStyle/>
          <a:p>
            <a:pPr algn="ctr" defTabSz="895350">
              <a:buClr>
                <a:srgbClr val="000000"/>
              </a:buClr>
            </a:pPr>
            <a:r>
              <a:rPr lang="en-US" sz="1600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Porcentaje</a:t>
            </a:r>
            <a:r>
              <a:rPr lang="en-US" sz="16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  <a:r>
              <a:rPr lang="en-US" sz="1600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incidencia</a:t>
            </a:r>
            <a:r>
              <a:rPr lang="en-US" sz="16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de </a:t>
            </a:r>
            <a:r>
              <a:rPr lang="en-US" sz="1600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mutaciones</a:t>
            </a:r>
            <a:r>
              <a:rPr lang="en-US" sz="16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driver*</a:t>
            </a:r>
            <a:endParaRPr lang="en-US" sz="1600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50180" name="Title 1"/>
          <p:cNvSpPr>
            <a:spLocks noGrp="1"/>
          </p:cNvSpPr>
          <p:nvPr>
            <p:ph type="title"/>
          </p:nvPr>
        </p:nvSpPr>
        <p:spPr>
          <a:xfrm>
            <a:off x="430823" y="218197"/>
            <a:ext cx="8550003" cy="798680"/>
          </a:xfrm>
        </p:spPr>
        <p:txBody>
          <a:bodyPr/>
          <a:lstStyle/>
          <a:p>
            <a:r>
              <a:rPr lang="en-GB" dirty="0" smtClean="0"/>
              <a:t>Se </a:t>
            </a:r>
            <a:r>
              <a:rPr lang="en-GB" dirty="0" err="1" smtClean="0"/>
              <a:t>han</a:t>
            </a:r>
            <a:r>
              <a:rPr lang="en-GB" dirty="0" smtClean="0"/>
              <a:t> </a:t>
            </a:r>
            <a:r>
              <a:rPr lang="en-GB" dirty="0" err="1" smtClean="0"/>
              <a:t>indentificado</a:t>
            </a:r>
            <a:r>
              <a:rPr lang="en-GB" dirty="0" smtClean="0"/>
              <a:t> </a:t>
            </a:r>
            <a:r>
              <a:rPr lang="en-GB" dirty="0" err="1" smtClean="0"/>
              <a:t>diferentes</a:t>
            </a:r>
            <a:r>
              <a:rPr lang="en-GB" dirty="0" smtClean="0"/>
              <a:t> </a:t>
            </a:r>
            <a:r>
              <a:rPr lang="en-GB" dirty="0" err="1" smtClean="0"/>
              <a:t>mutaciones</a:t>
            </a:r>
            <a:r>
              <a:rPr lang="en-GB" dirty="0" smtClean="0"/>
              <a:t> </a:t>
            </a:r>
            <a:r>
              <a:rPr lang="en-GB" dirty="0" err="1" smtClean="0"/>
              <a:t>que</a:t>
            </a:r>
            <a:r>
              <a:rPr lang="en-GB" dirty="0" smtClean="0"/>
              <a:t> </a:t>
            </a:r>
            <a:r>
              <a:rPr lang="en-GB" dirty="0" err="1" smtClean="0"/>
              <a:t>que</a:t>
            </a:r>
            <a:r>
              <a:rPr lang="en-GB" dirty="0" smtClean="0"/>
              <a:t> </a:t>
            </a:r>
            <a:r>
              <a:rPr lang="en-GB" dirty="0" err="1" smtClean="0"/>
              <a:t>llevan</a:t>
            </a:r>
            <a:r>
              <a:rPr lang="en-GB" dirty="0" smtClean="0"/>
              <a:t> al </a:t>
            </a:r>
            <a:r>
              <a:rPr lang="en-GB" dirty="0" err="1" smtClean="0"/>
              <a:t>desarrollo</a:t>
            </a:r>
            <a:r>
              <a:rPr lang="en-GB" dirty="0" smtClean="0"/>
              <a:t> de </a:t>
            </a:r>
            <a:r>
              <a:rPr lang="en-GB" dirty="0" err="1" smtClean="0"/>
              <a:t>cáncer</a:t>
            </a:r>
            <a:r>
              <a:rPr lang="en-GB" dirty="0" smtClean="0"/>
              <a:t> </a:t>
            </a:r>
            <a:r>
              <a:rPr lang="en-GB" dirty="0" err="1" smtClean="0"/>
              <a:t>pulmonar</a:t>
            </a:r>
            <a:endParaRPr lang="en-GB" dirty="0" smtClean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9</a:t>
            </a:fld>
            <a:endParaRPr lang="fr-FR" dirty="0"/>
          </a:p>
        </p:txBody>
      </p:sp>
      <p:sp>
        <p:nvSpPr>
          <p:cNvPr id="34" name="Rectangle 12"/>
          <p:cNvSpPr>
            <a:spLocks noChangeArrowheads="1"/>
          </p:cNvSpPr>
          <p:nvPr/>
        </p:nvSpPr>
        <p:spPr bwMode="auto">
          <a:xfrm>
            <a:off x="5288437" y="2277570"/>
            <a:ext cx="3670120" cy="3001439"/>
          </a:xfrm>
          <a:prstGeom prst="roundRect">
            <a:avLst>
              <a:gd name="adj" fmla="val 7443"/>
            </a:avLst>
          </a:prstGeom>
          <a:solidFill>
            <a:schemeClr val="accent2"/>
          </a:solidFill>
          <a:ln w="22225">
            <a:solidFill>
              <a:schemeClr val="accent1"/>
            </a:solidFill>
          </a:ln>
        </p:spPr>
        <p:txBody>
          <a:bodyPr vert="horz" wrap="square" lIns="144000" tIns="216000" rIns="91440" bIns="45720" rtlCol="0">
            <a:noAutofit/>
          </a:bodyPr>
          <a:lstStyle/>
          <a:p>
            <a:pPr marL="179388" indent="-179388">
              <a:lnSpc>
                <a:spcPct val="85000"/>
              </a:lnSpc>
              <a:spcBef>
                <a:spcPts val="600"/>
              </a:spcBef>
              <a:buClr>
                <a:schemeClr val="bg1"/>
              </a:buClr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</a:rPr>
              <a:t>Se </a:t>
            </a:r>
            <a:r>
              <a:rPr lang="en-US" sz="1600" dirty="0" err="1" smtClean="0">
                <a:solidFill>
                  <a:schemeClr val="bg1"/>
                </a:solidFill>
              </a:rPr>
              <a:t>encontraron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mutaciones</a:t>
            </a:r>
            <a:r>
              <a:rPr lang="en-US" sz="1600" dirty="0" smtClean="0">
                <a:solidFill>
                  <a:schemeClr val="bg1"/>
                </a:solidFill>
              </a:rPr>
              <a:t> en 60</a:t>
            </a:r>
            <a:r>
              <a:rPr lang="en-US" sz="1600" dirty="0">
                <a:solidFill>
                  <a:schemeClr val="bg1"/>
                </a:solidFill>
              </a:rPr>
              <a:t>% </a:t>
            </a:r>
            <a:r>
              <a:rPr lang="en-US" sz="1600" dirty="0" smtClean="0">
                <a:solidFill>
                  <a:schemeClr val="bg1"/>
                </a:solidFill>
              </a:rPr>
              <a:t>de </a:t>
            </a:r>
            <a:r>
              <a:rPr lang="en-US" sz="1600" dirty="0" err="1" smtClean="0">
                <a:solidFill>
                  <a:schemeClr val="bg1"/>
                </a:solidFill>
              </a:rPr>
              <a:t>tumores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analizados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completamente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por</a:t>
            </a:r>
            <a:r>
              <a:rPr lang="en-US" sz="1600" dirty="0" smtClean="0">
                <a:solidFill>
                  <a:schemeClr val="bg1"/>
                </a:solidFill>
              </a:rPr>
              <a:t> el </a:t>
            </a:r>
            <a:r>
              <a:rPr lang="en-US" altLang="zh-CN" sz="1600" dirty="0" smtClean="0">
                <a:solidFill>
                  <a:schemeClr val="bg1"/>
                </a:solidFill>
              </a:rPr>
              <a:t>Lung </a:t>
            </a:r>
            <a:r>
              <a:rPr lang="en-US" altLang="zh-CN" sz="1600" dirty="0">
                <a:solidFill>
                  <a:schemeClr val="bg1"/>
                </a:solidFill>
              </a:rPr>
              <a:t>Cancer Mutation Consortium*</a:t>
            </a:r>
            <a:endParaRPr lang="en-US" sz="1600" dirty="0">
              <a:solidFill>
                <a:schemeClr val="bg1"/>
              </a:solidFill>
            </a:endParaRPr>
          </a:p>
          <a:p>
            <a:pPr marL="179388" indent="-179388">
              <a:lnSpc>
                <a:spcPct val="85000"/>
              </a:lnSpc>
              <a:spcBef>
                <a:spcPts val="1200"/>
              </a:spcBef>
              <a:buClr>
                <a:schemeClr val="bg1"/>
              </a:buClr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</a:rPr>
              <a:t>Los 3 </a:t>
            </a:r>
            <a:r>
              <a:rPr lang="en-US" sz="1600" dirty="0" err="1" smtClean="0">
                <a:solidFill>
                  <a:schemeClr val="bg1"/>
                </a:solidFill>
              </a:rPr>
              <a:t>cambios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aberrantes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más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prevalentes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detectados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fueron</a:t>
            </a:r>
            <a:r>
              <a:rPr lang="en-US" sz="1600" dirty="0" smtClean="0">
                <a:solidFill>
                  <a:schemeClr val="bg1"/>
                </a:solidFill>
              </a:rPr>
              <a:t> :</a:t>
            </a:r>
            <a:endParaRPr lang="en-US" sz="1600" dirty="0">
              <a:solidFill>
                <a:schemeClr val="bg1"/>
              </a:solidFill>
            </a:endParaRPr>
          </a:p>
          <a:p>
            <a:pPr marL="742950" lvl="1" indent="-285750">
              <a:lnSpc>
                <a:spcPct val="85000"/>
              </a:lnSpc>
              <a:spcBef>
                <a:spcPts val="600"/>
              </a:spcBef>
              <a:buClr>
                <a:schemeClr val="bg1"/>
              </a:buClr>
              <a:buFont typeface="Arial" pitchFamily="34" charset="0"/>
              <a:buChar char="‒"/>
            </a:pPr>
            <a:r>
              <a:rPr lang="en-US" sz="1400" dirty="0" err="1" smtClean="0">
                <a:solidFill>
                  <a:schemeClr val="bg1"/>
                </a:solidFill>
              </a:rPr>
              <a:t>Mutaciones</a:t>
            </a:r>
            <a:r>
              <a:rPr lang="en-US" sz="1400" dirty="0" smtClean="0">
                <a:solidFill>
                  <a:schemeClr val="bg1"/>
                </a:solidFill>
              </a:rPr>
              <a:t> KRAS </a:t>
            </a:r>
          </a:p>
          <a:p>
            <a:pPr marL="742950" lvl="1" indent="-285750">
              <a:lnSpc>
                <a:spcPct val="85000"/>
              </a:lnSpc>
              <a:spcBef>
                <a:spcPts val="600"/>
              </a:spcBef>
              <a:buClr>
                <a:schemeClr val="bg1"/>
              </a:buClr>
              <a:buFont typeface="Arial" pitchFamily="34" charset="0"/>
              <a:buChar char="‒"/>
            </a:pPr>
            <a:r>
              <a:rPr lang="en-US" sz="1400" dirty="0" err="1" smtClean="0">
                <a:solidFill>
                  <a:schemeClr val="bg1"/>
                </a:solidFill>
              </a:rPr>
              <a:t>Mutaciones</a:t>
            </a:r>
            <a:r>
              <a:rPr lang="en-US" sz="1400" dirty="0" smtClean="0">
                <a:solidFill>
                  <a:schemeClr val="bg1"/>
                </a:solidFill>
              </a:rPr>
              <a:t> EGFR </a:t>
            </a:r>
            <a:r>
              <a:rPr lang="en-US" sz="1400" dirty="0">
                <a:solidFill>
                  <a:schemeClr val="bg1"/>
                </a:solidFill>
              </a:rPr>
              <a:t>(ErbB1</a:t>
            </a:r>
            <a:r>
              <a:rPr lang="en-US" sz="1400" dirty="0" smtClean="0">
                <a:solidFill>
                  <a:schemeClr val="bg1"/>
                </a:solidFill>
              </a:rPr>
              <a:t>)</a:t>
            </a:r>
          </a:p>
          <a:p>
            <a:pPr marL="742950" lvl="1" indent="-285750">
              <a:lnSpc>
                <a:spcPct val="85000"/>
              </a:lnSpc>
              <a:spcBef>
                <a:spcPts val="600"/>
              </a:spcBef>
              <a:buClr>
                <a:schemeClr val="bg1"/>
              </a:buClr>
              <a:buFont typeface="Arial" pitchFamily="34" charset="0"/>
              <a:buChar char="‒"/>
            </a:pPr>
            <a:r>
              <a:rPr lang="en-US" sz="1400" dirty="0" err="1" smtClean="0">
                <a:solidFill>
                  <a:schemeClr val="bg1"/>
                </a:solidFill>
              </a:rPr>
              <a:t>Rearreglos</a:t>
            </a:r>
            <a:r>
              <a:rPr lang="en-US" sz="1400" dirty="0" smtClean="0">
                <a:solidFill>
                  <a:schemeClr val="bg1"/>
                </a:solidFill>
              </a:rPr>
              <a:t> EML4-ALK 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50184" name="TextBox 37"/>
          <p:cNvSpPr txBox="1">
            <a:spLocks noChangeArrowheads="1"/>
          </p:cNvSpPr>
          <p:nvPr/>
        </p:nvSpPr>
        <p:spPr bwMode="auto">
          <a:xfrm>
            <a:off x="5288437" y="5278217"/>
            <a:ext cx="3513137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1000" noProof="1" smtClean="0">
                <a:solidFill>
                  <a:schemeClr val="bg1">
                    <a:lumMod val="50000"/>
                  </a:schemeClr>
                </a:solidFill>
              </a:rPr>
              <a:t>*Data se toma de un estudio prospectivo del </a:t>
            </a:r>
            <a:r>
              <a:rPr lang="en-US" altLang="zh-CN" sz="1000" noProof="1" smtClean="0">
                <a:solidFill>
                  <a:schemeClr val="bg1">
                    <a:lumMod val="50000"/>
                  </a:schemeClr>
                </a:solidFill>
                <a:ea typeface="SimSun" pitchFamily="2" charset="-122"/>
              </a:rPr>
              <a:t>Lung Cancer Mutation Consortium (LCMC); se estudiaron 830 pacientes con adenocarcinoma de pulmón</a:t>
            </a:r>
            <a:endParaRPr lang="en-GB" sz="1000" noProof="1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0185" name="Rectangle 2"/>
          <p:cNvSpPr>
            <a:spLocks noChangeArrowheads="1"/>
          </p:cNvSpPr>
          <p:nvPr/>
        </p:nvSpPr>
        <p:spPr bwMode="auto">
          <a:xfrm>
            <a:off x="0" y="6516368"/>
            <a:ext cx="7045005" cy="341632"/>
          </a:xfrm>
          <a:prstGeom prst="rect">
            <a:avLst/>
          </a:prstGeom>
          <a:extLst/>
        </p:spPr>
        <p:txBody>
          <a:bodyPr wrap="square" anchor="b">
            <a:spAutoFit/>
          </a:bodyPr>
          <a:lstStyle/>
          <a:p>
            <a:pPr>
              <a:lnSpc>
                <a:spcPct val="90000"/>
              </a:lnSpc>
            </a:pP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Kris MG </a:t>
            </a:r>
            <a:r>
              <a:rPr lang="en-US" sz="9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et al.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J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Clin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Oncol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2011;29:Abstract </a:t>
            </a:r>
            <a:r>
              <a:rPr 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CRA7506. http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://www.asco.org/ASCOv2/Meetings/Abstracts?&amp;</a:t>
            </a:r>
            <a:r>
              <a:rPr 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vmview=abst_detail_view&amp;confID=102&amp;abstractID=81670. Accessed 17/02/12.</a:t>
            </a:r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4" name="Graphique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1549816"/>
              </p:ext>
            </p:extLst>
          </p:nvPr>
        </p:nvGraphicFramePr>
        <p:xfrm>
          <a:off x="326241" y="2484124"/>
          <a:ext cx="4435475" cy="2784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Triangle isocèle 15"/>
          <p:cNvSpPr>
            <a:spLocks noChangeAspect="1"/>
          </p:cNvSpPr>
          <p:nvPr/>
        </p:nvSpPr>
        <p:spPr>
          <a:xfrm rot="16200000" flipV="1">
            <a:off x="4476953" y="3592159"/>
            <a:ext cx="1118335" cy="372260"/>
          </a:xfrm>
          <a:prstGeom prst="triangle">
            <a:avLst/>
          </a:prstGeom>
          <a:noFill/>
          <a:ln w="22225" cap="rnd">
            <a:solidFill>
              <a:schemeClr val="accent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/>
          <p:cNvGrpSpPr/>
          <p:nvPr/>
        </p:nvGrpSpPr>
        <p:grpSpPr>
          <a:xfrm>
            <a:off x="5933243" y="978183"/>
            <a:ext cx="3097633" cy="247150"/>
            <a:chOff x="5933243" y="978183"/>
            <a:chExt cx="3097633" cy="247150"/>
          </a:xfrm>
        </p:grpSpPr>
        <p:sp>
          <p:nvSpPr>
            <p:cNvPr id="18" name="Rectangle 17"/>
            <p:cNvSpPr/>
            <p:nvPr/>
          </p:nvSpPr>
          <p:spPr>
            <a:xfrm>
              <a:off x="5933243" y="1081333"/>
              <a:ext cx="3096000" cy="144000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Rectangle à coins arrondis 9226"/>
            <p:cNvSpPr/>
            <p:nvPr/>
          </p:nvSpPr>
          <p:spPr>
            <a:xfrm>
              <a:off x="5933243" y="978183"/>
              <a:ext cx="3097633" cy="154429"/>
            </a:xfrm>
            <a:custGeom>
              <a:avLst/>
              <a:gdLst>
                <a:gd name="connsiteX0" fmla="*/ 0 w 3097633"/>
                <a:gd name="connsiteY0" fmla="*/ 104598 h 259027"/>
                <a:gd name="connsiteX1" fmla="*/ 104598 w 3097633"/>
                <a:gd name="connsiteY1" fmla="*/ 0 h 259027"/>
                <a:gd name="connsiteX2" fmla="*/ 2993035 w 3097633"/>
                <a:gd name="connsiteY2" fmla="*/ 0 h 259027"/>
                <a:gd name="connsiteX3" fmla="*/ 3097633 w 3097633"/>
                <a:gd name="connsiteY3" fmla="*/ 104598 h 259027"/>
                <a:gd name="connsiteX4" fmla="*/ 3097633 w 3097633"/>
                <a:gd name="connsiteY4" fmla="*/ 154429 h 259027"/>
                <a:gd name="connsiteX5" fmla="*/ 2993035 w 3097633"/>
                <a:gd name="connsiteY5" fmla="*/ 259027 h 259027"/>
                <a:gd name="connsiteX6" fmla="*/ 104598 w 3097633"/>
                <a:gd name="connsiteY6" fmla="*/ 259027 h 259027"/>
                <a:gd name="connsiteX7" fmla="*/ 0 w 3097633"/>
                <a:gd name="connsiteY7" fmla="*/ 154429 h 259027"/>
                <a:gd name="connsiteX8" fmla="*/ 0 w 3097633"/>
                <a:gd name="connsiteY8" fmla="*/ 104598 h 259027"/>
                <a:gd name="connsiteX0" fmla="*/ 104598 w 3097633"/>
                <a:gd name="connsiteY0" fmla="*/ 259027 h 350467"/>
                <a:gd name="connsiteX1" fmla="*/ 0 w 3097633"/>
                <a:gd name="connsiteY1" fmla="*/ 154429 h 350467"/>
                <a:gd name="connsiteX2" fmla="*/ 0 w 3097633"/>
                <a:gd name="connsiteY2" fmla="*/ 104598 h 350467"/>
                <a:gd name="connsiteX3" fmla="*/ 104598 w 3097633"/>
                <a:gd name="connsiteY3" fmla="*/ 0 h 350467"/>
                <a:gd name="connsiteX4" fmla="*/ 2993035 w 3097633"/>
                <a:gd name="connsiteY4" fmla="*/ 0 h 350467"/>
                <a:gd name="connsiteX5" fmla="*/ 3097633 w 3097633"/>
                <a:gd name="connsiteY5" fmla="*/ 104598 h 350467"/>
                <a:gd name="connsiteX6" fmla="*/ 3097633 w 3097633"/>
                <a:gd name="connsiteY6" fmla="*/ 154429 h 350467"/>
                <a:gd name="connsiteX7" fmla="*/ 2993035 w 3097633"/>
                <a:gd name="connsiteY7" fmla="*/ 259027 h 350467"/>
                <a:gd name="connsiteX8" fmla="*/ 196038 w 3097633"/>
                <a:gd name="connsiteY8" fmla="*/ 350467 h 350467"/>
                <a:gd name="connsiteX0" fmla="*/ 104598 w 3097633"/>
                <a:gd name="connsiteY0" fmla="*/ 259027 h 259027"/>
                <a:gd name="connsiteX1" fmla="*/ 0 w 3097633"/>
                <a:gd name="connsiteY1" fmla="*/ 154429 h 259027"/>
                <a:gd name="connsiteX2" fmla="*/ 0 w 3097633"/>
                <a:gd name="connsiteY2" fmla="*/ 104598 h 259027"/>
                <a:gd name="connsiteX3" fmla="*/ 104598 w 3097633"/>
                <a:gd name="connsiteY3" fmla="*/ 0 h 259027"/>
                <a:gd name="connsiteX4" fmla="*/ 2993035 w 3097633"/>
                <a:gd name="connsiteY4" fmla="*/ 0 h 259027"/>
                <a:gd name="connsiteX5" fmla="*/ 3097633 w 3097633"/>
                <a:gd name="connsiteY5" fmla="*/ 104598 h 259027"/>
                <a:gd name="connsiteX6" fmla="*/ 3097633 w 3097633"/>
                <a:gd name="connsiteY6" fmla="*/ 154429 h 259027"/>
                <a:gd name="connsiteX7" fmla="*/ 2993035 w 3097633"/>
                <a:gd name="connsiteY7" fmla="*/ 259027 h 259027"/>
                <a:gd name="connsiteX0" fmla="*/ 0 w 3097633"/>
                <a:gd name="connsiteY0" fmla="*/ 154429 h 259027"/>
                <a:gd name="connsiteX1" fmla="*/ 0 w 3097633"/>
                <a:gd name="connsiteY1" fmla="*/ 104598 h 259027"/>
                <a:gd name="connsiteX2" fmla="*/ 104598 w 3097633"/>
                <a:gd name="connsiteY2" fmla="*/ 0 h 259027"/>
                <a:gd name="connsiteX3" fmla="*/ 2993035 w 3097633"/>
                <a:gd name="connsiteY3" fmla="*/ 0 h 259027"/>
                <a:gd name="connsiteX4" fmla="*/ 3097633 w 3097633"/>
                <a:gd name="connsiteY4" fmla="*/ 104598 h 259027"/>
                <a:gd name="connsiteX5" fmla="*/ 3097633 w 3097633"/>
                <a:gd name="connsiteY5" fmla="*/ 154429 h 259027"/>
                <a:gd name="connsiteX6" fmla="*/ 2993035 w 3097633"/>
                <a:gd name="connsiteY6" fmla="*/ 259027 h 259027"/>
                <a:gd name="connsiteX0" fmla="*/ 0 w 3097633"/>
                <a:gd name="connsiteY0" fmla="*/ 154429 h 154429"/>
                <a:gd name="connsiteX1" fmla="*/ 0 w 3097633"/>
                <a:gd name="connsiteY1" fmla="*/ 104598 h 154429"/>
                <a:gd name="connsiteX2" fmla="*/ 104598 w 3097633"/>
                <a:gd name="connsiteY2" fmla="*/ 0 h 154429"/>
                <a:gd name="connsiteX3" fmla="*/ 2993035 w 3097633"/>
                <a:gd name="connsiteY3" fmla="*/ 0 h 154429"/>
                <a:gd name="connsiteX4" fmla="*/ 3097633 w 3097633"/>
                <a:gd name="connsiteY4" fmla="*/ 104598 h 154429"/>
                <a:gd name="connsiteX5" fmla="*/ 3097633 w 3097633"/>
                <a:gd name="connsiteY5" fmla="*/ 154429 h 154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97633" h="154429">
                  <a:moveTo>
                    <a:pt x="0" y="154429"/>
                  </a:moveTo>
                  <a:lnTo>
                    <a:pt x="0" y="104598"/>
                  </a:lnTo>
                  <a:cubicBezTo>
                    <a:pt x="0" y="46830"/>
                    <a:pt x="46830" y="0"/>
                    <a:pt x="104598" y="0"/>
                  </a:cubicBezTo>
                  <a:lnTo>
                    <a:pt x="2993035" y="0"/>
                  </a:lnTo>
                  <a:cubicBezTo>
                    <a:pt x="3050803" y="0"/>
                    <a:pt x="3097633" y="46830"/>
                    <a:pt x="3097633" y="104598"/>
                  </a:cubicBezTo>
                  <a:lnTo>
                    <a:pt x="3097633" y="154429"/>
                  </a:lnTo>
                </a:path>
              </a:pathLst>
            </a:custGeom>
            <a:solidFill>
              <a:schemeClr val="bg1"/>
            </a:solidFill>
            <a:ln w="19050" cap="rnd">
              <a:solidFill>
                <a:schemeClr val="accent2"/>
              </a:solidFill>
            </a:ln>
            <a:effectLst/>
          </p:spPr>
          <p:txBody>
            <a:bodyPr wrap="none" tIns="144000" bIns="0" anchor="ctr">
              <a:noAutofit/>
            </a:bodyPr>
            <a:lstStyle/>
            <a:p>
              <a:pPr algn="r"/>
              <a:r>
                <a:rPr lang="es-CL" sz="1400" b="1" dirty="0">
                  <a:solidFill>
                    <a:schemeClr val="accent2"/>
                  </a:solidFill>
                </a:rPr>
                <a:t>Cáncer de pulmón y terapia target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75500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>
          <a:xfrm>
            <a:off x="430823" y="218197"/>
            <a:ext cx="8550003" cy="798680"/>
          </a:xfrm>
        </p:spPr>
        <p:txBody>
          <a:bodyPr/>
          <a:lstStyle/>
          <a:p>
            <a:r>
              <a:rPr lang="en-GB" dirty="0" smtClean="0"/>
              <a:t>Las </a:t>
            </a:r>
            <a:r>
              <a:rPr lang="en-GB" dirty="0" err="1" smtClean="0"/>
              <a:t>mutaciones</a:t>
            </a:r>
            <a:r>
              <a:rPr lang="en-GB" dirty="0" smtClean="0"/>
              <a:t> </a:t>
            </a:r>
            <a:r>
              <a:rPr lang="en-GB" dirty="0" err="1" smtClean="0"/>
              <a:t>pueden</a:t>
            </a:r>
            <a:r>
              <a:rPr lang="en-GB" dirty="0" smtClean="0"/>
              <a:t> </a:t>
            </a:r>
            <a:r>
              <a:rPr lang="en-GB" dirty="0" err="1" smtClean="0"/>
              <a:t>actar</a:t>
            </a:r>
            <a:r>
              <a:rPr lang="en-GB" dirty="0" smtClean="0"/>
              <a:t> </a:t>
            </a:r>
            <a:r>
              <a:rPr lang="en-GB" dirty="0" err="1" smtClean="0"/>
              <a:t>como</a:t>
            </a:r>
            <a:r>
              <a:rPr lang="en-GB" dirty="0" smtClean="0"/>
              <a:t> "</a:t>
            </a:r>
            <a:r>
              <a:rPr lang="en-GB" dirty="0" err="1" smtClean="0"/>
              <a:t>biomarcadores</a:t>
            </a:r>
            <a:r>
              <a:rPr lang="en-GB" dirty="0" smtClean="0"/>
              <a:t>" </a:t>
            </a:r>
            <a:r>
              <a:rPr lang="en-GB" dirty="0" err="1" smtClean="0"/>
              <a:t>que</a:t>
            </a:r>
            <a:r>
              <a:rPr lang="en-GB" dirty="0" smtClean="0"/>
              <a:t> son </a:t>
            </a:r>
            <a:r>
              <a:rPr lang="en-GB" dirty="0" err="1" smtClean="0"/>
              <a:t>pronósticos</a:t>
            </a:r>
            <a:r>
              <a:rPr lang="en-GB" dirty="0" smtClean="0"/>
              <a:t> y/o </a:t>
            </a:r>
            <a:r>
              <a:rPr lang="en-GB" dirty="0" err="1" smtClean="0"/>
              <a:t>predictivos</a:t>
            </a:r>
            <a:endParaRPr lang="en-GB" dirty="0" smtClean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10</a:t>
            </a:fld>
            <a:endParaRPr lang="fr-FR"/>
          </a:p>
        </p:txBody>
      </p:sp>
      <p:sp>
        <p:nvSpPr>
          <p:cNvPr id="51206" name="Rectangle 7"/>
          <p:cNvSpPr>
            <a:spLocks noChangeArrowheads="1"/>
          </p:cNvSpPr>
          <p:nvPr/>
        </p:nvSpPr>
        <p:spPr bwMode="auto">
          <a:xfrm>
            <a:off x="0" y="6516368"/>
            <a:ext cx="4572000" cy="341632"/>
          </a:xfrm>
          <a:prstGeom prst="rect">
            <a:avLst/>
          </a:prstGeom>
          <a:extLst/>
        </p:spPr>
        <p:txBody>
          <a:bodyPr wrap="square" anchor="b">
            <a:spAutoFit/>
          </a:bodyPr>
          <a:lstStyle/>
          <a:p>
            <a:pPr>
              <a:lnSpc>
                <a:spcPct val="90000"/>
              </a:lnSpc>
            </a:pP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NCCN. NCCN Clinical Practice Guidelines in Oncology.V3; 2012</a:t>
            </a:r>
          </a:p>
          <a:p>
            <a:pPr>
              <a:lnSpc>
                <a:spcPct val="90000"/>
              </a:lnSpc>
            </a:pP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Black A, Morris D. </a:t>
            </a:r>
            <a:r>
              <a:rPr lang="en-GB" sz="9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Curr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9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Oncol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2012;19(</a:t>
            </a:r>
            <a:r>
              <a:rPr lang="en-GB" sz="9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Suppl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):S73-85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p:sp>
        <p:nvSpPr>
          <p:cNvPr id="7" name="Rectangle à coins arrondis 6"/>
          <p:cNvSpPr/>
          <p:nvPr/>
        </p:nvSpPr>
        <p:spPr>
          <a:xfrm>
            <a:off x="810001" y="4888915"/>
            <a:ext cx="7523998" cy="823728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  <a:effectLst>
            <a:innerShdw blurRad="203200">
              <a:schemeClr val="accent1">
                <a:lumMod val="60000"/>
                <a:lumOff val="40000"/>
                <a:alpha val="92000"/>
              </a:schemeClr>
            </a:innerShdw>
          </a:effectLst>
        </p:spPr>
        <p:txBody>
          <a:bodyPr vert="horz" wrap="square" lIns="252000" tIns="45720" rIns="108000" bIns="4572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200"/>
              </a:spcBef>
              <a:buClr>
                <a:srgbClr val="1CBECA"/>
              </a:buClr>
            </a:pPr>
            <a:r>
              <a:rPr lang="en-GB" sz="1600" dirty="0" smtClean="0"/>
              <a:t>“</a:t>
            </a:r>
            <a:r>
              <a:rPr lang="en-GB" sz="1600" dirty="0" err="1" smtClean="0"/>
              <a:t>Medicina</a:t>
            </a:r>
            <a:r>
              <a:rPr lang="en-GB" sz="1600" dirty="0" smtClean="0"/>
              <a:t> </a:t>
            </a:r>
            <a:r>
              <a:rPr lang="en-GB" sz="1600" dirty="0" err="1" smtClean="0"/>
              <a:t>personalizada</a:t>
            </a:r>
            <a:r>
              <a:rPr lang="en-GB" sz="1600" dirty="0" smtClean="0"/>
              <a:t>" </a:t>
            </a:r>
            <a:r>
              <a:rPr lang="en-GB" sz="1600" dirty="0" err="1" smtClean="0"/>
              <a:t>es</a:t>
            </a:r>
            <a:r>
              <a:rPr lang="en-GB" sz="1600" dirty="0" smtClean="0"/>
              <a:t> </a:t>
            </a:r>
            <a:r>
              <a:rPr lang="en-GB" sz="1600" dirty="0" err="1" smtClean="0"/>
              <a:t>cuando</a:t>
            </a:r>
            <a:r>
              <a:rPr lang="en-GB" sz="1600" dirty="0" smtClean="0"/>
              <a:t> el </a:t>
            </a:r>
            <a:r>
              <a:rPr lang="en-GB" sz="1600" dirty="0" err="1" smtClean="0"/>
              <a:t>cáncer</a:t>
            </a:r>
            <a:r>
              <a:rPr lang="en-GB" sz="1600" dirty="0" smtClean="0"/>
              <a:t> </a:t>
            </a:r>
            <a:r>
              <a:rPr lang="en-GB" sz="1600" dirty="0" err="1" smtClean="0"/>
              <a:t>es</a:t>
            </a:r>
            <a:r>
              <a:rPr lang="en-GB" sz="1600" dirty="0" smtClean="0"/>
              <a:t> </a:t>
            </a:r>
            <a:r>
              <a:rPr lang="en-GB" sz="1600" dirty="0" err="1" smtClean="0"/>
              <a:t>testeado</a:t>
            </a:r>
            <a:r>
              <a:rPr lang="en-GB" sz="1600" dirty="0" smtClean="0"/>
              <a:t> </a:t>
            </a:r>
            <a:r>
              <a:rPr lang="en-GB" sz="1600" dirty="0" err="1" smtClean="0"/>
              <a:t>para</a:t>
            </a:r>
            <a:r>
              <a:rPr lang="en-GB" sz="1600" dirty="0" smtClean="0"/>
              <a:t> </a:t>
            </a:r>
            <a:r>
              <a:rPr lang="en-GB" sz="1600" dirty="0" err="1" smtClean="0"/>
              <a:t>biomarcadores</a:t>
            </a:r>
            <a:r>
              <a:rPr lang="en-GB" sz="1600" dirty="0" smtClean="0"/>
              <a:t> </a:t>
            </a:r>
            <a:r>
              <a:rPr lang="en-GB" sz="1600" dirty="0" err="1" smtClean="0"/>
              <a:t>que</a:t>
            </a:r>
            <a:r>
              <a:rPr lang="en-GB" sz="1600" dirty="0" smtClean="0"/>
              <a:t> </a:t>
            </a:r>
            <a:r>
              <a:rPr lang="en-GB" sz="1600" dirty="0" err="1" smtClean="0"/>
              <a:t>indican</a:t>
            </a:r>
            <a:r>
              <a:rPr lang="en-GB" sz="1600" dirty="0" smtClean="0"/>
              <a:t> </a:t>
            </a:r>
            <a:r>
              <a:rPr lang="en-GB" sz="1600" dirty="0" err="1" smtClean="0"/>
              <a:t>una</a:t>
            </a:r>
            <a:r>
              <a:rPr lang="en-GB" sz="1600" dirty="0" smtClean="0"/>
              <a:t> </a:t>
            </a:r>
            <a:r>
              <a:rPr lang="en-GB" sz="1600" dirty="0" err="1" smtClean="0"/>
              <a:t>posible</a:t>
            </a:r>
            <a:r>
              <a:rPr lang="en-GB" sz="1600" dirty="0" smtClean="0"/>
              <a:t> </a:t>
            </a:r>
            <a:r>
              <a:rPr lang="en-GB" sz="1600" dirty="0" err="1" smtClean="0"/>
              <a:t>respuesta</a:t>
            </a:r>
            <a:r>
              <a:rPr lang="en-GB" sz="1600" dirty="0" smtClean="0"/>
              <a:t> </a:t>
            </a:r>
            <a:r>
              <a:rPr lang="en-GB" sz="1600" dirty="0" err="1" smtClean="0"/>
              <a:t>positiva</a:t>
            </a:r>
            <a:r>
              <a:rPr lang="en-GB" sz="1600" dirty="0" smtClean="0"/>
              <a:t> </a:t>
            </a:r>
            <a:r>
              <a:rPr lang="en-GB" sz="1600" dirty="0" err="1" smtClean="0"/>
              <a:t>asociada</a:t>
            </a:r>
            <a:r>
              <a:rPr lang="en-GB" sz="1600" dirty="0" smtClean="0"/>
              <a:t> a </a:t>
            </a:r>
            <a:r>
              <a:rPr lang="en-GB" sz="1600" dirty="0" err="1" smtClean="0"/>
              <a:t>una</a:t>
            </a:r>
            <a:r>
              <a:rPr lang="en-GB" sz="1600" dirty="0" smtClean="0"/>
              <a:t> </a:t>
            </a:r>
            <a:r>
              <a:rPr lang="en-GB" sz="1600" dirty="0" err="1" smtClean="0"/>
              <a:t>terapia</a:t>
            </a:r>
            <a:r>
              <a:rPr lang="en-GB" sz="1600" dirty="0" smtClean="0"/>
              <a:t> target </a:t>
            </a:r>
            <a:endParaRPr lang="en-GB" sz="1600" dirty="0"/>
          </a:p>
        </p:txBody>
      </p:sp>
      <p:grpSp>
        <p:nvGrpSpPr>
          <p:cNvPr id="12" name="Groupe 11"/>
          <p:cNvGrpSpPr/>
          <p:nvPr/>
        </p:nvGrpSpPr>
        <p:grpSpPr>
          <a:xfrm>
            <a:off x="5933243" y="978183"/>
            <a:ext cx="3097633" cy="247150"/>
            <a:chOff x="5933243" y="978183"/>
            <a:chExt cx="3097633" cy="247150"/>
          </a:xfrm>
        </p:grpSpPr>
        <p:sp>
          <p:nvSpPr>
            <p:cNvPr id="13" name="Rectangle 12"/>
            <p:cNvSpPr/>
            <p:nvPr/>
          </p:nvSpPr>
          <p:spPr>
            <a:xfrm>
              <a:off x="5933243" y="1081333"/>
              <a:ext cx="3096000" cy="144000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Rectangle à coins arrondis 9226"/>
            <p:cNvSpPr/>
            <p:nvPr/>
          </p:nvSpPr>
          <p:spPr>
            <a:xfrm>
              <a:off x="5933243" y="978183"/>
              <a:ext cx="3097633" cy="154429"/>
            </a:xfrm>
            <a:custGeom>
              <a:avLst/>
              <a:gdLst>
                <a:gd name="connsiteX0" fmla="*/ 0 w 3097633"/>
                <a:gd name="connsiteY0" fmla="*/ 104598 h 259027"/>
                <a:gd name="connsiteX1" fmla="*/ 104598 w 3097633"/>
                <a:gd name="connsiteY1" fmla="*/ 0 h 259027"/>
                <a:gd name="connsiteX2" fmla="*/ 2993035 w 3097633"/>
                <a:gd name="connsiteY2" fmla="*/ 0 h 259027"/>
                <a:gd name="connsiteX3" fmla="*/ 3097633 w 3097633"/>
                <a:gd name="connsiteY3" fmla="*/ 104598 h 259027"/>
                <a:gd name="connsiteX4" fmla="*/ 3097633 w 3097633"/>
                <a:gd name="connsiteY4" fmla="*/ 154429 h 259027"/>
                <a:gd name="connsiteX5" fmla="*/ 2993035 w 3097633"/>
                <a:gd name="connsiteY5" fmla="*/ 259027 h 259027"/>
                <a:gd name="connsiteX6" fmla="*/ 104598 w 3097633"/>
                <a:gd name="connsiteY6" fmla="*/ 259027 h 259027"/>
                <a:gd name="connsiteX7" fmla="*/ 0 w 3097633"/>
                <a:gd name="connsiteY7" fmla="*/ 154429 h 259027"/>
                <a:gd name="connsiteX8" fmla="*/ 0 w 3097633"/>
                <a:gd name="connsiteY8" fmla="*/ 104598 h 259027"/>
                <a:gd name="connsiteX0" fmla="*/ 104598 w 3097633"/>
                <a:gd name="connsiteY0" fmla="*/ 259027 h 350467"/>
                <a:gd name="connsiteX1" fmla="*/ 0 w 3097633"/>
                <a:gd name="connsiteY1" fmla="*/ 154429 h 350467"/>
                <a:gd name="connsiteX2" fmla="*/ 0 w 3097633"/>
                <a:gd name="connsiteY2" fmla="*/ 104598 h 350467"/>
                <a:gd name="connsiteX3" fmla="*/ 104598 w 3097633"/>
                <a:gd name="connsiteY3" fmla="*/ 0 h 350467"/>
                <a:gd name="connsiteX4" fmla="*/ 2993035 w 3097633"/>
                <a:gd name="connsiteY4" fmla="*/ 0 h 350467"/>
                <a:gd name="connsiteX5" fmla="*/ 3097633 w 3097633"/>
                <a:gd name="connsiteY5" fmla="*/ 104598 h 350467"/>
                <a:gd name="connsiteX6" fmla="*/ 3097633 w 3097633"/>
                <a:gd name="connsiteY6" fmla="*/ 154429 h 350467"/>
                <a:gd name="connsiteX7" fmla="*/ 2993035 w 3097633"/>
                <a:gd name="connsiteY7" fmla="*/ 259027 h 350467"/>
                <a:gd name="connsiteX8" fmla="*/ 196038 w 3097633"/>
                <a:gd name="connsiteY8" fmla="*/ 350467 h 350467"/>
                <a:gd name="connsiteX0" fmla="*/ 104598 w 3097633"/>
                <a:gd name="connsiteY0" fmla="*/ 259027 h 259027"/>
                <a:gd name="connsiteX1" fmla="*/ 0 w 3097633"/>
                <a:gd name="connsiteY1" fmla="*/ 154429 h 259027"/>
                <a:gd name="connsiteX2" fmla="*/ 0 w 3097633"/>
                <a:gd name="connsiteY2" fmla="*/ 104598 h 259027"/>
                <a:gd name="connsiteX3" fmla="*/ 104598 w 3097633"/>
                <a:gd name="connsiteY3" fmla="*/ 0 h 259027"/>
                <a:gd name="connsiteX4" fmla="*/ 2993035 w 3097633"/>
                <a:gd name="connsiteY4" fmla="*/ 0 h 259027"/>
                <a:gd name="connsiteX5" fmla="*/ 3097633 w 3097633"/>
                <a:gd name="connsiteY5" fmla="*/ 104598 h 259027"/>
                <a:gd name="connsiteX6" fmla="*/ 3097633 w 3097633"/>
                <a:gd name="connsiteY6" fmla="*/ 154429 h 259027"/>
                <a:gd name="connsiteX7" fmla="*/ 2993035 w 3097633"/>
                <a:gd name="connsiteY7" fmla="*/ 259027 h 259027"/>
                <a:gd name="connsiteX0" fmla="*/ 0 w 3097633"/>
                <a:gd name="connsiteY0" fmla="*/ 154429 h 259027"/>
                <a:gd name="connsiteX1" fmla="*/ 0 w 3097633"/>
                <a:gd name="connsiteY1" fmla="*/ 104598 h 259027"/>
                <a:gd name="connsiteX2" fmla="*/ 104598 w 3097633"/>
                <a:gd name="connsiteY2" fmla="*/ 0 h 259027"/>
                <a:gd name="connsiteX3" fmla="*/ 2993035 w 3097633"/>
                <a:gd name="connsiteY3" fmla="*/ 0 h 259027"/>
                <a:gd name="connsiteX4" fmla="*/ 3097633 w 3097633"/>
                <a:gd name="connsiteY4" fmla="*/ 104598 h 259027"/>
                <a:gd name="connsiteX5" fmla="*/ 3097633 w 3097633"/>
                <a:gd name="connsiteY5" fmla="*/ 154429 h 259027"/>
                <a:gd name="connsiteX6" fmla="*/ 2993035 w 3097633"/>
                <a:gd name="connsiteY6" fmla="*/ 259027 h 259027"/>
                <a:gd name="connsiteX0" fmla="*/ 0 w 3097633"/>
                <a:gd name="connsiteY0" fmla="*/ 154429 h 154429"/>
                <a:gd name="connsiteX1" fmla="*/ 0 w 3097633"/>
                <a:gd name="connsiteY1" fmla="*/ 104598 h 154429"/>
                <a:gd name="connsiteX2" fmla="*/ 104598 w 3097633"/>
                <a:gd name="connsiteY2" fmla="*/ 0 h 154429"/>
                <a:gd name="connsiteX3" fmla="*/ 2993035 w 3097633"/>
                <a:gd name="connsiteY3" fmla="*/ 0 h 154429"/>
                <a:gd name="connsiteX4" fmla="*/ 3097633 w 3097633"/>
                <a:gd name="connsiteY4" fmla="*/ 104598 h 154429"/>
                <a:gd name="connsiteX5" fmla="*/ 3097633 w 3097633"/>
                <a:gd name="connsiteY5" fmla="*/ 154429 h 154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97633" h="154429">
                  <a:moveTo>
                    <a:pt x="0" y="154429"/>
                  </a:moveTo>
                  <a:lnTo>
                    <a:pt x="0" y="104598"/>
                  </a:lnTo>
                  <a:cubicBezTo>
                    <a:pt x="0" y="46830"/>
                    <a:pt x="46830" y="0"/>
                    <a:pt x="104598" y="0"/>
                  </a:cubicBezTo>
                  <a:lnTo>
                    <a:pt x="2993035" y="0"/>
                  </a:lnTo>
                  <a:cubicBezTo>
                    <a:pt x="3050803" y="0"/>
                    <a:pt x="3097633" y="46830"/>
                    <a:pt x="3097633" y="104598"/>
                  </a:cubicBezTo>
                  <a:lnTo>
                    <a:pt x="3097633" y="154429"/>
                  </a:lnTo>
                </a:path>
              </a:pathLst>
            </a:custGeom>
            <a:solidFill>
              <a:schemeClr val="bg1"/>
            </a:solidFill>
            <a:ln w="19050" cap="rnd">
              <a:solidFill>
                <a:schemeClr val="accent2"/>
              </a:solidFill>
            </a:ln>
            <a:effectLst/>
          </p:spPr>
          <p:txBody>
            <a:bodyPr wrap="none" tIns="144000" bIns="0" anchor="ctr">
              <a:noAutofit/>
            </a:bodyPr>
            <a:lstStyle/>
            <a:p>
              <a:pPr algn="r"/>
              <a:r>
                <a:rPr lang="es-CL" sz="1400" b="1" dirty="0">
                  <a:solidFill>
                    <a:schemeClr val="accent2"/>
                  </a:solidFill>
                </a:rPr>
                <a:t>Cáncer de pulmón y terapia target</a:t>
              </a:r>
            </a:p>
          </p:txBody>
        </p:sp>
      </p:grpSp>
      <p:sp>
        <p:nvSpPr>
          <p:cNvPr id="16" name="Rectangle à coins arrondis 15"/>
          <p:cNvSpPr/>
          <p:nvPr/>
        </p:nvSpPr>
        <p:spPr>
          <a:xfrm>
            <a:off x="810001" y="1976457"/>
            <a:ext cx="3421481" cy="2482421"/>
          </a:xfrm>
          <a:prstGeom prst="roundRect">
            <a:avLst>
              <a:gd name="adj" fmla="val 6184"/>
            </a:avLst>
          </a:prstGeom>
          <a:solidFill>
            <a:schemeClr val="bg1"/>
          </a:solidFill>
          <a:ln w="1905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504000" rtlCol="0" anchor="t"/>
          <a:lstStyle/>
          <a:p>
            <a:pPr marL="179388" indent="-179388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600" dirty="0" err="1" smtClean="0">
                <a:solidFill>
                  <a:schemeClr val="bg1">
                    <a:lumMod val="50000"/>
                  </a:schemeClr>
                </a:solidFill>
              </a:rPr>
              <a:t>Indica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 la </a:t>
            </a:r>
            <a:r>
              <a:rPr lang="en-US" sz="1600" dirty="0" err="1" smtClean="0">
                <a:solidFill>
                  <a:schemeClr val="bg1">
                    <a:lumMod val="50000"/>
                  </a:schemeClr>
                </a:solidFill>
              </a:rPr>
              <a:t>sobrevida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 del </a:t>
            </a:r>
            <a:r>
              <a:rPr lang="en-US" sz="1600" dirty="0" err="1" smtClean="0">
                <a:solidFill>
                  <a:schemeClr val="bg1">
                    <a:lumMod val="50000"/>
                  </a:schemeClr>
                </a:solidFill>
              </a:rPr>
              <a:t>paciente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50000"/>
                  </a:schemeClr>
                </a:solidFill>
              </a:rPr>
              <a:t>independiente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 del </a:t>
            </a:r>
            <a:r>
              <a:rPr lang="en-US" sz="1600" dirty="0" err="1" smtClean="0">
                <a:solidFill>
                  <a:schemeClr val="bg1">
                    <a:lumMod val="50000"/>
                  </a:schemeClr>
                </a:solidFill>
              </a:rPr>
              <a:t>tratamiento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50000"/>
                  </a:schemeClr>
                </a:solidFill>
              </a:rPr>
              <a:t>que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50000"/>
                  </a:schemeClr>
                </a:solidFill>
              </a:rPr>
              <a:t>reciba</a:t>
            </a:r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  <a:p>
            <a:pPr marL="179388" indent="-179388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600" dirty="0" err="1" smtClean="0">
                <a:solidFill>
                  <a:schemeClr val="bg1">
                    <a:lumMod val="50000"/>
                  </a:schemeClr>
                </a:solidFill>
              </a:rPr>
              <a:t>Representa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 un </a:t>
            </a:r>
            <a:r>
              <a:rPr lang="en-US" sz="1600" dirty="0" err="1" smtClean="0">
                <a:solidFill>
                  <a:schemeClr val="bg1">
                    <a:lumMod val="50000"/>
                  </a:schemeClr>
                </a:solidFill>
              </a:rPr>
              <a:t>indicador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50000"/>
                  </a:schemeClr>
                </a:solidFill>
              </a:rPr>
              <a:t>para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 la </a:t>
            </a:r>
            <a:r>
              <a:rPr lang="en-US" sz="1600" dirty="0" err="1" smtClean="0">
                <a:solidFill>
                  <a:schemeClr val="bg1">
                    <a:lumMod val="50000"/>
                  </a:schemeClr>
                </a:solidFill>
              </a:rPr>
              <a:t>agresividad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50000"/>
                  </a:schemeClr>
                </a:solidFill>
              </a:rPr>
              <a:t>innata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 del tumor</a:t>
            </a:r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" name="Rectangle 31"/>
          <p:cNvSpPr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810001" y="1976457"/>
            <a:ext cx="3421481" cy="360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w="19050" algn="ctr">
            <a:solidFill>
              <a:schemeClr val="accent2"/>
            </a:solidFill>
            <a:miter lim="800000"/>
            <a:headEnd/>
            <a:tailEnd/>
          </a:ln>
        </p:spPr>
        <p:txBody>
          <a:bodyPr lIns="0" tIns="0" rIns="0" bIns="72000" anchor="ctr"/>
          <a:lstStyle/>
          <a:p>
            <a:pPr algn="ctr" defTabSz="895350">
              <a:buClr>
                <a:srgbClr val="000000"/>
              </a:buClr>
            </a:pPr>
            <a:r>
              <a:rPr lang="en-US" sz="1600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Biomarcador</a:t>
            </a:r>
            <a:r>
              <a:rPr lang="en-US" sz="16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  <a:r>
              <a:rPr lang="en-US" sz="1600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Pronóstico</a:t>
            </a:r>
            <a:endParaRPr lang="en-US" sz="1600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18" name="Rectangle à coins arrondis 17"/>
          <p:cNvSpPr/>
          <p:nvPr/>
        </p:nvSpPr>
        <p:spPr>
          <a:xfrm>
            <a:off x="4912518" y="1976457"/>
            <a:ext cx="3421481" cy="2482421"/>
          </a:xfrm>
          <a:prstGeom prst="roundRect">
            <a:avLst>
              <a:gd name="adj" fmla="val 6184"/>
            </a:avLst>
          </a:prstGeom>
          <a:solidFill>
            <a:schemeClr val="bg1"/>
          </a:solidFill>
          <a:ln w="1905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504000" rtlCol="0" anchor="t"/>
          <a:lstStyle/>
          <a:p>
            <a:pPr marL="179388" indent="-179388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600" dirty="0" err="1" smtClean="0">
                <a:solidFill>
                  <a:schemeClr val="bg1">
                    <a:lumMod val="50000"/>
                  </a:schemeClr>
                </a:solidFill>
              </a:rPr>
              <a:t>Indicativo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 de </a:t>
            </a:r>
            <a:r>
              <a:rPr lang="en-US" sz="1600" dirty="0" err="1" smtClean="0">
                <a:solidFill>
                  <a:schemeClr val="bg1">
                    <a:lumMod val="50000"/>
                  </a:schemeClr>
                </a:solidFill>
              </a:rPr>
              <a:t>eficacia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50000"/>
                  </a:schemeClr>
                </a:solidFill>
              </a:rPr>
              <a:t>terapéutica</a:t>
            </a:r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  <a:p>
            <a:pPr marL="179388" indent="-179388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600" dirty="0" err="1" smtClean="0">
                <a:solidFill>
                  <a:schemeClr val="bg1">
                    <a:lumMod val="50000"/>
                  </a:schemeClr>
                </a:solidFill>
              </a:rPr>
              <a:t>Existe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50000"/>
                  </a:schemeClr>
                </a:solidFill>
              </a:rPr>
              <a:t>interacción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 entre la </a:t>
            </a:r>
            <a:r>
              <a:rPr lang="en-US" sz="1600" dirty="0" err="1" smtClean="0">
                <a:solidFill>
                  <a:schemeClr val="bg1">
                    <a:lumMod val="50000"/>
                  </a:schemeClr>
                </a:solidFill>
              </a:rPr>
              <a:t>molécula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 y la </a:t>
            </a:r>
            <a:r>
              <a:rPr lang="en-US" sz="1600" dirty="0" err="1" smtClean="0">
                <a:solidFill>
                  <a:schemeClr val="bg1">
                    <a:lumMod val="50000"/>
                  </a:schemeClr>
                </a:solidFill>
              </a:rPr>
              <a:t>terapia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 en los </a:t>
            </a:r>
            <a:r>
              <a:rPr lang="en-US" sz="1600" dirty="0" err="1" smtClean="0">
                <a:solidFill>
                  <a:schemeClr val="bg1">
                    <a:lumMod val="50000"/>
                  </a:schemeClr>
                </a:solidFill>
              </a:rPr>
              <a:t>rsultados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 del </a:t>
            </a:r>
            <a:r>
              <a:rPr lang="en-US" sz="1600" dirty="0" err="1" smtClean="0">
                <a:solidFill>
                  <a:schemeClr val="bg1">
                    <a:lumMod val="50000"/>
                  </a:schemeClr>
                </a:solidFill>
              </a:rPr>
              <a:t>paciente</a:t>
            </a:r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Rectangle 31"/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4912518" y="1976457"/>
            <a:ext cx="3421481" cy="360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w="19050" algn="ctr">
            <a:solidFill>
              <a:schemeClr val="accent2"/>
            </a:solidFill>
            <a:miter lim="800000"/>
            <a:headEnd/>
            <a:tailEnd/>
          </a:ln>
        </p:spPr>
        <p:txBody>
          <a:bodyPr lIns="0" tIns="0" rIns="0" bIns="72000" anchor="ctr"/>
          <a:lstStyle/>
          <a:p>
            <a:pPr algn="ctr" defTabSz="895350">
              <a:buClr>
                <a:srgbClr val="000000"/>
              </a:buClr>
            </a:pPr>
            <a:r>
              <a:rPr lang="en-US" sz="1600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Biomarcador</a:t>
            </a:r>
            <a:r>
              <a:rPr lang="en-US" sz="16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  <a:r>
              <a:rPr lang="en-US" sz="1600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Predictivo</a:t>
            </a:r>
            <a:endParaRPr lang="en-US" sz="1600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0909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à coins arrondis 21"/>
          <p:cNvSpPr/>
          <p:nvPr/>
        </p:nvSpPr>
        <p:spPr>
          <a:xfrm>
            <a:off x="5532437" y="3952112"/>
            <a:ext cx="3370263" cy="2062523"/>
          </a:xfrm>
          <a:prstGeom prst="roundRect">
            <a:avLst>
              <a:gd name="adj" fmla="val 5792"/>
            </a:avLst>
          </a:prstGeom>
          <a:solidFill>
            <a:schemeClr val="bg1"/>
          </a:solidFill>
          <a:ln w="19050">
            <a:solidFill>
              <a:schemeClr val="accent1"/>
            </a:solidFill>
          </a:ln>
          <a:effectLst>
            <a:innerShdw blurRad="469900">
              <a:schemeClr val="accent1">
                <a:lumMod val="60000"/>
                <a:lumOff val="40000"/>
                <a:alpha val="84000"/>
              </a:schemeClr>
            </a:innerShdw>
          </a:effectLst>
        </p:spPr>
        <p:txBody>
          <a:bodyPr vert="horz" wrap="square" lIns="252000" tIns="45720" rIns="108000" bIns="45720" rtlCol="0" anchor="ctr">
            <a:noAutofit/>
          </a:bodyPr>
          <a:lstStyle/>
          <a:p>
            <a:pPr>
              <a:lnSpc>
                <a:spcPct val="85000"/>
              </a:lnSpc>
              <a:spcBef>
                <a:spcPts val="1200"/>
              </a:spcBef>
              <a:buClr>
                <a:srgbClr val="1CBECA"/>
              </a:buClr>
              <a:buFont typeface="Arial" pitchFamily="34" charset="0"/>
              <a:buNone/>
            </a:pPr>
            <a:endParaRPr lang="fr-FR" sz="2000" b="1">
              <a:solidFill>
                <a:schemeClr val="accent1"/>
              </a:solidFill>
            </a:endParaRPr>
          </a:p>
        </p:txBody>
      </p:sp>
      <p:sp>
        <p:nvSpPr>
          <p:cNvPr id="21" name="Rectangle à coins arrondis 20"/>
          <p:cNvSpPr/>
          <p:nvPr/>
        </p:nvSpPr>
        <p:spPr>
          <a:xfrm>
            <a:off x="5532437" y="1566798"/>
            <a:ext cx="3370263" cy="2062523"/>
          </a:xfrm>
          <a:prstGeom prst="roundRect">
            <a:avLst>
              <a:gd name="adj" fmla="val 5792"/>
            </a:avLst>
          </a:prstGeom>
          <a:solidFill>
            <a:schemeClr val="bg1"/>
          </a:solidFill>
          <a:ln w="19050">
            <a:solidFill>
              <a:schemeClr val="accent1"/>
            </a:solidFill>
          </a:ln>
          <a:effectLst>
            <a:innerShdw blurRad="469900">
              <a:schemeClr val="accent1">
                <a:lumMod val="60000"/>
                <a:lumOff val="40000"/>
                <a:alpha val="84000"/>
              </a:schemeClr>
            </a:innerShdw>
          </a:effectLst>
        </p:spPr>
        <p:txBody>
          <a:bodyPr vert="horz" wrap="square" lIns="252000" tIns="45720" rIns="108000" bIns="45720" rtlCol="0" anchor="ctr">
            <a:noAutofit/>
          </a:bodyPr>
          <a:lstStyle/>
          <a:p>
            <a:pPr>
              <a:lnSpc>
                <a:spcPct val="85000"/>
              </a:lnSpc>
              <a:spcBef>
                <a:spcPts val="1200"/>
              </a:spcBef>
              <a:buClr>
                <a:srgbClr val="1CBECA"/>
              </a:buClr>
              <a:buFont typeface="Arial" pitchFamily="34" charset="0"/>
              <a:buNone/>
            </a:pPr>
            <a:endParaRPr lang="fr-FR" sz="2000" b="1">
              <a:solidFill>
                <a:schemeClr val="accent1"/>
              </a:solidFill>
            </a:endParaRPr>
          </a:p>
        </p:txBody>
      </p:sp>
      <p:sp>
        <p:nvSpPr>
          <p:cNvPr id="52226" name="Titre 1"/>
          <p:cNvSpPr>
            <a:spLocks noGrp="1"/>
          </p:cNvSpPr>
          <p:nvPr>
            <p:ph type="title"/>
          </p:nvPr>
        </p:nvSpPr>
        <p:spPr>
          <a:xfrm>
            <a:off x="430823" y="218197"/>
            <a:ext cx="8550003" cy="798680"/>
          </a:xfrm>
        </p:spPr>
        <p:txBody>
          <a:bodyPr/>
          <a:lstStyle/>
          <a:p>
            <a:r>
              <a:rPr lang="en-GB" dirty="0" smtClean="0"/>
              <a:t>La </a:t>
            </a:r>
            <a:r>
              <a:rPr lang="en-GB" dirty="0" err="1" smtClean="0"/>
              <a:t>terapia</a:t>
            </a:r>
            <a:r>
              <a:rPr lang="en-GB" dirty="0" smtClean="0"/>
              <a:t> target </a:t>
            </a:r>
            <a:r>
              <a:rPr lang="en-GB" dirty="0" err="1" smtClean="0"/>
              <a:t>reconoce</a:t>
            </a:r>
            <a:r>
              <a:rPr lang="en-GB" dirty="0" smtClean="0"/>
              <a:t> al </a:t>
            </a:r>
            <a:r>
              <a:rPr lang="en-GB" dirty="0" err="1" smtClean="0"/>
              <a:t>biomarcador</a:t>
            </a:r>
            <a:r>
              <a:rPr lang="en-GB" dirty="0" smtClean="0"/>
              <a:t> en o </a:t>
            </a:r>
            <a:r>
              <a:rPr lang="en-GB" dirty="0" err="1" smtClean="0"/>
              <a:t>sobre</a:t>
            </a:r>
            <a:r>
              <a:rPr lang="en-GB" dirty="0" smtClean="0"/>
              <a:t> la </a:t>
            </a:r>
            <a:r>
              <a:rPr lang="en-GB" dirty="0" err="1" smtClean="0"/>
              <a:t>célula</a:t>
            </a:r>
            <a:r>
              <a:rPr lang="en-GB" dirty="0" smtClean="0"/>
              <a:t> </a:t>
            </a:r>
            <a:r>
              <a:rPr lang="en-GB" dirty="0" err="1" smtClean="0"/>
              <a:t>cancerosa</a:t>
            </a:r>
            <a:endParaRPr lang="en-GB" dirty="0" smtClean="0"/>
          </a:p>
        </p:txBody>
      </p:sp>
      <p:sp>
        <p:nvSpPr>
          <p:cNvPr id="52227" name="Espace réservé du contenu 2"/>
          <p:cNvSpPr>
            <a:spLocks noGrp="1"/>
          </p:cNvSpPr>
          <p:nvPr>
            <p:ph idx="1"/>
          </p:nvPr>
        </p:nvSpPr>
        <p:spPr>
          <a:xfrm>
            <a:off x="949569" y="1548000"/>
            <a:ext cx="4357722" cy="4753609"/>
          </a:xfrm>
        </p:spPr>
        <p:txBody>
          <a:bodyPr/>
          <a:lstStyle/>
          <a:p>
            <a:r>
              <a:rPr lang="en-GB" dirty="0" err="1" smtClean="0"/>
              <a:t>Quimioterapia</a:t>
            </a:r>
            <a:endParaRPr lang="en-GB" dirty="0" smtClean="0"/>
          </a:p>
          <a:p>
            <a:pPr lvl="1"/>
            <a:r>
              <a:rPr lang="en-GB" dirty="0" err="1" smtClean="0"/>
              <a:t>Indiscriminada</a:t>
            </a:r>
            <a:r>
              <a:rPr lang="en-GB" dirty="0" smtClean="0"/>
              <a:t>; </a:t>
            </a:r>
            <a:r>
              <a:rPr lang="en-GB" dirty="0" err="1" smtClean="0"/>
              <a:t>afecta</a:t>
            </a:r>
            <a:r>
              <a:rPr lang="en-GB" dirty="0" smtClean="0"/>
              <a:t> </a:t>
            </a:r>
            <a:r>
              <a:rPr lang="en-GB" dirty="0" err="1" smtClean="0"/>
              <a:t>tatno</a:t>
            </a:r>
            <a:r>
              <a:rPr lang="en-GB" dirty="0" smtClean="0"/>
              <a:t> a </a:t>
            </a:r>
            <a:r>
              <a:rPr lang="en-GB" dirty="0" err="1" smtClean="0"/>
              <a:t>las</a:t>
            </a:r>
            <a:r>
              <a:rPr lang="en-GB" dirty="0" smtClean="0"/>
              <a:t> </a:t>
            </a:r>
            <a:r>
              <a:rPr lang="en-GB" dirty="0" err="1" smtClean="0"/>
              <a:t>células</a:t>
            </a:r>
            <a:r>
              <a:rPr lang="en-GB" dirty="0" smtClean="0"/>
              <a:t> de </a:t>
            </a:r>
            <a:r>
              <a:rPr lang="en-GB" dirty="0" err="1" smtClean="0"/>
              <a:t>proliferación</a:t>
            </a:r>
            <a:r>
              <a:rPr lang="en-GB" dirty="0" smtClean="0"/>
              <a:t> </a:t>
            </a:r>
            <a:r>
              <a:rPr lang="en-GB" dirty="0" err="1" smtClean="0"/>
              <a:t>rápida</a:t>
            </a:r>
            <a:r>
              <a:rPr lang="en-GB" dirty="0" smtClean="0"/>
              <a:t> </a:t>
            </a:r>
            <a:r>
              <a:rPr lang="en-GB" dirty="0" err="1" smtClean="0"/>
              <a:t>cancerosas</a:t>
            </a:r>
            <a:r>
              <a:rPr lang="en-GB" dirty="0" smtClean="0"/>
              <a:t> y </a:t>
            </a:r>
            <a:r>
              <a:rPr lang="en-GB" dirty="0" err="1" smtClean="0"/>
              <a:t>sanas</a:t>
            </a:r>
            <a:endParaRPr lang="en-GB" dirty="0" smtClean="0"/>
          </a:p>
          <a:p>
            <a:pPr lvl="1"/>
            <a:r>
              <a:rPr lang="en-GB" dirty="0" err="1" smtClean="0"/>
              <a:t>Por</a:t>
            </a:r>
            <a:r>
              <a:rPr lang="en-GB" dirty="0" smtClean="0"/>
              <a:t> lo </a:t>
            </a:r>
            <a:r>
              <a:rPr lang="en-GB" dirty="0" err="1" smtClean="0"/>
              <a:t>tanto</a:t>
            </a:r>
            <a:r>
              <a:rPr lang="en-GB" dirty="0" smtClean="0"/>
              <a:t>, Consequently, </a:t>
            </a:r>
            <a:r>
              <a:rPr lang="en-GB" dirty="0" err="1" smtClean="0"/>
              <a:t>asociada</a:t>
            </a:r>
            <a:r>
              <a:rPr lang="en-GB" dirty="0" smtClean="0"/>
              <a:t> a alto </a:t>
            </a:r>
            <a:r>
              <a:rPr lang="en-GB" dirty="0" err="1" smtClean="0"/>
              <a:t>grado</a:t>
            </a:r>
            <a:r>
              <a:rPr lang="en-GB" dirty="0" smtClean="0"/>
              <a:t> de </a:t>
            </a:r>
            <a:r>
              <a:rPr lang="en-GB" dirty="0" err="1" smtClean="0"/>
              <a:t>eventos</a:t>
            </a:r>
            <a:r>
              <a:rPr lang="en-GB" dirty="0" smtClean="0"/>
              <a:t> </a:t>
            </a:r>
            <a:r>
              <a:rPr lang="en-GB" dirty="0" err="1" smtClean="0"/>
              <a:t>adversos</a:t>
            </a:r>
            <a:r>
              <a:rPr lang="en-GB" dirty="0" smtClean="0"/>
              <a:t> y </a:t>
            </a:r>
            <a:r>
              <a:rPr lang="en-GB" dirty="0" err="1" smtClean="0"/>
              <a:t>complicaciones</a:t>
            </a:r>
            <a:r>
              <a:rPr lang="en-GB" dirty="0" smtClean="0"/>
              <a:t> </a:t>
            </a:r>
          </a:p>
          <a:p>
            <a:pPr>
              <a:spcBef>
                <a:spcPts val="6000"/>
              </a:spcBef>
            </a:pPr>
            <a:r>
              <a:rPr lang="en-US" dirty="0" err="1" smtClean="0"/>
              <a:t>Terapias</a:t>
            </a:r>
            <a:r>
              <a:rPr lang="en-US" dirty="0" smtClean="0"/>
              <a:t> target </a:t>
            </a:r>
          </a:p>
          <a:p>
            <a:pPr lvl="1"/>
            <a:r>
              <a:rPr lang="en-US" dirty="0" err="1" smtClean="0"/>
              <a:t>Reconoce</a:t>
            </a:r>
            <a:r>
              <a:rPr lang="en-US" dirty="0" smtClean="0"/>
              <a:t> </a:t>
            </a:r>
            <a:r>
              <a:rPr lang="en-US" dirty="0" err="1" smtClean="0"/>
              <a:t>moléculas</a:t>
            </a:r>
            <a:r>
              <a:rPr lang="en-US" dirty="0" smtClean="0"/>
              <a:t> </a:t>
            </a:r>
            <a:r>
              <a:rPr lang="en-US" dirty="0" err="1" smtClean="0"/>
              <a:t>específicas</a:t>
            </a:r>
            <a:r>
              <a:rPr lang="en-US" dirty="0" smtClean="0"/>
              <a:t> </a:t>
            </a:r>
            <a:r>
              <a:rPr lang="en-US" dirty="0" err="1" smtClean="0"/>
              <a:t>dentro</a:t>
            </a:r>
            <a:r>
              <a:rPr lang="en-US" dirty="0" smtClean="0"/>
              <a:t> o </a:t>
            </a:r>
            <a:r>
              <a:rPr lang="en-US" dirty="0" err="1" smtClean="0"/>
              <a:t>sobre</a:t>
            </a:r>
            <a:r>
              <a:rPr lang="en-US" dirty="0" smtClean="0"/>
              <a:t> la </a:t>
            </a:r>
            <a:r>
              <a:rPr lang="en-US" dirty="0" err="1" smtClean="0"/>
              <a:t>célula</a:t>
            </a:r>
            <a:r>
              <a:rPr lang="en-US" dirty="0" smtClean="0"/>
              <a:t> </a:t>
            </a:r>
            <a:r>
              <a:rPr lang="en-US" dirty="0" err="1" smtClean="0"/>
              <a:t>cancerígena</a:t>
            </a:r>
            <a:r>
              <a:rPr lang="en-US" dirty="0" smtClean="0"/>
              <a:t> (el </a:t>
            </a:r>
            <a:r>
              <a:rPr lang="en-US" dirty="0" err="1" smtClean="0"/>
              <a:t>biomarcador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Terapia</a:t>
            </a:r>
            <a:r>
              <a:rPr lang="en-US" dirty="0" smtClean="0"/>
              <a:t> </a:t>
            </a:r>
            <a:r>
              <a:rPr lang="en-US" dirty="0" err="1" smtClean="0"/>
              <a:t>diriguida</a:t>
            </a:r>
            <a:r>
              <a:rPr lang="en-US" dirty="0" smtClean="0"/>
              <a:t> a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características</a:t>
            </a:r>
            <a:r>
              <a:rPr lang="en-US" dirty="0" smtClean="0"/>
              <a:t> </a:t>
            </a:r>
            <a:r>
              <a:rPr lang="en-US" dirty="0" err="1" smtClean="0"/>
              <a:t>individuales</a:t>
            </a:r>
            <a:r>
              <a:rPr lang="en-US" dirty="0" smtClean="0"/>
              <a:t> del tumor del </a:t>
            </a:r>
            <a:r>
              <a:rPr lang="en-US" dirty="0" err="1" smtClean="0"/>
              <a:t>paciente</a:t>
            </a:r>
            <a:r>
              <a:rPr lang="en-US" dirty="0" smtClean="0"/>
              <a:t> </a:t>
            </a:r>
            <a:r>
              <a:rPr lang="en-US" dirty="0" err="1" smtClean="0"/>
              <a:t>basada</a:t>
            </a:r>
            <a:r>
              <a:rPr lang="en-US" dirty="0" smtClean="0"/>
              <a:t> en </a:t>
            </a:r>
            <a:r>
              <a:rPr lang="en-US" dirty="0" err="1" smtClean="0"/>
              <a:t>objetivos</a:t>
            </a:r>
            <a:r>
              <a:rPr lang="en-US" dirty="0" smtClean="0"/>
              <a:t> </a:t>
            </a:r>
            <a:r>
              <a:rPr lang="en-US" dirty="0" err="1" smtClean="0"/>
              <a:t>moleculares</a:t>
            </a:r>
            <a:r>
              <a:rPr lang="en-US" dirty="0" smtClean="0"/>
              <a:t> </a:t>
            </a:r>
            <a:r>
              <a:rPr lang="en-US" dirty="0" err="1" smtClean="0"/>
              <a:t>específicos</a:t>
            </a:r>
            <a:endParaRPr lang="en-US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11</a:t>
            </a:fld>
            <a:endParaRPr lang="fr-FR"/>
          </a:p>
        </p:txBody>
      </p:sp>
      <p:pic>
        <p:nvPicPr>
          <p:cNvPr id="52229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734" y="1832096"/>
            <a:ext cx="3150894" cy="1531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0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2099" y="4204356"/>
            <a:ext cx="3008728" cy="1558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33" name="Rectangle 11"/>
          <p:cNvSpPr>
            <a:spLocks noChangeArrowheads="1"/>
          </p:cNvSpPr>
          <p:nvPr/>
        </p:nvSpPr>
        <p:spPr bwMode="auto">
          <a:xfrm>
            <a:off x="0" y="6516368"/>
            <a:ext cx="4572000" cy="341632"/>
          </a:xfrm>
          <a:prstGeom prst="rect">
            <a:avLst/>
          </a:prstGeom>
          <a:extLst/>
        </p:spPr>
        <p:txBody>
          <a:bodyPr wrap="square" anchor="b">
            <a:spAutoFit/>
          </a:bodyPr>
          <a:lstStyle/>
          <a:p>
            <a:pPr>
              <a:lnSpc>
                <a:spcPct val="90000"/>
              </a:lnSpc>
            </a:pPr>
            <a:endParaRPr lang="en-GB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Black A, Morris D. </a:t>
            </a:r>
            <a:r>
              <a:rPr lang="en-GB" sz="9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Curr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9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Oncol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2012;19(</a:t>
            </a:r>
            <a:r>
              <a:rPr lang="en-GB" sz="9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Suppl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):S73-85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p:grpSp>
        <p:nvGrpSpPr>
          <p:cNvPr id="18" name="Groupe 17"/>
          <p:cNvGrpSpPr/>
          <p:nvPr/>
        </p:nvGrpSpPr>
        <p:grpSpPr>
          <a:xfrm>
            <a:off x="5933243" y="978183"/>
            <a:ext cx="3097633" cy="247150"/>
            <a:chOff x="5933243" y="978183"/>
            <a:chExt cx="3097633" cy="247150"/>
          </a:xfrm>
        </p:grpSpPr>
        <p:sp>
          <p:nvSpPr>
            <p:cNvPr id="19" name="Rectangle 18"/>
            <p:cNvSpPr/>
            <p:nvPr/>
          </p:nvSpPr>
          <p:spPr>
            <a:xfrm>
              <a:off x="5933243" y="1081333"/>
              <a:ext cx="3096000" cy="144000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Rectangle à coins arrondis 9226"/>
            <p:cNvSpPr/>
            <p:nvPr/>
          </p:nvSpPr>
          <p:spPr>
            <a:xfrm>
              <a:off x="5933243" y="978183"/>
              <a:ext cx="3097633" cy="154429"/>
            </a:xfrm>
            <a:custGeom>
              <a:avLst/>
              <a:gdLst>
                <a:gd name="connsiteX0" fmla="*/ 0 w 3097633"/>
                <a:gd name="connsiteY0" fmla="*/ 104598 h 259027"/>
                <a:gd name="connsiteX1" fmla="*/ 104598 w 3097633"/>
                <a:gd name="connsiteY1" fmla="*/ 0 h 259027"/>
                <a:gd name="connsiteX2" fmla="*/ 2993035 w 3097633"/>
                <a:gd name="connsiteY2" fmla="*/ 0 h 259027"/>
                <a:gd name="connsiteX3" fmla="*/ 3097633 w 3097633"/>
                <a:gd name="connsiteY3" fmla="*/ 104598 h 259027"/>
                <a:gd name="connsiteX4" fmla="*/ 3097633 w 3097633"/>
                <a:gd name="connsiteY4" fmla="*/ 154429 h 259027"/>
                <a:gd name="connsiteX5" fmla="*/ 2993035 w 3097633"/>
                <a:gd name="connsiteY5" fmla="*/ 259027 h 259027"/>
                <a:gd name="connsiteX6" fmla="*/ 104598 w 3097633"/>
                <a:gd name="connsiteY6" fmla="*/ 259027 h 259027"/>
                <a:gd name="connsiteX7" fmla="*/ 0 w 3097633"/>
                <a:gd name="connsiteY7" fmla="*/ 154429 h 259027"/>
                <a:gd name="connsiteX8" fmla="*/ 0 w 3097633"/>
                <a:gd name="connsiteY8" fmla="*/ 104598 h 259027"/>
                <a:gd name="connsiteX0" fmla="*/ 104598 w 3097633"/>
                <a:gd name="connsiteY0" fmla="*/ 259027 h 350467"/>
                <a:gd name="connsiteX1" fmla="*/ 0 w 3097633"/>
                <a:gd name="connsiteY1" fmla="*/ 154429 h 350467"/>
                <a:gd name="connsiteX2" fmla="*/ 0 w 3097633"/>
                <a:gd name="connsiteY2" fmla="*/ 104598 h 350467"/>
                <a:gd name="connsiteX3" fmla="*/ 104598 w 3097633"/>
                <a:gd name="connsiteY3" fmla="*/ 0 h 350467"/>
                <a:gd name="connsiteX4" fmla="*/ 2993035 w 3097633"/>
                <a:gd name="connsiteY4" fmla="*/ 0 h 350467"/>
                <a:gd name="connsiteX5" fmla="*/ 3097633 w 3097633"/>
                <a:gd name="connsiteY5" fmla="*/ 104598 h 350467"/>
                <a:gd name="connsiteX6" fmla="*/ 3097633 w 3097633"/>
                <a:gd name="connsiteY6" fmla="*/ 154429 h 350467"/>
                <a:gd name="connsiteX7" fmla="*/ 2993035 w 3097633"/>
                <a:gd name="connsiteY7" fmla="*/ 259027 h 350467"/>
                <a:gd name="connsiteX8" fmla="*/ 196038 w 3097633"/>
                <a:gd name="connsiteY8" fmla="*/ 350467 h 350467"/>
                <a:gd name="connsiteX0" fmla="*/ 104598 w 3097633"/>
                <a:gd name="connsiteY0" fmla="*/ 259027 h 259027"/>
                <a:gd name="connsiteX1" fmla="*/ 0 w 3097633"/>
                <a:gd name="connsiteY1" fmla="*/ 154429 h 259027"/>
                <a:gd name="connsiteX2" fmla="*/ 0 w 3097633"/>
                <a:gd name="connsiteY2" fmla="*/ 104598 h 259027"/>
                <a:gd name="connsiteX3" fmla="*/ 104598 w 3097633"/>
                <a:gd name="connsiteY3" fmla="*/ 0 h 259027"/>
                <a:gd name="connsiteX4" fmla="*/ 2993035 w 3097633"/>
                <a:gd name="connsiteY4" fmla="*/ 0 h 259027"/>
                <a:gd name="connsiteX5" fmla="*/ 3097633 w 3097633"/>
                <a:gd name="connsiteY5" fmla="*/ 104598 h 259027"/>
                <a:gd name="connsiteX6" fmla="*/ 3097633 w 3097633"/>
                <a:gd name="connsiteY6" fmla="*/ 154429 h 259027"/>
                <a:gd name="connsiteX7" fmla="*/ 2993035 w 3097633"/>
                <a:gd name="connsiteY7" fmla="*/ 259027 h 259027"/>
                <a:gd name="connsiteX0" fmla="*/ 0 w 3097633"/>
                <a:gd name="connsiteY0" fmla="*/ 154429 h 259027"/>
                <a:gd name="connsiteX1" fmla="*/ 0 w 3097633"/>
                <a:gd name="connsiteY1" fmla="*/ 104598 h 259027"/>
                <a:gd name="connsiteX2" fmla="*/ 104598 w 3097633"/>
                <a:gd name="connsiteY2" fmla="*/ 0 h 259027"/>
                <a:gd name="connsiteX3" fmla="*/ 2993035 w 3097633"/>
                <a:gd name="connsiteY3" fmla="*/ 0 h 259027"/>
                <a:gd name="connsiteX4" fmla="*/ 3097633 w 3097633"/>
                <a:gd name="connsiteY4" fmla="*/ 104598 h 259027"/>
                <a:gd name="connsiteX5" fmla="*/ 3097633 w 3097633"/>
                <a:gd name="connsiteY5" fmla="*/ 154429 h 259027"/>
                <a:gd name="connsiteX6" fmla="*/ 2993035 w 3097633"/>
                <a:gd name="connsiteY6" fmla="*/ 259027 h 259027"/>
                <a:gd name="connsiteX0" fmla="*/ 0 w 3097633"/>
                <a:gd name="connsiteY0" fmla="*/ 154429 h 154429"/>
                <a:gd name="connsiteX1" fmla="*/ 0 w 3097633"/>
                <a:gd name="connsiteY1" fmla="*/ 104598 h 154429"/>
                <a:gd name="connsiteX2" fmla="*/ 104598 w 3097633"/>
                <a:gd name="connsiteY2" fmla="*/ 0 h 154429"/>
                <a:gd name="connsiteX3" fmla="*/ 2993035 w 3097633"/>
                <a:gd name="connsiteY3" fmla="*/ 0 h 154429"/>
                <a:gd name="connsiteX4" fmla="*/ 3097633 w 3097633"/>
                <a:gd name="connsiteY4" fmla="*/ 104598 h 154429"/>
                <a:gd name="connsiteX5" fmla="*/ 3097633 w 3097633"/>
                <a:gd name="connsiteY5" fmla="*/ 154429 h 154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97633" h="154429">
                  <a:moveTo>
                    <a:pt x="0" y="154429"/>
                  </a:moveTo>
                  <a:lnTo>
                    <a:pt x="0" y="104598"/>
                  </a:lnTo>
                  <a:cubicBezTo>
                    <a:pt x="0" y="46830"/>
                    <a:pt x="46830" y="0"/>
                    <a:pt x="104598" y="0"/>
                  </a:cubicBezTo>
                  <a:lnTo>
                    <a:pt x="2993035" y="0"/>
                  </a:lnTo>
                  <a:cubicBezTo>
                    <a:pt x="3050803" y="0"/>
                    <a:pt x="3097633" y="46830"/>
                    <a:pt x="3097633" y="104598"/>
                  </a:cubicBezTo>
                  <a:lnTo>
                    <a:pt x="3097633" y="154429"/>
                  </a:lnTo>
                </a:path>
              </a:pathLst>
            </a:custGeom>
            <a:solidFill>
              <a:schemeClr val="bg1"/>
            </a:solidFill>
            <a:ln w="19050" cap="rnd">
              <a:solidFill>
                <a:schemeClr val="accent2"/>
              </a:solidFill>
            </a:ln>
            <a:effectLst/>
          </p:spPr>
          <p:txBody>
            <a:bodyPr wrap="none" tIns="144000" bIns="0" anchor="ctr">
              <a:noAutofit/>
            </a:bodyPr>
            <a:lstStyle/>
            <a:p>
              <a:pPr algn="r"/>
              <a:r>
                <a:rPr lang="es-CL" sz="1400" b="1" dirty="0">
                  <a:solidFill>
                    <a:schemeClr val="accent2"/>
                  </a:solidFill>
                </a:rPr>
                <a:t>Cáncer de pulmón y terapia target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95117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626569" y="2888615"/>
            <a:ext cx="6339264" cy="667875"/>
          </a:xfrm>
        </p:spPr>
        <p:txBody>
          <a:bodyPr/>
          <a:lstStyle/>
          <a:p>
            <a:pPr>
              <a:defRPr/>
            </a:pPr>
            <a:r>
              <a:rPr lang="en-GB" dirty="0" smtClean="0">
                <a:ea typeface="ＭＳ Ｐゴシック" pitchFamily="-109" charset="-128"/>
              </a:rPr>
              <a:t>EGFR M+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2400" dirty="0">
                <a:ea typeface="ＭＳ Ｐゴシック" pitchFamily="-109" charset="-128"/>
              </a:rPr>
              <a:t> </a:t>
            </a:r>
            <a:r>
              <a:rPr lang="en-GB" sz="2400" dirty="0" smtClean="0">
                <a:ea typeface="ＭＳ Ｐゴシック" pitchFamily="-109" charset="-128"/>
              </a:rPr>
              <a:t>CPCNP </a:t>
            </a:r>
            <a:r>
              <a:rPr lang="en-GB" sz="2400" dirty="0" err="1" smtClean="0">
                <a:ea typeface="ＭＳ Ｐゴシック" pitchFamily="-109" charset="-128"/>
              </a:rPr>
              <a:t>avanzado</a:t>
            </a:r>
            <a:endParaRPr lang="fr-FR" sz="24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8803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Titre 1"/>
          <p:cNvSpPr>
            <a:spLocks noGrp="1"/>
          </p:cNvSpPr>
          <p:nvPr>
            <p:ph type="title"/>
          </p:nvPr>
        </p:nvSpPr>
        <p:spPr>
          <a:xfrm>
            <a:off x="430823" y="394783"/>
            <a:ext cx="8550003" cy="445507"/>
          </a:xfrm>
        </p:spPr>
        <p:txBody>
          <a:bodyPr/>
          <a:lstStyle/>
          <a:p>
            <a:r>
              <a:rPr lang="en-GB" dirty="0" smtClean="0"/>
              <a:t>EGFR M+: un </a:t>
            </a:r>
            <a:r>
              <a:rPr lang="en-GB" dirty="0" err="1" smtClean="0"/>
              <a:t>biomarcador</a:t>
            </a:r>
            <a:r>
              <a:rPr lang="en-GB" dirty="0" smtClean="0"/>
              <a:t> </a:t>
            </a:r>
            <a:r>
              <a:rPr lang="en-GB" dirty="0" err="1" smtClean="0"/>
              <a:t>bien</a:t>
            </a:r>
            <a:r>
              <a:rPr lang="en-GB" dirty="0" smtClean="0"/>
              <a:t> </a:t>
            </a:r>
            <a:r>
              <a:rPr lang="en-GB" dirty="0" err="1" smtClean="0"/>
              <a:t>caracterizado</a:t>
            </a:r>
            <a:endParaRPr lang="en-GB" dirty="0" smtClean="0"/>
          </a:p>
        </p:txBody>
      </p:sp>
      <p:sp>
        <p:nvSpPr>
          <p:cNvPr id="54276" name="Espace réservé du contenu 2"/>
          <p:cNvSpPr>
            <a:spLocks noGrp="1"/>
          </p:cNvSpPr>
          <p:nvPr>
            <p:ph idx="1"/>
          </p:nvPr>
        </p:nvSpPr>
        <p:spPr>
          <a:xfrm>
            <a:off x="949569" y="1728000"/>
            <a:ext cx="4414284" cy="3533275"/>
          </a:xfrm>
        </p:spPr>
        <p:txBody>
          <a:bodyPr>
            <a:spAutoFit/>
          </a:bodyPr>
          <a:lstStyle/>
          <a:p>
            <a:pPr>
              <a:spcBef>
                <a:spcPts val="2400"/>
              </a:spcBef>
            </a:pPr>
            <a:r>
              <a:rPr lang="en-GB" sz="1800" dirty="0" smtClean="0"/>
              <a:t>EGFRs son </a:t>
            </a:r>
            <a:r>
              <a:rPr lang="en-GB" sz="1800" dirty="0" err="1" smtClean="0"/>
              <a:t>receptores</a:t>
            </a:r>
            <a:r>
              <a:rPr lang="en-GB" sz="1800" dirty="0" smtClean="0"/>
              <a:t> </a:t>
            </a:r>
            <a:r>
              <a:rPr lang="en-GB" sz="1800" dirty="0" err="1" smtClean="0"/>
              <a:t>presentes</a:t>
            </a:r>
            <a:r>
              <a:rPr lang="en-GB" sz="1800" dirty="0" smtClean="0"/>
              <a:t> </a:t>
            </a:r>
            <a:r>
              <a:rPr lang="en-GB" sz="1800" dirty="0" err="1" smtClean="0"/>
              <a:t>sobre</a:t>
            </a:r>
            <a:r>
              <a:rPr lang="en-GB" sz="1800" dirty="0" smtClean="0"/>
              <a:t> la </a:t>
            </a:r>
            <a:r>
              <a:rPr lang="en-GB" sz="1800" dirty="0" err="1" smtClean="0"/>
              <a:t>superficie</a:t>
            </a:r>
            <a:r>
              <a:rPr lang="en-GB" sz="1800" dirty="0" smtClean="0"/>
              <a:t> </a:t>
            </a:r>
            <a:r>
              <a:rPr lang="en-GB" sz="1800" dirty="0" err="1" smtClean="0"/>
              <a:t>celular</a:t>
            </a:r>
            <a:r>
              <a:rPr lang="en-GB" sz="1800" dirty="0" smtClean="0"/>
              <a:t> </a:t>
            </a:r>
            <a:r>
              <a:rPr lang="en-GB" sz="1800" dirty="0" err="1" smtClean="0"/>
              <a:t>implicadas</a:t>
            </a:r>
            <a:r>
              <a:rPr lang="en-GB" sz="1800" dirty="0" smtClean="0"/>
              <a:t> en </a:t>
            </a:r>
            <a:r>
              <a:rPr lang="en-GB" sz="1800" dirty="0" err="1" smtClean="0"/>
              <a:t>muchos</a:t>
            </a:r>
            <a:r>
              <a:rPr lang="en-GB" sz="1800" dirty="0" smtClean="0"/>
              <a:t> </a:t>
            </a:r>
            <a:r>
              <a:rPr lang="en-GB" sz="1800" dirty="0" err="1" smtClean="0"/>
              <a:t>procesos</a:t>
            </a:r>
            <a:r>
              <a:rPr lang="en-GB" sz="1800" dirty="0" smtClean="0"/>
              <a:t> </a:t>
            </a:r>
            <a:r>
              <a:rPr lang="en-GB" sz="1800" dirty="0" err="1" smtClean="0"/>
              <a:t>celulares</a:t>
            </a:r>
            <a:r>
              <a:rPr lang="en-GB" sz="1800" dirty="0" smtClean="0"/>
              <a:t> </a:t>
            </a:r>
            <a:r>
              <a:rPr lang="en-GB" sz="1800" dirty="0" err="1" smtClean="0"/>
              <a:t>normales</a:t>
            </a:r>
            <a:endParaRPr lang="en-GB" sz="1800" dirty="0" smtClean="0"/>
          </a:p>
          <a:p>
            <a:pPr>
              <a:spcBef>
                <a:spcPts val="2400"/>
              </a:spcBef>
            </a:pPr>
            <a:r>
              <a:rPr lang="en-GB" sz="1800" dirty="0" smtClean="0"/>
              <a:t>Las </a:t>
            </a:r>
            <a:r>
              <a:rPr lang="en-GB" sz="1800" dirty="0" err="1" smtClean="0"/>
              <a:t>mutaciones</a:t>
            </a:r>
            <a:r>
              <a:rPr lang="en-GB" sz="1800" dirty="0" smtClean="0"/>
              <a:t> </a:t>
            </a:r>
            <a:r>
              <a:rPr lang="en-GB" sz="1800" dirty="0"/>
              <a:t>e</a:t>
            </a:r>
            <a:r>
              <a:rPr lang="en-GB" sz="1800" dirty="0" smtClean="0"/>
              <a:t>n EGFRs </a:t>
            </a:r>
            <a:r>
              <a:rPr lang="en-GB" sz="1800" dirty="0" err="1" smtClean="0"/>
              <a:t>llevan</a:t>
            </a:r>
            <a:r>
              <a:rPr lang="en-GB" sz="1800" dirty="0" smtClean="0"/>
              <a:t> a </a:t>
            </a:r>
            <a:r>
              <a:rPr lang="en-GB" sz="1800" dirty="0" err="1" smtClean="0"/>
              <a:t>señalización</a:t>
            </a:r>
            <a:r>
              <a:rPr lang="en-GB" sz="1800" dirty="0" smtClean="0"/>
              <a:t> </a:t>
            </a:r>
            <a:r>
              <a:rPr lang="en-GB" sz="1800" dirty="0" err="1" smtClean="0"/>
              <a:t>descontrolada</a:t>
            </a:r>
            <a:r>
              <a:rPr lang="en-GB" sz="1800" dirty="0" smtClean="0"/>
              <a:t> </a:t>
            </a:r>
            <a:r>
              <a:rPr lang="en-GB" sz="1800" dirty="0" err="1" smtClean="0"/>
              <a:t>que</a:t>
            </a:r>
            <a:r>
              <a:rPr lang="en-GB" sz="1800" dirty="0" smtClean="0"/>
              <a:t> </a:t>
            </a:r>
            <a:r>
              <a:rPr lang="en-GB" sz="1800" dirty="0" err="1" smtClean="0"/>
              <a:t>dirigen</a:t>
            </a:r>
            <a:r>
              <a:rPr lang="en-GB" sz="1800" dirty="0" smtClean="0"/>
              <a:t> la </a:t>
            </a:r>
            <a:r>
              <a:rPr lang="en-US" sz="1800" dirty="0" err="1" smtClean="0"/>
              <a:t>proliferación</a:t>
            </a:r>
            <a:r>
              <a:rPr lang="en-US" sz="1800" dirty="0" smtClean="0"/>
              <a:t>, </a:t>
            </a:r>
            <a:r>
              <a:rPr lang="en-US" sz="1800" dirty="0" err="1" smtClean="0"/>
              <a:t>invasión</a:t>
            </a:r>
            <a:r>
              <a:rPr lang="en-US" sz="1800" dirty="0" smtClean="0"/>
              <a:t>, </a:t>
            </a:r>
            <a:r>
              <a:rPr lang="en-US" sz="1800" dirty="0" err="1" smtClean="0"/>
              <a:t>sobrevida</a:t>
            </a:r>
            <a:r>
              <a:rPr lang="en-US" sz="1800" dirty="0" smtClean="0"/>
              <a:t> y </a:t>
            </a:r>
            <a:r>
              <a:rPr lang="en-US" sz="1800" dirty="0" err="1" smtClean="0"/>
              <a:t>metástasis</a:t>
            </a:r>
            <a:r>
              <a:rPr lang="en-US" sz="1800" dirty="0" smtClean="0"/>
              <a:t> de </a:t>
            </a:r>
            <a:r>
              <a:rPr lang="en-US" sz="1800" dirty="0" err="1" smtClean="0"/>
              <a:t>las</a:t>
            </a:r>
            <a:r>
              <a:rPr lang="en-US" sz="1800" dirty="0" smtClean="0"/>
              <a:t> </a:t>
            </a:r>
            <a:r>
              <a:rPr lang="en-US" sz="1800" dirty="0" err="1" smtClean="0"/>
              <a:t>céluilas</a:t>
            </a:r>
            <a:r>
              <a:rPr lang="en-US" sz="1800" dirty="0" smtClean="0"/>
              <a:t> </a:t>
            </a:r>
            <a:r>
              <a:rPr lang="en-US" sz="1800" dirty="0" err="1" smtClean="0"/>
              <a:t>tumorales</a:t>
            </a:r>
            <a:endParaRPr lang="en-US" sz="1800" dirty="0" smtClean="0"/>
          </a:p>
          <a:p>
            <a:pPr>
              <a:spcBef>
                <a:spcPts val="2400"/>
              </a:spcBef>
            </a:pPr>
            <a:r>
              <a:rPr lang="en-GB" sz="1800" dirty="0" smtClean="0"/>
              <a:t>Los </a:t>
            </a:r>
            <a:r>
              <a:rPr lang="en-GB" sz="1800" dirty="0" err="1" smtClean="0"/>
              <a:t>tumores</a:t>
            </a:r>
            <a:r>
              <a:rPr lang="en-GB" sz="1800" dirty="0" smtClean="0"/>
              <a:t> de CPCNP con </a:t>
            </a:r>
            <a:r>
              <a:rPr lang="en-GB" sz="1800" dirty="0" err="1" smtClean="0"/>
              <a:t>mutaciones</a:t>
            </a:r>
            <a:r>
              <a:rPr lang="en-GB" sz="1800" dirty="0" smtClean="0"/>
              <a:t> EGFR se </a:t>
            </a:r>
            <a:r>
              <a:rPr lang="en-GB" sz="1800" dirty="0" err="1" smtClean="0"/>
              <a:t>llaman</a:t>
            </a:r>
            <a:r>
              <a:rPr lang="en-GB" sz="1800" dirty="0" smtClean="0"/>
              <a:t> "EGFR M+" y </a:t>
            </a:r>
            <a:r>
              <a:rPr lang="en-GB" sz="1800" dirty="0" err="1" smtClean="0"/>
              <a:t>denotan</a:t>
            </a:r>
            <a:r>
              <a:rPr lang="en-GB" sz="1800" dirty="0" smtClean="0"/>
              <a:t> a un </a:t>
            </a:r>
            <a:r>
              <a:rPr lang="en-GB" sz="1800" dirty="0" err="1" smtClean="0"/>
              <a:t>subgrupo</a:t>
            </a:r>
            <a:r>
              <a:rPr lang="en-GB" sz="1800" dirty="0" smtClean="0"/>
              <a:t> </a:t>
            </a:r>
            <a:r>
              <a:rPr lang="en-GB" sz="1800" dirty="0" err="1" smtClean="0"/>
              <a:t>distinto</a:t>
            </a:r>
            <a:r>
              <a:rPr lang="en-GB" sz="1800" dirty="0" smtClean="0"/>
              <a:t> de </a:t>
            </a:r>
            <a:r>
              <a:rPr lang="en-GB" sz="1800" dirty="0" err="1" smtClean="0"/>
              <a:t>tumores</a:t>
            </a:r>
            <a:r>
              <a:rPr lang="en-GB" sz="1800" dirty="0" smtClean="0"/>
              <a:t> de CPCNP </a:t>
            </a:r>
            <a:r>
              <a:rPr lang="en-GB" sz="1800" dirty="0" err="1" smtClean="0"/>
              <a:t>que</a:t>
            </a:r>
            <a:r>
              <a:rPr lang="en-GB" sz="1800" dirty="0" smtClean="0"/>
              <a:t> </a:t>
            </a:r>
            <a:r>
              <a:rPr lang="en-GB" sz="1800" dirty="0" err="1" smtClean="0"/>
              <a:t>requieren</a:t>
            </a:r>
            <a:r>
              <a:rPr lang="en-GB" sz="1800" dirty="0" smtClean="0"/>
              <a:t> de un </a:t>
            </a:r>
            <a:r>
              <a:rPr lang="en-GB" sz="1800" dirty="0" err="1" smtClean="0"/>
              <a:t>tratamiento</a:t>
            </a:r>
            <a:r>
              <a:rPr lang="en-GB" sz="1800" dirty="0" smtClean="0"/>
              <a:t> </a:t>
            </a:r>
            <a:r>
              <a:rPr lang="en-GB" sz="1800" dirty="0" err="1" smtClean="0"/>
              <a:t>específico</a:t>
            </a:r>
            <a:endParaRPr lang="en-GB" sz="1800" dirty="0" smtClean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13</a:t>
            </a:fld>
            <a:endParaRPr lang="fr-FR"/>
          </a:p>
        </p:txBody>
      </p:sp>
      <p:sp>
        <p:nvSpPr>
          <p:cNvPr id="54281" name="Rectangle 1"/>
          <p:cNvSpPr>
            <a:spLocks noChangeArrowheads="1"/>
          </p:cNvSpPr>
          <p:nvPr/>
        </p:nvSpPr>
        <p:spPr bwMode="auto">
          <a:xfrm>
            <a:off x="0" y="6516368"/>
            <a:ext cx="4601082" cy="341632"/>
          </a:xfrm>
          <a:prstGeom prst="rect">
            <a:avLst/>
          </a:prstGeom>
          <a:extLst/>
        </p:spPr>
        <p:txBody>
          <a:bodyPr wrap="square" anchor="b">
            <a:spAutoFit/>
          </a:bodyPr>
          <a:lstStyle/>
          <a:p>
            <a:pPr>
              <a:lnSpc>
                <a:spcPct val="90000"/>
              </a:lnSpc>
            </a:pPr>
            <a:r>
              <a:rPr 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Sharma SV, </a:t>
            </a:r>
            <a:r>
              <a:rPr lang="en-US" sz="9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et al. 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Nature Rev Cancer </a:t>
            </a:r>
            <a:r>
              <a:rPr 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2007;7:169-181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pPr>
              <a:lnSpc>
                <a:spcPct val="90000"/>
              </a:lnSpc>
            </a:pP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Langer CJ. P </a:t>
            </a:r>
            <a:r>
              <a:rPr 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</a:t>
            </a:r>
            <a:r>
              <a:rPr 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2011;36(5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):263-79.</a:t>
            </a:r>
          </a:p>
        </p:txBody>
      </p:sp>
      <p:sp>
        <p:nvSpPr>
          <p:cNvPr id="13" name="Rectangle à coins arrondis 12"/>
          <p:cNvSpPr/>
          <p:nvPr/>
        </p:nvSpPr>
        <p:spPr>
          <a:xfrm>
            <a:off x="5853246" y="1693366"/>
            <a:ext cx="2847694" cy="3271101"/>
          </a:xfrm>
          <a:prstGeom prst="roundRect">
            <a:avLst>
              <a:gd name="adj" fmla="val 5411"/>
            </a:avLst>
          </a:prstGeom>
          <a:solidFill>
            <a:schemeClr val="bg1"/>
          </a:solidFill>
          <a:ln w="19050">
            <a:solidFill>
              <a:schemeClr val="accent1"/>
            </a:solidFill>
          </a:ln>
          <a:effectLst>
            <a:innerShdw blurRad="469900">
              <a:schemeClr val="accent1">
                <a:lumMod val="60000"/>
                <a:lumOff val="40000"/>
                <a:alpha val="84000"/>
              </a:schemeClr>
            </a:innerShdw>
          </a:effectLst>
        </p:spPr>
        <p:txBody>
          <a:bodyPr vert="horz" wrap="square" lIns="252000" tIns="45720" rIns="108000" bIns="45720" rtlCol="0" anchor="ctr">
            <a:noAutofit/>
          </a:bodyPr>
          <a:lstStyle/>
          <a:p>
            <a:pPr>
              <a:lnSpc>
                <a:spcPct val="85000"/>
              </a:lnSpc>
              <a:spcBef>
                <a:spcPts val="1200"/>
              </a:spcBef>
              <a:buClr>
                <a:srgbClr val="1CBECA"/>
              </a:buClr>
              <a:buFont typeface="Arial" pitchFamily="34" charset="0"/>
              <a:buNone/>
            </a:pPr>
            <a:endParaRPr lang="fr-FR" sz="2000" b="1">
              <a:solidFill>
                <a:schemeClr val="accent1"/>
              </a:solidFill>
            </a:endParaRPr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 rotWithShape="1">
          <a:blip r:embed="rId2" cstate="print"/>
          <a:srcRect t="18380"/>
          <a:stretch/>
        </p:blipFill>
        <p:spPr bwMode="auto">
          <a:xfrm>
            <a:off x="6192608" y="2259623"/>
            <a:ext cx="2226220" cy="1461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7062831" y="3648757"/>
            <a:ext cx="485775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ZoneTexte 15"/>
          <p:cNvSpPr txBox="1"/>
          <p:nvPr/>
        </p:nvSpPr>
        <p:spPr>
          <a:xfrm>
            <a:off x="6555092" y="4159905"/>
            <a:ext cx="15012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err="1" smtClean="0">
                <a:solidFill>
                  <a:srgbClr val="00467A"/>
                </a:solidFill>
              </a:rPr>
              <a:t>Crecimiento</a:t>
            </a:r>
            <a:r>
              <a:rPr lang="en-GB" sz="1400" b="1" dirty="0" smtClean="0">
                <a:solidFill>
                  <a:srgbClr val="00467A"/>
                </a:solidFill>
              </a:rPr>
              <a:t> </a:t>
            </a:r>
            <a:r>
              <a:rPr lang="en-GB" sz="1400" b="1" dirty="0" err="1" smtClean="0">
                <a:solidFill>
                  <a:srgbClr val="00467A"/>
                </a:solidFill>
              </a:rPr>
              <a:t>celular</a:t>
            </a:r>
            <a:r>
              <a:rPr lang="en-GB" sz="1400" b="1" dirty="0" smtClean="0">
                <a:solidFill>
                  <a:srgbClr val="00467A"/>
                </a:solidFill>
              </a:rPr>
              <a:t> </a:t>
            </a:r>
            <a:r>
              <a:rPr lang="en-GB" sz="1400" b="1" dirty="0" err="1" smtClean="0">
                <a:solidFill>
                  <a:srgbClr val="00467A"/>
                </a:solidFill>
              </a:rPr>
              <a:t>descontrolado</a:t>
            </a:r>
            <a:endParaRPr lang="en-GB" sz="1400" b="1" dirty="0">
              <a:solidFill>
                <a:srgbClr val="00467A"/>
              </a:solidFill>
            </a:endParaRPr>
          </a:p>
        </p:txBody>
      </p:sp>
      <p:grpSp>
        <p:nvGrpSpPr>
          <p:cNvPr id="18" name="Groupe 17"/>
          <p:cNvGrpSpPr/>
          <p:nvPr/>
        </p:nvGrpSpPr>
        <p:grpSpPr>
          <a:xfrm>
            <a:off x="7305717" y="978182"/>
            <a:ext cx="1725159" cy="247151"/>
            <a:chOff x="7305717" y="978182"/>
            <a:chExt cx="1725159" cy="247151"/>
          </a:xfrm>
        </p:grpSpPr>
        <p:sp>
          <p:nvSpPr>
            <p:cNvPr id="19" name="Rectangle 18"/>
            <p:cNvSpPr/>
            <p:nvPr/>
          </p:nvSpPr>
          <p:spPr>
            <a:xfrm>
              <a:off x="7305717" y="1081333"/>
              <a:ext cx="1723525" cy="144000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Rectangle à coins arrondis 9226"/>
            <p:cNvSpPr/>
            <p:nvPr/>
          </p:nvSpPr>
          <p:spPr>
            <a:xfrm>
              <a:off x="7305718" y="978182"/>
              <a:ext cx="1725158" cy="159433"/>
            </a:xfrm>
            <a:custGeom>
              <a:avLst/>
              <a:gdLst>
                <a:gd name="connsiteX0" fmla="*/ 0 w 1725158"/>
                <a:gd name="connsiteY0" fmla="*/ 92567 h 252000"/>
                <a:gd name="connsiteX1" fmla="*/ 92567 w 1725158"/>
                <a:gd name="connsiteY1" fmla="*/ 0 h 252000"/>
                <a:gd name="connsiteX2" fmla="*/ 1632591 w 1725158"/>
                <a:gd name="connsiteY2" fmla="*/ 0 h 252000"/>
                <a:gd name="connsiteX3" fmla="*/ 1725158 w 1725158"/>
                <a:gd name="connsiteY3" fmla="*/ 92567 h 252000"/>
                <a:gd name="connsiteX4" fmla="*/ 1725158 w 1725158"/>
                <a:gd name="connsiteY4" fmla="*/ 159433 h 252000"/>
                <a:gd name="connsiteX5" fmla="*/ 1632591 w 1725158"/>
                <a:gd name="connsiteY5" fmla="*/ 252000 h 252000"/>
                <a:gd name="connsiteX6" fmla="*/ 92567 w 1725158"/>
                <a:gd name="connsiteY6" fmla="*/ 252000 h 252000"/>
                <a:gd name="connsiteX7" fmla="*/ 0 w 1725158"/>
                <a:gd name="connsiteY7" fmla="*/ 159433 h 252000"/>
                <a:gd name="connsiteX8" fmla="*/ 0 w 1725158"/>
                <a:gd name="connsiteY8" fmla="*/ 92567 h 252000"/>
                <a:gd name="connsiteX0" fmla="*/ 92567 w 1725158"/>
                <a:gd name="connsiteY0" fmla="*/ 252000 h 343440"/>
                <a:gd name="connsiteX1" fmla="*/ 0 w 1725158"/>
                <a:gd name="connsiteY1" fmla="*/ 159433 h 343440"/>
                <a:gd name="connsiteX2" fmla="*/ 0 w 1725158"/>
                <a:gd name="connsiteY2" fmla="*/ 92567 h 343440"/>
                <a:gd name="connsiteX3" fmla="*/ 92567 w 1725158"/>
                <a:gd name="connsiteY3" fmla="*/ 0 h 343440"/>
                <a:gd name="connsiteX4" fmla="*/ 1632591 w 1725158"/>
                <a:gd name="connsiteY4" fmla="*/ 0 h 343440"/>
                <a:gd name="connsiteX5" fmla="*/ 1725158 w 1725158"/>
                <a:gd name="connsiteY5" fmla="*/ 92567 h 343440"/>
                <a:gd name="connsiteX6" fmla="*/ 1725158 w 1725158"/>
                <a:gd name="connsiteY6" fmla="*/ 159433 h 343440"/>
                <a:gd name="connsiteX7" fmla="*/ 1632591 w 1725158"/>
                <a:gd name="connsiteY7" fmla="*/ 252000 h 343440"/>
                <a:gd name="connsiteX8" fmla="*/ 184007 w 1725158"/>
                <a:gd name="connsiteY8" fmla="*/ 343440 h 343440"/>
                <a:gd name="connsiteX0" fmla="*/ 0 w 1725158"/>
                <a:gd name="connsiteY0" fmla="*/ 159433 h 343440"/>
                <a:gd name="connsiteX1" fmla="*/ 0 w 1725158"/>
                <a:gd name="connsiteY1" fmla="*/ 92567 h 343440"/>
                <a:gd name="connsiteX2" fmla="*/ 92567 w 1725158"/>
                <a:gd name="connsiteY2" fmla="*/ 0 h 343440"/>
                <a:gd name="connsiteX3" fmla="*/ 1632591 w 1725158"/>
                <a:gd name="connsiteY3" fmla="*/ 0 h 343440"/>
                <a:gd name="connsiteX4" fmla="*/ 1725158 w 1725158"/>
                <a:gd name="connsiteY4" fmla="*/ 92567 h 343440"/>
                <a:gd name="connsiteX5" fmla="*/ 1725158 w 1725158"/>
                <a:gd name="connsiteY5" fmla="*/ 159433 h 343440"/>
                <a:gd name="connsiteX6" fmla="*/ 1632591 w 1725158"/>
                <a:gd name="connsiteY6" fmla="*/ 252000 h 343440"/>
                <a:gd name="connsiteX7" fmla="*/ 184007 w 1725158"/>
                <a:gd name="connsiteY7" fmla="*/ 343440 h 343440"/>
                <a:gd name="connsiteX0" fmla="*/ 0 w 1725158"/>
                <a:gd name="connsiteY0" fmla="*/ 159433 h 252000"/>
                <a:gd name="connsiteX1" fmla="*/ 0 w 1725158"/>
                <a:gd name="connsiteY1" fmla="*/ 92567 h 252000"/>
                <a:gd name="connsiteX2" fmla="*/ 92567 w 1725158"/>
                <a:gd name="connsiteY2" fmla="*/ 0 h 252000"/>
                <a:gd name="connsiteX3" fmla="*/ 1632591 w 1725158"/>
                <a:gd name="connsiteY3" fmla="*/ 0 h 252000"/>
                <a:gd name="connsiteX4" fmla="*/ 1725158 w 1725158"/>
                <a:gd name="connsiteY4" fmla="*/ 92567 h 252000"/>
                <a:gd name="connsiteX5" fmla="*/ 1725158 w 1725158"/>
                <a:gd name="connsiteY5" fmla="*/ 159433 h 252000"/>
                <a:gd name="connsiteX6" fmla="*/ 1632591 w 1725158"/>
                <a:gd name="connsiteY6" fmla="*/ 252000 h 252000"/>
                <a:gd name="connsiteX0" fmla="*/ 0 w 1725158"/>
                <a:gd name="connsiteY0" fmla="*/ 159433 h 159433"/>
                <a:gd name="connsiteX1" fmla="*/ 0 w 1725158"/>
                <a:gd name="connsiteY1" fmla="*/ 92567 h 159433"/>
                <a:gd name="connsiteX2" fmla="*/ 92567 w 1725158"/>
                <a:gd name="connsiteY2" fmla="*/ 0 h 159433"/>
                <a:gd name="connsiteX3" fmla="*/ 1632591 w 1725158"/>
                <a:gd name="connsiteY3" fmla="*/ 0 h 159433"/>
                <a:gd name="connsiteX4" fmla="*/ 1725158 w 1725158"/>
                <a:gd name="connsiteY4" fmla="*/ 92567 h 159433"/>
                <a:gd name="connsiteX5" fmla="*/ 1725158 w 1725158"/>
                <a:gd name="connsiteY5" fmla="*/ 159433 h 15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25158" h="159433">
                  <a:moveTo>
                    <a:pt x="0" y="159433"/>
                  </a:moveTo>
                  <a:lnTo>
                    <a:pt x="0" y="92567"/>
                  </a:lnTo>
                  <a:cubicBezTo>
                    <a:pt x="0" y="41444"/>
                    <a:pt x="41444" y="0"/>
                    <a:pt x="92567" y="0"/>
                  </a:cubicBezTo>
                  <a:lnTo>
                    <a:pt x="1632591" y="0"/>
                  </a:lnTo>
                  <a:cubicBezTo>
                    <a:pt x="1683714" y="0"/>
                    <a:pt x="1725158" y="41444"/>
                    <a:pt x="1725158" y="92567"/>
                  </a:cubicBezTo>
                  <a:lnTo>
                    <a:pt x="1725158" y="159433"/>
                  </a:lnTo>
                </a:path>
              </a:pathLst>
            </a:custGeom>
            <a:solidFill>
              <a:schemeClr val="bg1"/>
            </a:solidFill>
            <a:ln w="19050" cap="rnd">
              <a:solidFill>
                <a:schemeClr val="accent2"/>
              </a:solidFill>
            </a:ln>
            <a:effectLst/>
          </p:spPr>
          <p:txBody>
            <a:bodyPr wrap="none" tIns="144000" bIns="0" anchor="ctr">
              <a:noAutofit/>
            </a:bodyPr>
            <a:lstStyle/>
            <a:p>
              <a:pPr algn="r"/>
              <a:r>
                <a:rPr lang="en-US" sz="1400" b="1" dirty="0" smtClean="0">
                  <a:solidFill>
                    <a:schemeClr val="accent2"/>
                  </a:solidFill>
                </a:rPr>
                <a:t>CPCNP EGFR </a:t>
              </a:r>
              <a:r>
                <a:rPr lang="en-US" sz="1400" b="1" dirty="0">
                  <a:solidFill>
                    <a:schemeClr val="accent2"/>
                  </a:solidFill>
                </a:rPr>
                <a:t>M</a:t>
              </a:r>
              <a:r>
                <a:rPr lang="en-US" sz="1400" b="1" dirty="0" smtClean="0">
                  <a:solidFill>
                    <a:schemeClr val="accent2"/>
                  </a:solidFill>
                </a:rPr>
                <a:t>+</a:t>
              </a:r>
              <a:endParaRPr lang="en-US" sz="1400" b="1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3" name="ZoneTexte 2"/>
          <p:cNvSpPr txBox="1"/>
          <p:nvPr/>
        </p:nvSpPr>
        <p:spPr>
          <a:xfrm>
            <a:off x="6348414" y="1943043"/>
            <a:ext cx="19271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 err="1" smtClean="0"/>
              <a:t>Señalización</a:t>
            </a:r>
            <a:r>
              <a:rPr lang="en-GB" sz="1400" dirty="0" smtClean="0"/>
              <a:t> continua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703970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>
          <a:xfrm>
            <a:off x="430823" y="218197"/>
            <a:ext cx="8550003" cy="798680"/>
          </a:xfrm>
        </p:spPr>
        <p:txBody>
          <a:bodyPr/>
          <a:lstStyle/>
          <a:p>
            <a:r>
              <a:rPr lang="en-GB" dirty="0" smtClean="0"/>
              <a:t>Un considerable </a:t>
            </a:r>
            <a:r>
              <a:rPr lang="en-GB" dirty="0" err="1" smtClean="0"/>
              <a:t>número</a:t>
            </a:r>
            <a:r>
              <a:rPr lang="en-GB" dirty="0" smtClean="0"/>
              <a:t> de </a:t>
            </a:r>
            <a:r>
              <a:rPr lang="en-GB" dirty="0" err="1" smtClean="0"/>
              <a:t>pacientes</a:t>
            </a:r>
            <a:r>
              <a:rPr lang="en-GB" dirty="0" smtClean="0"/>
              <a:t> son EGFR M+</a:t>
            </a:r>
            <a:br>
              <a:rPr lang="en-GB" dirty="0" smtClean="0"/>
            </a:br>
            <a:r>
              <a:rPr lang="en-GB" dirty="0" smtClean="0"/>
              <a:t>y la </a:t>
            </a:r>
            <a:r>
              <a:rPr lang="en-GB" dirty="0" err="1" smtClean="0"/>
              <a:t>incidencia</a:t>
            </a:r>
            <a:r>
              <a:rPr lang="en-GB" dirty="0" smtClean="0"/>
              <a:t> </a:t>
            </a:r>
            <a:r>
              <a:rPr lang="en-GB" dirty="0" err="1" smtClean="0"/>
              <a:t>varía</a:t>
            </a:r>
            <a:r>
              <a:rPr lang="en-GB" dirty="0" smtClean="0"/>
              <a:t> </a:t>
            </a:r>
            <a:r>
              <a:rPr lang="en-GB" dirty="0" err="1" smtClean="0"/>
              <a:t>según</a:t>
            </a:r>
            <a:r>
              <a:rPr lang="en-GB" dirty="0" smtClean="0"/>
              <a:t> </a:t>
            </a:r>
            <a:r>
              <a:rPr lang="en-GB" dirty="0" err="1" smtClean="0"/>
              <a:t>etnia</a:t>
            </a:r>
            <a:endParaRPr lang="en-GB" dirty="0" smtClean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14</a:t>
            </a:fld>
            <a:endParaRPr lang="fr-FR"/>
          </a:p>
        </p:txBody>
      </p:sp>
      <p:grpSp>
        <p:nvGrpSpPr>
          <p:cNvPr id="21" name="Groupe 20"/>
          <p:cNvGrpSpPr/>
          <p:nvPr/>
        </p:nvGrpSpPr>
        <p:grpSpPr>
          <a:xfrm>
            <a:off x="7305717" y="978182"/>
            <a:ext cx="1725159" cy="247151"/>
            <a:chOff x="7305717" y="978182"/>
            <a:chExt cx="1725159" cy="247151"/>
          </a:xfrm>
        </p:grpSpPr>
        <p:sp>
          <p:nvSpPr>
            <p:cNvPr id="22" name="Rectangle 21"/>
            <p:cNvSpPr/>
            <p:nvPr/>
          </p:nvSpPr>
          <p:spPr>
            <a:xfrm>
              <a:off x="7305717" y="1081333"/>
              <a:ext cx="1723525" cy="144000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6" name="Rectangle à coins arrondis 9226"/>
            <p:cNvSpPr/>
            <p:nvPr/>
          </p:nvSpPr>
          <p:spPr>
            <a:xfrm>
              <a:off x="7305718" y="978182"/>
              <a:ext cx="1725158" cy="159433"/>
            </a:xfrm>
            <a:custGeom>
              <a:avLst/>
              <a:gdLst>
                <a:gd name="connsiteX0" fmla="*/ 0 w 1725158"/>
                <a:gd name="connsiteY0" fmla="*/ 92567 h 252000"/>
                <a:gd name="connsiteX1" fmla="*/ 92567 w 1725158"/>
                <a:gd name="connsiteY1" fmla="*/ 0 h 252000"/>
                <a:gd name="connsiteX2" fmla="*/ 1632591 w 1725158"/>
                <a:gd name="connsiteY2" fmla="*/ 0 h 252000"/>
                <a:gd name="connsiteX3" fmla="*/ 1725158 w 1725158"/>
                <a:gd name="connsiteY3" fmla="*/ 92567 h 252000"/>
                <a:gd name="connsiteX4" fmla="*/ 1725158 w 1725158"/>
                <a:gd name="connsiteY4" fmla="*/ 159433 h 252000"/>
                <a:gd name="connsiteX5" fmla="*/ 1632591 w 1725158"/>
                <a:gd name="connsiteY5" fmla="*/ 252000 h 252000"/>
                <a:gd name="connsiteX6" fmla="*/ 92567 w 1725158"/>
                <a:gd name="connsiteY6" fmla="*/ 252000 h 252000"/>
                <a:gd name="connsiteX7" fmla="*/ 0 w 1725158"/>
                <a:gd name="connsiteY7" fmla="*/ 159433 h 252000"/>
                <a:gd name="connsiteX8" fmla="*/ 0 w 1725158"/>
                <a:gd name="connsiteY8" fmla="*/ 92567 h 252000"/>
                <a:gd name="connsiteX0" fmla="*/ 92567 w 1725158"/>
                <a:gd name="connsiteY0" fmla="*/ 252000 h 343440"/>
                <a:gd name="connsiteX1" fmla="*/ 0 w 1725158"/>
                <a:gd name="connsiteY1" fmla="*/ 159433 h 343440"/>
                <a:gd name="connsiteX2" fmla="*/ 0 w 1725158"/>
                <a:gd name="connsiteY2" fmla="*/ 92567 h 343440"/>
                <a:gd name="connsiteX3" fmla="*/ 92567 w 1725158"/>
                <a:gd name="connsiteY3" fmla="*/ 0 h 343440"/>
                <a:gd name="connsiteX4" fmla="*/ 1632591 w 1725158"/>
                <a:gd name="connsiteY4" fmla="*/ 0 h 343440"/>
                <a:gd name="connsiteX5" fmla="*/ 1725158 w 1725158"/>
                <a:gd name="connsiteY5" fmla="*/ 92567 h 343440"/>
                <a:gd name="connsiteX6" fmla="*/ 1725158 w 1725158"/>
                <a:gd name="connsiteY6" fmla="*/ 159433 h 343440"/>
                <a:gd name="connsiteX7" fmla="*/ 1632591 w 1725158"/>
                <a:gd name="connsiteY7" fmla="*/ 252000 h 343440"/>
                <a:gd name="connsiteX8" fmla="*/ 184007 w 1725158"/>
                <a:gd name="connsiteY8" fmla="*/ 343440 h 343440"/>
                <a:gd name="connsiteX0" fmla="*/ 0 w 1725158"/>
                <a:gd name="connsiteY0" fmla="*/ 159433 h 343440"/>
                <a:gd name="connsiteX1" fmla="*/ 0 w 1725158"/>
                <a:gd name="connsiteY1" fmla="*/ 92567 h 343440"/>
                <a:gd name="connsiteX2" fmla="*/ 92567 w 1725158"/>
                <a:gd name="connsiteY2" fmla="*/ 0 h 343440"/>
                <a:gd name="connsiteX3" fmla="*/ 1632591 w 1725158"/>
                <a:gd name="connsiteY3" fmla="*/ 0 h 343440"/>
                <a:gd name="connsiteX4" fmla="*/ 1725158 w 1725158"/>
                <a:gd name="connsiteY4" fmla="*/ 92567 h 343440"/>
                <a:gd name="connsiteX5" fmla="*/ 1725158 w 1725158"/>
                <a:gd name="connsiteY5" fmla="*/ 159433 h 343440"/>
                <a:gd name="connsiteX6" fmla="*/ 1632591 w 1725158"/>
                <a:gd name="connsiteY6" fmla="*/ 252000 h 343440"/>
                <a:gd name="connsiteX7" fmla="*/ 184007 w 1725158"/>
                <a:gd name="connsiteY7" fmla="*/ 343440 h 343440"/>
                <a:gd name="connsiteX0" fmla="*/ 0 w 1725158"/>
                <a:gd name="connsiteY0" fmla="*/ 159433 h 252000"/>
                <a:gd name="connsiteX1" fmla="*/ 0 w 1725158"/>
                <a:gd name="connsiteY1" fmla="*/ 92567 h 252000"/>
                <a:gd name="connsiteX2" fmla="*/ 92567 w 1725158"/>
                <a:gd name="connsiteY2" fmla="*/ 0 h 252000"/>
                <a:gd name="connsiteX3" fmla="*/ 1632591 w 1725158"/>
                <a:gd name="connsiteY3" fmla="*/ 0 h 252000"/>
                <a:gd name="connsiteX4" fmla="*/ 1725158 w 1725158"/>
                <a:gd name="connsiteY4" fmla="*/ 92567 h 252000"/>
                <a:gd name="connsiteX5" fmla="*/ 1725158 w 1725158"/>
                <a:gd name="connsiteY5" fmla="*/ 159433 h 252000"/>
                <a:gd name="connsiteX6" fmla="*/ 1632591 w 1725158"/>
                <a:gd name="connsiteY6" fmla="*/ 252000 h 252000"/>
                <a:gd name="connsiteX0" fmla="*/ 0 w 1725158"/>
                <a:gd name="connsiteY0" fmla="*/ 159433 h 159433"/>
                <a:gd name="connsiteX1" fmla="*/ 0 w 1725158"/>
                <a:gd name="connsiteY1" fmla="*/ 92567 h 159433"/>
                <a:gd name="connsiteX2" fmla="*/ 92567 w 1725158"/>
                <a:gd name="connsiteY2" fmla="*/ 0 h 159433"/>
                <a:gd name="connsiteX3" fmla="*/ 1632591 w 1725158"/>
                <a:gd name="connsiteY3" fmla="*/ 0 h 159433"/>
                <a:gd name="connsiteX4" fmla="*/ 1725158 w 1725158"/>
                <a:gd name="connsiteY4" fmla="*/ 92567 h 159433"/>
                <a:gd name="connsiteX5" fmla="*/ 1725158 w 1725158"/>
                <a:gd name="connsiteY5" fmla="*/ 159433 h 15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25158" h="159433">
                  <a:moveTo>
                    <a:pt x="0" y="159433"/>
                  </a:moveTo>
                  <a:lnTo>
                    <a:pt x="0" y="92567"/>
                  </a:lnTo>
                  <a:cubicBezTo>
                    <a:pt x="0" y="41444"/>
                    <a:pt x="41444" y="0"/>
                    <a:pt x="92567" y="0"/>
                  </a:cubicBezTo>
                  <a:lnTo>
                    <a:pt x="1632591" y="0"/>
                  </a:lnTo>
                  <a:cubicBezTo>
                    <a:pt x="1683714" y="0"/>
                    <a:pt x="1725158" y="41444"/>
                    <a:pt x="1725158" y="92567"/>
                  </a:cubicBezTo>
                  <a:lnTo>
                    <a:pt x="1725158" y="159433"/>
                  </a:lnTo>
                </a:path>
              </a:pathLst>
            </a:custGeom>
            <a:solidFill>
              <a:schemeClr val="bg1"/>
            </a:solidFill>
            <a:ln w="19050" cap="rnd">
              <a:solidFill>
                <a:schemeClr val="accent2"/>
              </a:solidFill>
            </a:ln>
            <a:effectLst/>
          </p:spPr>
          <p:txBody>
            <a:bodyPr wrap="none" tIns="144000" bIns="0" anchor="ctr">
              <a:noAutofit/>
            </a:bodyPr>
            <a:lstStyle/>
            <a:p>
              <a:pPr algn="r"/>
              <a:r>
                <a:rPr lang="en-US" sz="1400" b="1" dirty="0" smtClean="0">
                  <a:solidFill>
                    <a:schemeClr val="accent2"/>
                  </a:solidFill>
                </a:rPr>
                <a:t>CPCNP EGFR M+ </a:t>
              </a:r>
              <a:endParaRPr lang="en-US" sz="1400" b="1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19" name="Rectangle à coins arrondis 18"/>
          <p:cNvSpPr/>
          <p:nvPr/>
        </p:nvSpPr>
        <p:spPr>
          <a:xfrm>
            <a:off x="1102936" y="1713774"/>
            <a:ext cx="6938128" cy="4083711"/>
          </a:xfrm>
          <a:prstGeom prst="roundRect">
            <a:avLst>
              <a:gd name="adj" fmla="val 5003"/>
            </a:avLst>
          </a:prstGeom>
          <a:solidFill>
            <a:schemeClr val="bg1"/>
          </a:solidFill>
          <a:ln w="1905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3" name="TextBox 4"/>
          <p:cNvSpPr txBox="1"/>
          <p:nvPr/>
        </p:nvSpPr>
        <p:spPr>
          <a:xfrm>
            <a:off x="0" y="6017770"/>
            <a:ext cx="7239786" cy="84023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fr-FR"/>
            </a:defPPr>
            <a:lvl1pPr>
              <a:lnSpc>
                <a:spcPct val="900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179388" indent="-179388">
              <a:buFont typeface="+mj-lt"/>
              <a:buAutoNum type="arabicPeriod"/>
            </a:pPr>
            <a:r>
              <a:rPr lang="en-GB" dirty="0"/>
              <a:t>Quest Diagnostics. Lung Cancer Mutation Panel (EGFR, KRAS, ALK). http://</a:t>
            </a:r>
            <a:r>
              <a:rPr lang="en-GB" dirty="0" smtClean="0"/>
              <a:t>www.questdiagnostics.com/testcenter/testguide.action?dc=TS_LungCancerMutation_Panel.  </a:t>
            </a:r>
            <a:r>
              <a:rPr lang="en-GB" dirty="0"/>
              <a:t>Accessed </a:t>
            </a:r>
            <a:r>
              <a:rPr lang="en-GB" dirty="0" smtClean="0"/>
              <a:t>01/11/12.</a:t>
            </a:r>
          </a:p>
          <a:p>
            <a:pPr marL="179388" indent="-179388">
              <a:buFont typeface="+mj-lt"/>
              <a:buAutoNum type="arabicPeriod"/>
            </a:pPr>
            <a:r>
              <a:rPr lang="en-GB" dirty="0" err="1"/>
              <a:t>Greulich</a:t>
            </a:r>
            <a:r>
              <a:rPr lang="en-GB" dirty="0"/>
              <a:t> H. </a:t>
            </a:r>
            <a:r>
              <a:rPr lang="en-GB" dirty="0" smtClean="0"/>
              <a:t>Genes Cancer</a:t>
            </a:r>
            <a:r>
              <a:rPr lang="en-GB" dirty="0"/>
              <a:t> </a:t>
            </a:r>
            <a:r>
              <a:rPr lang="en-GB" dirty="0" smtClean="0"/>
              <a:t>2010;1(12):1200-1210</a:t>
            </a:r>
            <a:r>
              <a:rPr lang="en-GB" dirty="0"/>
              <a:t>.</a:t>
            </a:r>
            <a:endParaRPr lang="en-GB" dirty="0" smtClean="0"/>
          </a:p>
          <a:p>
            <a:pPr marL="179388" indent="-179388">
              <a:buFont typeface="+mj-lt"/>
              <a:buAutoNum type="arabicPeriod"/>
            </a:pPr>
            <a:r>
              <a:rPr lang="en-GB" dirty="0" err="1" smtClean="0"/>
              <a:t>Arrieta</a:t>
            </a:r>
            <a:r>
              <a:rPr lang="en-GB" dirty="0" smtClean="0"/>
              <a:t> </a:t>
            </a:r>
            <a:r>
              <a:rPr lang="en-GB" dirty="0"/>
              <a:t>O </a:t>
            </a:r>
            <a:r>
              <a:rPr lang="en-GB" i="1" dirty="0"/>
              <a:t>et al. </a:t>
            </a:r>
            <a:r>
              <a:rPr lang="en-GB" dirty="0"/>
              <a:t>J </a:t>
            </a:r>
            <a:r>
              <a:rPr lang="en-GB" dirty="0" err="1"/>
              <a:t>Thorac</a:t>
            </a:r>
            <a:r>
              <a:rPr lang="en-GB" dirty="0"/>
              <a:t> </a:t>
            </a:r>
            <a:r>
              <a:rPr lang="en-GB" dirty="0" err="1" smtClean="0"/>
              <a:t>Oncol</a:t>
            </a:r>
            <a:r>
              <a:rPr lang="en-GB" dirty="0" smtClean="0"/>
              <a:t> </a:t>
            </a:r>
            <a:r>
              <a:rPr lang="en-GB" dirty="0"/>
              <a:t>2011;6(11):1955-9.</a:t>
            </a:r>
          </a:p>
          <a:p>
            <a:pPr marL="179388" indent="-179388">
              <a:buFont typeface="+mj-lt"/>
              <a:buAutoNum type="arabicPeriod"/>
            </a:pPr>
            <a:r>
              <a:rPr lang="en-GB" dirty="0"/>
              <a:t>Reinersman JM </a:t>
            </a:r>
            <a:r>
              <a:rPr lang="en-GB" i="1" dirty="0"/>
              <a:t>et al</a:t>
            </a:r>
            <a:r>
              <a:rPr lang="en-GB" dirty="0"/>
              <a:t>.</a:t>
            </a:r>
            <a:r>
              <a:rPr lang="en-US" dirty="0"/>
              <a:t> J </a:t>
            </a:r>
            <a:r>
              <a:rPr lang="en-US" dirty="0" err="1"/>
              <a:t>Thorac</a:t>
            </a:r>
            <a:r>
              <a:rPr lang="en-US" dirty="0"/>
              <a:t> </a:t>
            </a:r>
            <a:r>
              <a:rPr lang="en-US" dirty="0" err="1" smtClean="0"/>
              <a:t>Oncol</a:t>
            </a:r>
            <a:r>
              <a:rPr lang="en-US" dirty="0"/>
              <a:t> 2011;6(1):28-31.</a:t>
            </a:r>
          </a:p>
          <a:p>
            <a:pPr marL="179388" indent="-179388">
              <a:buFont typeface="+mj-lt"/>
              <a:buAutoNum type="arabicPeriod"/>
            </a:pPr>
            <a:r>
              <a:rPr lang="en-US" dirty="0" err="1"/>
              <a:t>Wieduwilt</a:t>
            </a:r>
            <a:r>
              <a:rPr lang="en-US" dirty="0"/>
              <a:t> </a:t>
            </a:r>
            <a:r>
              <a:rPr lang="en-US" dirty="0" smtClean="0"/>
              <a:t>MJ </a:t>
            </a:r>
            <a:r>
              <a:rPr lang="en-US" i="1" dirty="0"/>
              <a:t>et al. </a:t>
            </a:r>
            <a:r>
              <a:rPr lang="en-US" dirty="0"/>
              <a:t>Cell Mol Life </a:t>
            </a:r>
            <a:r>
              <a:rPr lang="en-US" dirty="0" err="1"/>
              <a:t>Sci</a:t>
            </a:r>
            <a:r>
              <a:rPr lang="en-US" dirty="0"/>
              <a:t> </a:t>
            </a:r>
            <a:r>
              <a:rPr lang="en-US" dirty="0" smtClean="0"/>
              <a:t>2008;65:1566-1584</a:t>
            </a:r>
            <a:r>
              <a:rPr lang="en-US" dirty="0"/>
              <a:t>.</a:t>
            </a:r>
          </a:p>
        </p:txBody>
      </p:sp>
      <p:graphicFrame>
        <p:nvGraphicFramePr>
          <p:cNvPr id="24" name="Graphique 23"/>
          <p:cNvGraphicFramePr/>
          <p:nvPr>
            <p:extLst>
              <p:ext uri="{D42A27DB-BD31-4B8C-83A1-F6EECF244321}">
                <p14:modId xmlns:p14="http://schemas.microsoft.com/office/powerpoint/2010/main" val="817635408"/>
              </p:ext>
            </p:extLst>
          </p:nvPr>
        </p:nvGraphicFramePr>
        <p:xfrm>
          <a:off x="1333893" y="2234152"/>
          <a:ext cx="6476214" cy="34631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5" name="ZoneTexte 24"/>
          <p:cNvSpPr txBox="1"/>
          <p:nvPr/>
        </p:nvSpPr>
        <p:spPr>
          <a:xfrm>
            <a:off x="2445517" y="3977137"/>
            <a:ext cx="9621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10%-15%</a:t>
            </a:r>
            <a:endParaRPr lang="en-GB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6461670" y="2616863"/>
            <a:ext cx="9621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30%-50%</a:t>
            </a:r>
            <a:endParaRPr lang="en-GB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5276830" y="3163644"/>
            <a:ext cx="6479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~30%</a:t>
            </a:r>
            <a:endParaRPr lang="en-GB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3942593" y="3725922"/>
            <a:ext cx="6479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~20%</a:t>
            </a:r>
            <a:endParaRPr lang="en-GB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9" name="Arrondir un rectangle avec un coin du même côté 38"/>
          <p:cNvSpPr/>
          <p:nvPr/>
        </p:nvSpPr>
        <p:spPr>
          <a:xfrm>
            <a:off x="1102936" y="1713774"/>
            <a:ext cx="6938128" cy="432000"/>
          </a:xfrm>
          <a:prstGeom prst="round2SameRect">
            <a:avLst>
              <a:gd name="adj1" fmla="val 43385"/>
              <a:gd name="adj2" fmla="val 0"/>
            </a:avLst>
          </a:prstGeom>
          <a:solidFill>
            <a:schemeClr val="accent1"/>
          </a:solidFill>
          <a:ln w="22225">
            <a:solidFill>
              <a:schemeClr val="accent2"/>
            </a:solidFill>
          </a:ln>
        </p:spPr>
        <p:txBody>
          <a:bodyPr wrap="square" lIns="36000" tIns="0" rIns="36000" bIns="72000" anchor="ctr">
            <a:noAutofit/>
          </a:bodyPr>
          <a:lstStyle/>
          <a:p>
            <a:pPr algn="ctr"/>
            <a:r>
              <a:rPr lang="en-US" sz="1600" dirty="0" err="1" smtClean="0">
                <a:solidFill>
                  <a:schemeClr val="bg1"/>
                </a:solidFill>
              </a:rPr>
              <a:t>Incidencia</a:t>
            </a:r>
            <a:r>
              <a:rPr lang="en-US" sz="1600" dirty="0" smtClean="0">
                <a:solidFill>
                  <a:schemeClr val="bg1"/>
                </a:solidFill>
              </a:rPr>
              <a:t> de la </a:t>
            </a:r>
            <a:r>
              <a:rPr lang="en-US" sz="1600" dirty="0" err="1" smtClean="0">
                <a:solidFill>
                  <a:schemeClr val="bg1"/>
                </a:solidFill>
              </a:rPr>
              <a:t>mutación</a:t>
            </a:r>
            <a:r>
              <a:rPr lang="en-US" sz="1600" dirty="0" smtClean="0">
                <a:solidFill>
                  <a:schemeClr val="bg1"/>
                </a:solidFill>
              </a:rPr>
              <a:t> EGFR </a:t>
            </a:r>
            <a:r>
              <a:rPr lang="en-US" sz="1600" dirty="0" err="1" smtClean="0">
                <a:solidFill>
                  <a:schemeClr val="bg1"/>
                </a:solidFill>
              </a:rPr>
              <a:t>según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etnia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5274001" y="6532196"/>
            <a:ext cx="17972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7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*Based </a:t>
            </a:r>
            <a:r>
              <a:rPr lang="en-GB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multiple studies</a:t>
            </a:r>
          </a:p>
          <a:p>
            <a:pPr algn="r"/>
            <a:r>
              <a:rPr lang="en-GB" sz="7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**Based </a:t>
            </a:r>
            <a:r>
              <a:rPr lang="en-GB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single epidemiological </a:t>
            </a:r>
            <a:r>
              <a:rPr lang="en-GB" sz="7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study</a:t>
            </a:r>
            <a:endParaRPr lang="en-GB" sz="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2494755" y="5163741"/>
            <a:ext cx="10534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Caucásico</a:t>
            </a:r>
            <a:r>
              <a:rPr lang="fr-FR" sz="1000" baseline="70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1,2*</a:t>
            </a:r>
            <a:endParaRPr lang="fr-FR" sz="1200" baseline="70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3614645" y="5163741"/>
            <a:ext cx="13832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Afro Americano</a:t>
            </a:r>
            <a:r>
              <a:rPr lang="en-US" sz="1000" baseline="70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</a:t>
            </a:r>
            <a:r>
              <a:rPr lang="en-US" sz="1000" baseline="70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**</a:t>
            </a:r>
            <a:endParaRPr lang="en-US" sz="900" baseline="70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5034090" y="5163741"/>
            <a:ext cx="14842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Latino Americano</a:t>
            </a:r>
            <a:r>
              <a:rPr lang="fr-FR" sz="1000" baseline="70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4</a:t>
            </a:r>
            <a:r>
              <a:rPr lang="fr-FR" sz="1000" baseline="70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**</a:t>
            </a:r>
            <a:endParaRPr lang="fr-FR" sz="900" baseline="70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6687335" y="5163741"/>
            <a:ext cx="8755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Asiático</a:t>
            </a:r>
            <a:r>
              <a:rPr lang="fr-FR" sz="1000" baseline="70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2,5</a:t>
            </a:r>
            <a:r>
              <a:rPr lang="fr-FR" sz="1000" baseline="70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*</a:t>
            </a:r>
            <a:endParaRPr lang="fr-FR" sz="900" baseline="70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9360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à coins arrondis 13"/>
          <p:cNvSpPr/>
          <p:nvPr/>
        </p:nvSpPr>
        <p:spPr>
          <a:xfrm>
            <a:off x="1206632" y="3421930"/>
            <a:ext cx="6759018" cy="2341782"/>
          </a:xfrm>
          <a:prstGeom prst="roundRect">
            <a:avLst>
              <a:gd name="adj" fmla="val 5792"/>
            </a:avLst>
          </a:prstGeom>
          <a:solidFill>
            <a:schemeClr val="bg1"/>
          </a:solidFill>
          <a:ln w="19050">
            <a:solidFill>
              <a:schemeClr val="accent1"/>
            </a:solidFill>
          </a:ln>
          <a:effectLst>
            <a:innerShdw blurRad="469900">
              <a:schemeClr val="accent1">
                <a:lumMod val="60000"/>
                <a:lumOff val="40000"/>
                <a:alpha val="84000"/>
              </a:schemeClr>
            </a:innerShdw>
          </a:effectLst>
        </p:spPr>
        <p:txBody>
          <a:bodyPr vert="horz" wrap="square" lIns="252000" tIns="45720" rIns="108000" bIns="45720" rtlCol="0" anchor="ctr">
            <a:noAutofit/>
          </a:bodyPr>
          <a:lstStyle/>
          <a:p>
            <a:pPr>
              <a:lnSpc>
                <a:spcPct val="85000"/>
              </a:lnSpc>
              <a:spcBef>
                <a:spcPts val="1200"/>
              </a:spcBef>
              <a:buClr>
                <a:srgbClr val="1CBECA"/>
              </a:buClr>
              <a:buFont typeface="Arial" pitchFamily="34" charset="0"/>
              <a:buNone/>
            </a:pPr>
            <a:endParaRPr lang="fr-FR" sz="2000" b="1">
              <a:solidFill>
                <a:schemeClr val="accent1"/>
              </a:solidFill>
            </a:endParaRPr>
          </a:p>
        </p:txBody>
      </p:sp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430823" y="41610"/>
            <a:ext cx="8550003" cy="1151854"/>
          </a:xfrm>
        </p:spPr>
        <p:txBody>
          <a:bodyPr/>
          <a:lstStyle/>
          <a:p>
            <a:r>
              <a:rPr lang="en-GB" dirty="0" smtClean="0"/>
              <a:t>El </a:t>
            </a:r>
            <a:r>
              <a:rPr lang="en-GB" dirty="0" err="1" smtClean="0"/>
              <a:t>testeo</a:t>
            </a:r>
            <a:r>
              <a:rPr lang="en-GB" dirty="0" smtClean="0"/>
              <a:t> </a:t>
            </a:r>
            <a:r>
              <a:rPr lang="en-GB" dirty="0" err="1" smtClean="0"/>
              <a:t>reflejo</a:t>
            </a:r>
            <a:r>
              <a:rPr lang="en-GB" dirty="0" smtClean="0"/>
              <a:t> del EGFR </a:t>
            </a:r>
            <a:r>
              <a:rPr lang="en-GB" dirty="0" err="1" smtClean="0"/>
              <a:t>como</a:t>
            </a:r>
            <a:r>
              <a:rPr lang="en-GB" dirty="0" smtClean="0"/>
              <a:t> parte del </a:t>
            </a:r>
            <a:r>
              <a:rPr lang="en-GB" dirty="0" err="1" smtClean="0"/>
              <a:t>dágnóstico</a:t>
            </a:r>
            <a:r>
              <a:rPr lang="en-GB" dirty="0" smtClean="0"/>
              <a:t>  </a:t>
            </a:r>
            <a:r>
              <a:rPr lang="en-GB" dirty="0" err="1" smtClean="0"/>
              <a:t>es</a:t>
            </a:r>
            <a:r>
              <a:rPr lang="en-GB" dirty="0" smtClean="0"/>
              <a:t> un </a:t>
            </a:r>
            <a:r>
              <a:rPr lang="en-GB" dirty="0" err="1" smtClean="0"/>
              <a:t>paso</a:t>
            </a:r>
            <a:r>
              <a:rPr lang="en-GB" dirty="0" smtClean="0"/>
              <a:t> </a:t>
            </a:r>
            <a:r>
              <a:rPr lang="en-GB" dirty="0" err="1" smtClean="0"/>
              <a:t>importante</a:t>
            </a:r>
            <a:r>
              <a:rPr lang="en-GB" dirty="0" smtClean="0"/>
              <a:t> en la </a:t>
            </a:r>
            <a:r>
              <a:rPr lang="en-GB" dirty="0" err="1" smtClean="0"/>
              <a:t>personalización</a:t>
            </a:r>
            <a:r>
              <a:rPr lang="en-GB" dirty="0" smtClean="0"/>
              <a:t> del </a:t>
            </a:r>
            <a:r>
              <a:rPr lang="en-GB" dirty="0" err="1" smtClean="0"/>
              <a:t>tratamiento</a:t>
            </a:r>
            <a:r>
              <a:rPr lang="en-GB" dirty="0" smtClean="0"/>
              <a:t> del CPCNP </a:t>
            </a:r>
            <a:r>
              <a:rPr lang="en-GB" dirty="0" err="1" smtClean="0"/>
              <a:t>avanzado</a:t>
            </a:r>
            <a:r>
              <a:rPr lang="en-GB" dirty="0" smtClean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9568" y="1548000"/>
            <a:ext cx="7948080" cy="1894365"/>
          </a:xfrm>
        </p:spPr>
        <p:txBody>
          <a:bodyPr/>
          <a:lstStyle/>
          <a:p>
            <a:r>
              <a:rPr lang="en-GB" sz="1800" dirty="0" smtClean="0"/>
              <a:t>La </a:t>
            </a:r>
            <a:r>
              <a:rPr lang="en-GB" sz="1800" dirty="0" err="1" smtClean="0"/>
              <a:t>enfermedad</a:t>
            </a:r>
            <a:r>
              <a:rPr lang="en-GB" sz="1800" dirty="0" smtClean="0"/>
              <a:t> EGFR M+ se </a:t>
            </a:r>
            <a:r>
              <a:rPr lang="en-GB" sz="1800" dirty="0" err="1" smtClean="0"/>
              <a:t>encuentra</a:t>
            </a:r>
            <a:r>
              <a:rPr lang="en-GB" sz="1800" dirty="0" smtClean="0"/>
              <a:t> </a:t>
            </a:r>
            <a:r>
              <a:rPr lang="en-GB" sz="1800" dirty="0" err="1" smtClean="0"/>
              <a:t>más</a:t>
            </a:r>
            <a:r>
              <a:rPr lang="en-GB" sz="1800" dirty="0" smtClean="0"/>
              <a:t> </a:t>
            </a:r>
            <a:r>
              <a:rPr lang="en-GB" sz="1800" dirty="0" err="1" smtClean="0"/>
              <a:t>comúnmente</a:t>
            </a:r>
            <a:r>
              <a:rPr lang="en-GB" sz="1800" dirty="0" smtClean="0"/>
              <a:t> en </a:t>
            </a:r>
            <a:r>
              <a:rPr lang="en-GB" sz="1800" dirty="0" err="1" smtClean="0"/>
              <a:t>ciertos</a:t>
            </a:r>
            <a:r>
              <a:rPr lang="en-GB" sz="1800" dirty="0" smtClean="0"/>
              <a:t> </a:t>
            </a:r>
            <a:r>
              <a:rPr lang="en-GB" sz="1800" dirty="0" err="1" smtClean="0"/>
              <a:t>pacientes</a:t>
            </a:r>
            <a:r>
              <a:rPr lang="en-GB" sz="1800" dirty="0" smtClean="0"/>
              <a:t> </a:t>
            </a:r>
            <a:r>
              <a:rPr lang="en-GB" sz="1800" dirty="0" err="1" smtClean="0"/>
              <a:t>como</a:t>
            </a:r>
            <a:r>
              <a:rPr lang="en-GB" sz="1800" dirty="0" smtClean="0"/>
              <a:t> </a:t>
            </a:r>
            <a:r>
              <a:rPr lang="en-GB" sz="1800" dirty="0" err="1" smtClean="0"/>
              <a:t>mujeres</a:t>
            </a:r>
            <a:r>
              <a:rPr lang="en-GB" sz="1800" dirty="0" smtClean="0"/>
              <a:t> y no </a:t>
            </a:r>
            <a:r>
              <a:rPr lang="en-GB" sz="1800" dirty="0" err="1" smtClean="0"/>
              <a:t>fumadores</a:t>
            </a:r>
            <a:r>
              <a:rPr lang="en-GB" sz="1800" dirty="0" smtClean="0"/>
              <a:t>, </a:t>
            </a:r>
            <a:r>
              <a:rPr lang="en-GB" sz="1800" dirty="0" err="1" smtClean="0"/>
              <a:t>pero</a:t>
            </a:r>
            <a:r>
              <a:rPr lang="en-GB" sz="1800" dirty="0" smtClean="0"/>
              <a:t> no </a:t>
            </a:r>
            <a:r>
              <a:rPr lang="en-GB" sz="1800" dirty="0" err="1" smtClean="0"/>
              <a:t>es</a:t>
            </a:r>
            <a:r>
              <a:rPr lang="en-GB" sz="1800" dirty="0" smtClean="0"/>
              <a:t> </a:t>
            </a:r>
            <a:r>
              <a:rPr lang="en-GB" sz="1800" dirty="0" err="1" smtClean="0"/>
              <a:t>exclusiva</a:t>
            </a:r>
            <a:r>
              <a:rPr lang="en-GB" sz="1800" dirty="0" smtClean="0"/>
              <a:t> de </a:t>
            </a:r>
            <a:r>
              <a:rPr lang="en-GB" sz="1800" dirty="0" err="1" smtClean="0"/>
              <a:t>éstos</a:t>
            </a:r>
            <a:r>
              <a:rPr lang="en-GB" sz="1800" dirty="0" smtClean="0"/>
              <a:t> </a:t>
            </a:r>
            <a:r>
              <a:rPr lang="en-GB" sz="1800" dirty="0" err="1" smtClean="0"/>
              <a:t>grupos</a:t>
            </a:r>
            <a:endParaRPr lang="en-GB" sz="1800" dirty="0" smtClean="0"/>
          </a:p>
          <a:p>
            <a:r>
              <a:rPr lang="en-GB" sz="1800" dirty="0" smtClean="0"/>
              <a:t>Las </a:t>
            </a:r>
            <a:r>
              <a:rPr lang="en-GB" sz="1800" dirty="0" err="1" smtClean="0"/>
              <a:t>principales</a:t>
            </a:r>
            <a:r>
              <a:rPr lang="en-GB" sz="1800" dirty="0" smtClean="0"/>
              <a:t> </a:t>
            </a:r>
            <a:r>
              <a:rPr lang="en-GB" sz="1800" dirty="0" err="1" smtClean="0"/>
              <a:t>Sociedades</a:t>
            </a:r>
            <a:r>
              <a:rPr lang="en-GB" sz="1800" dirty="0" smtClean="0"/>
              <a:t> </a:t>
            </a:r>
            <a:r>
              <a:rPr lang="en-GB" sz="1800" dirty="0" err="1" smtClean="0"/>
              <a:t>internacionales</a:t>
            </a:r>
            <a:r>
              <a:rPr lang="en-GB" sz="1800" dirty="0" smtClean="0"/>
              <a:t>, </a:t>
            </a:r>
            <a:r>
              <a:rPr lang="en-GB" sz="1800" dirty="0" err="1" smtClean="0"/>
              <a:t>incluyendo</a:t>
            </a:r>
            <a:r>
              <a:rPr lang="en-GB" sz="1800" dirty="0" smtClean="0"/>
              <a:t> la NCCN, CAP/IASLC/AMP y </a:t>
            </a:r>
            <a:r>
              <a:rPr lang="en-GB" sz="1800" dirty="0" err="1" smtClean="0"/>
              <a:t>las</a:t>
            </a:r>
            <a:r>
              <a:rPr lang="en-GB" sz="1800" dirty="0" smtClean="0"/>
              <a:t> </a:t>
            </a:r>
            <a:r>
              <a:rPr lang="en-GB" sz="1800" dirty="0" err="1" smtClean="0"/>
              <a:t>Guías</a:t>
            </a:r>
            <a:r>
              <a:rPr lang="en-GB" sz="1800" dirty="0" smtClean="0"/>
              <a:t> ESMO, </a:t>
            </a:r>
            <a:r>
              <a:rPr lang="en-GB" sz="1800" dirty="0" err="1" smtClean="0"/>
              <a:t>apoyan</a:t>
            </a:r>
            <a:r>
              <a:rPr lang="en-GB" sz="1800" dirty="0" smtClean="0"/>
              <a:t> el </a:t>
            </a:r>
            <a:r>
              <a:rPr lang="en-GB" sz="1800" dirty="0" err="1" smtClean="0"/>
              <a:t>testeo</a:t>
            </a:r>
            <a:r>
              <a:rPr lang="en-GB" sz="1800" dirty="0" smtClean="0"/>
              <a:t> </a:t>
            </a:r>
            <a:r>
              <a:rPr lang="en-GB" sz="1800" dirty="0" err="1" smtClean="0"/>
              <a:t>automático</a:t>
            </a:r>
            <a:r>
              <a:rPr lang="en-GB" sz="1800" dirty="0" smtClean="0"/>
              <a:t> de </a:t>
            </a:r>
            <a:r>
              <a:rPr lang="en-GB" sz="1800" dirty="0" err="1" smtClean="0"/>
              <a:t>las</a:t>
            </a:r>
            <a:r>
              <a:rPr lang="en-GB" sz="1800" dirty="0" smtClean="0"/>
              <a:t> </a:t>
            </a:r>
            <a:r>
              <a:rPr lang="en-GB" sz="1800" dirty="0" err="1" smtClean="0"/>
              <a:t>mutaciones</a:t>
            </a:r>
            <a:r>
              <a:rPr lang="en-GB" sz="1800" dirty="0" smtClean="0"/>
              <a:t> al </a:t>
            </a:r>
            <a:r>
              <a:rPr lang="en-GB" sz="1800" dirty="0" err="1" smtClean="0"/>
              <a:t>momento</a:t>
            </a:r>
            <a:r>
              <a:rPr lang="en-GB" sz="1800" dirty="0" smtClean="0"/>
              <a:t> del </a:t>
            </a:r>
            <a:r>
              <a:rPr lang="en-GB" sz="1800" dirty="0" err="1" smtClean="0"/>
              <a:t>diagnóstico</a:t>
            </a:r>
            <a:r>
              <a:rPr lang="en-GB" sz="1800" dirty="0" smtClean="0"/>
              <a:t> de </a:t>
            </a:r>
            <a:r>
              <a:rPr lang="en-GB" sz="1800" b="1" dirty="0" err="1" smtClean="0"/>
              <a:t>todos</a:t>
            </a:r>
            <a:r>
              <a:rPr lang="en-GB" sz="1800" b="1" dirty="0" smtClean="0"/>
              <a:t> los </a:t>
            </a:r>
            <a:r>
              <a:rPr lang="en-GB" sz="1800" b="1" dirty="0" err="1" smtClean="0"/>
              <a:t>tumores</a:t>
            </a:r>
            <a:r>
              <a:rPr lang="en-GB" sz="1800" b="1" dirty="0" smtClean="0"/>
              <a:t> no </a:t>
            </a:r>
            <a:r>
              <a:rPr lang="en-GB" sz="1800" b="1" dirty="0" err="1" smtClean="0"/>
              <a:t>escamosos</a:t>
            </a:r>
            <a:r>
              <a:rPr lang="en-GB" sz="1800" b="1" dirty="0" smtClean="0"/>
              <a:t> </a:t>
            </a:r>
            <a:r>
              <a:rPr lang="en-GB" sz="1800" b="1" dirty="0" err="1" smtClean="0"/>
              <a:t>metastásicos</a:t>
            </a:r>
            <a:r>
              <a:rPr lang="en-GB" sz="1800" b="1" dirty="0" smtClean="0"/>
              <a:t> o </a:t>
            </a:r>
            <a:r>
              <a:rPr lang="en-GB" sz="1800" b="1" dirty="0" err="1" smtClean="0"/>
              <a:t>localmente</a:t>
            </a:r>
            <a:r>
              <a:rPr lang="en-GB" sz="1800" b="1" dirty="0" smtClean="0"/>
              <a:t> avanzados</a:t>
            </a:r>
            <a:r>
              <a:rPr lang="en-GB" sz="1800" baseline="30000" dirty="0" smtClean="0"/>
              <a:t>1-3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15</a:t>
            </a:fld>
            <a:endParaRPr lang="fr-FR"/>
          </a:p>
        </p:txBody>
      </p:sp>
      <p:sp>
        <p:nvSpPr>
          <p:cNvPr id="56324" name="Rectangle 5"/>
          <p:cNvSpPr>
            <a:spLocks noChangeArrowheads="1"/>
          </p:cNvSpPr>
          <p:nvPr/>
        </p:nvSpPr>
        <p:spPr bwMode="auto">
          <a:xfrm>
            <a:off x="-1" y="6017770"/>
            <a:ext cx="7418895" cy="840230"/>
          </a:xfrm>
          <a:prstGeom prst="rect">
            <a:avLst/>
          </a:prstGeom>
          <a:extLst/>
        </p:spPr>
        <p:txBody>
          <a:bodyPr wrap="square" anchor="b">
            <a:spAutoFit/>
          </a:bodyPr>
          <a:lstStyle/>
          <a:p>
            <a:pPr>
              <a:lnSpc>
                <a:spcPct val="90000"/>
              </a:lnSpc>
            </a:pP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NCCN=National Comprehensive Cancer Network; CAP=College of American Pathologists; IASLC=International Association for the Study of Lung Cancer; AMP=Association for Molecular Pathology</a:t>
            </a:r>
          </a:p>
          <a:p>
            <a:pPr marL="179388" indent="-179388">
              <a:lnSpc>
                <a:spcPct val="90000"/>
              </a:lnSpc>
              <a:buFont typeface="+mj-lt"/>
              <a:buAutoNum type="arabicPeriod"/>
            </a:pP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National 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Comprehensive Cancer Network. NCCN Clinical Practice Guidelines in Oncology.V3; 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2012.</a:t>
            </a:r>
            <a:endParaRPr lang="en-GB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79388" indent="-179388">
              <a:lnSpc>
                <a:spcPct val="90000"/>
              </a:lnSpc>
              <a:buFont typeface="+mj-lt"/>
              <a:buAutoNum type="arabicPeriod"/>
            </a:pP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CAP/IASLC/AMP. http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://www.cap.org/apps/docs/membership/transformation/new/lung_public_comment_supporting_materials.pdf  Accessed 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01/11/13.</a:t>
            </a:r>
            <a:endParaRPr lang="en-GB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79388" indent="-179388">
              <a:lnSpc>
                <a:spcPct val="90000"/>
              </a:lnSpc>
              <a:buFont typeface="+mj-lt"/>
              <a:buAutoNum type="arabicPeriod"/>
            </a:pP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Peters 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S, </a:t>
            </a:r>
            <a:r>
              <a:rPr lang="en-GB" sz="9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et </a:t>
            </a:r>
            <a:r>
              <a:rPr lang="en-GB" sz="9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al.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Ann </a:t>
            </a:r>
            <a:r>
              <a:rPr lang="en-GB" sz="9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Oncol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2012;23 </a:t>
            </a:r>
            <a:r>
              <a:rPr lang="en-GB" sz="9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Suppl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7:vii56-64.</a:t>
            </a:r>
            <a:endParaRPr lang="en-GB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5" name="Groupe 14"/>
          <p:cNvGrpSpPr/>
          <p:nvPr/>
        </p:nvGrpSpPr>
        <p:grpSpPr>
          <a:xfrm>
            <a:off x="7305717" y="978182"/>
            <a:ext cx="1725159" cy="247151"/>
            <a:chOff x="7305717" y="978182"/>
            <a:chExt cx="1725159" cy="247151"/>
          </a:xfrm>
        </p:grpSpPr>
        <p:sp>
          <p:nvSpPr>
            <p:cNvPr id="16" name="Rectangle 15"/>
            <p:cNvSpPr/>
            <p:nvPr/>
          </p:nvSpPr>
          <p:spPr>
            <a:xfrm>
              <a:off x="7305717" y="1081333"/>
              <a:ext cx="1723525" cy="144000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Rectangle à coins arrondis 9226"/>
            <p:cNvSpPr/>
            <p:nvPr/>
          </p:nvSpPr>
          <p:spPr>
            <a:xfrm>
              <a:off x="7305718" y="978182"/>
              <a:ext cx="1725158" cy="159433"/>
            </a:xfrm>
            <a:custGeom>
              <a:avLst/>
              <a:gdLst>
                <a:gd name="connsiteX0" fmla="*/ 0 w 1725158"/>
                <a:gd name="connsiteY0" fmla="*/ 92567 h 252000"/>
                <a:gd name="connsiteX1" fmla="*/ 92567 w 1725158"/>
                <a:gd name="connsiteY1" fmla="*/ 0 h 252000"/>
                <a:gd name="connsiteX2" fmla="*/ 1632591 w 1725158"/>
                <a:gd name="connsiteY2" fmla="*/ 0 h 252000"/>
                <a:gd name="connsiteX3" fmla="*/ 1725158 w 1725158"/>
                <a:gd name="connsiteY3" fmla="*/ 92567 h 252000"/>
                <a:gd name="connsiteX4" fmla="*/ 1725158 w 1725158"/>
                <a:gd name="connsiteY4" fmla="*/ 159433 h 252000"/>
                <a:gd name="connsiteX5" fmla="*/ 1632591 w 1725158"/>
                <a:gd name="connsiteY5" fmla="*/ 252000 h 252000"/>
                <a:gd name="connsiteX6" fmla="*/ 92567 w 1725158"/>
                <a:gd name="connsiteY6" fmla="*/ 252000 h 252000"/>
                <a:gd name="connsiteX7" fmla="*/ 0 w 1725158"/>
                <a:gd name="connsiteY7" fmla="*/ 159433 h 252000"/>
                <a:gd name="connsiteX8" fmla="*/ 0 w 1725158"/>
                <a:gd name="connsiteY8" fmla="*/ 92567 h 252000"/>
                <a:gd name="connsiteX0" fmla="*/ 92567 w 1725158"/>
                <a:gd name="connsiteY0" fmla="*/ 252000 h 343440"/>
                <a:gd name="connsiteX1" fmla="*/ 0 w 1725158"/>
                <a:gd name="connsiteY1" fmla="*/ 159433 h 343440"/>
                <a:gd name="connsiteX2" fmla="*/ 0 w 1725158"/>
                <a:gd name="connsiteY2" fmla="*/ 92567 h 343440"/>
                <a:gd name="connsiteX3" fmla="*/ 92567 w 1725158"/>
                <a:gd name="connsiteY3" fmla="*/ 0 h 343440"/>
                <a:gd name="connsiteX4" fmla="*/ 1632591 w 1725158"/>
                <a:gd name="connsiteY4" fmla="*/ 0 h 343440"/>
                <a:gd name="connsiteX5" fmla="*/ 1725158 w 1725158"/>
                <a:gd name="connsiteY5" fmla="*/ 92567 h 343440"/>
                <a:gd name="connsiteX6" fmla="*/ 1725158 w 1725158"/>
                <a:gd name="connsiteY6" fmla="*/ 159433 h 343440"/>
                <a:gd name="connsiteX7" fmla="*/ 1632591 w 1725158"/>
                <a:gd name="connsiteY7" fmla="*/ 252000 h 343440"/>
                <a:gd name="connsiteX8" fmla="*/ 184007 w 1725158"/>
                <a:gd name="connsiteY8" fmla="*/ 343440 h 343440"/>
                <a:gd name="connsiteX0" fmla="*/ 0 w 1725158"/>
                <a:gd name="connsiteY0" fmla="*/ 159433 h 343440"/>
                <a:gd name="connsiteX1" fmla="*/ 0 w 1725158"/>
                <a:gd name="connsiteY1" fmla="*/ 92567 h 343440"/>
                <a:gd name="connsiteX2" fmla="*/ 92567 w 1725158"/>
                <a:gd name="connsiteY2" fmla="*/ 0 h 343440"/>
                <a:gd name="connsiteX3" fmla="*/ 1632591 w 1725158"/>
                <a:gd name="connsiteY3" fmla="*/ 0 h 343440"/>
                <a:gd name="connsiteX4" fmla="*/ 1725158 w 1725158"/>
                <a:gd name="connsiteY4" fmla="*/ 92567 h 343440"/>
                <a:gd name="connsiteX5" fmla="*/ 1725158 w 1725158"/>
                <a:gd name="connsiteY5" fmla="*/ 159433 h 343440"/>
                <a:gd name="connsiteX6" fmla="*/ 1632591 w 1725158"/>
                <a:gd name="connsiteY6" fmla="*/ 252000 h 343440"/>
                <a:gd name="connsiteX7" fmla="*/ 184007 w 1725158"/>
                <a:gd name="connsiteY7" fmla="*/ 343440 h 343440"/>
                <a:gd name="connsiteX0" fmla="*/ 0 w 1725158"/>
                <a:gd name="connsiteY0" fmla="*/ 159433 h 252000"/>
                <a:gd name="connsiteX1" fmla="*/ 0 w 1725158"/>
                <a:gd name="connsiteY1" fmla="*/ 92567 h 252000"/>
                <a:gd name="connsiteX2" fmla="*/ 92567 w 1725158"/>
                <a:gd name="connsiteY2" fmla="*/ 0 h 252000"/>
                <a:gd name="connsiteX3" fmla="*/ 1632591 w 1725158"/>
                <a:gd name="connsiteY3" fmla="*/ 0 h 252000"/>
                <a:gd name="connsiteX4" fmla="*/ 1725158 w 1725158"/>
                <a:gd name="connsiteY4" fmla="*/ 92567 h 252000"/>
                <a:gd name="connsiteX5" fmla="*/ 1725158 w 1725158"/>
                <a:gd name="connsiteY5" fmla="*/ 159433 h 252000"/>
                <a:gd name="connsiteX6" fmla="*/ 1632591 w 1725158"/>
                <a:gd name="connsiteY6" fmla="*/ 252000 h 252000"/>
                <a:gd name="connsiteX0" fmla="*/ 0 w 1725158"/>
                <a:gd name="connsiteY0" fmla="*/ 159433 h 159433"/>
                <a:gd name="connsiteX1" fmla="*/ 0 w 1725158"/>
                <a:gd name="connsiteY1" fmla="*/ 92567 h 159433"/>
                <a:gd name="connsiteX2" fmla="*/ 92567 w 1725158"/>
                <a:gd name="connsiteY2" fmla="*/ 0 h 159433"/>
                <a:gd name="connsiteX3" fmla="*/ 1632591 w 1725158"/>
                <a:gd name="connsiteY3" fmla="*/ 0 h 159433"/>
                <a:gd name="connsiteX4" fmla="*/ 1725158 w 1725158"/>
                <a:gd name="connsiteY4" fmla="*/ 92567 h 159433"/>
                <a:gd name="connsiteX5" fmla="*/ 1725158 w 1725158"/>
                <a:gd name="connsiteY5" fmla="*/ 159433 h 15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25158" h="159433">
                  <a:moveTo>
                    <a:pt x="0" y="159433"/>
                  </a:moveTo>
                  <a:lnTo>
                    <a:pt x="0" y="92567"/>
                  </a:lnTo>
                  <a:cubicBezTo>
                    <a:pt x="0" y="41444"/>
                    <a:pt x="41444" y="0"/>
                    <a:pt x="92567" y="0"/>
                  </a:cubicBezTo>
                  <a:lnTo>
                    <a:pt x="1632591" y="0"/>
                  </a:lnTo>
                  <a:cubicBezTo>
                    <a:pt x="1683714" y="0"/>
                    <a:pt x="1725158" y="41444"/>
                    <a:pt x="1725158" y="92567"/>
                  </a:cubicBezTo>
                  <a:lnTo>
                    <a:pt x="1725158" y="159433"/>
                  </a:lnTo>
                </a:path>
              </a:pathLst>
            </a:custGeom>
            <a:solidFill>
              <a:schemeClr val="bg1"/>
            </a:solidFill>
            <a:ln w="19050" cap="rnd">
              <a:solidFill>
                <a:schemeClr val="accent2"/>
              </a:solidFill>
            </a:ln>
            <a:effectLst/>
          </p:spPr>
          <p:txBody>
            <a:bodyPr wrap="none" tIns="144000" bIns="0" anchor="ctr">
              <a:noAutofit/>
            </a:bodyPr>
            <a:lstStyle/>
            <a:p>
              <a:pPr algn="r"/>
              <a:r>
                <a:rPr lang="en-US" sz="1400" b="1" dirty="0" smtClean="0">
                  <a:solidFill>
                    <a:schemeClr val="accent2"/>
                  </a:solidFill>
                </a:rPr>
                <a:t>CPCNP EGFR </a:t>
              </a:r>
              <a:r>
                <a:rPr lang="en-US" sz="1400" b="1" dirty="0">
                  <a:solidFill>
                    <a:schemeClr val="accent2"/>
                  </a:solidFill>
                </a:rPr>
                <a:t>M+ </a:t>
              </a:r>
            </a:p>
          </p:txBody>
        </p:sp>
      </p:grpSp>
      <p:pic>
        <p:nvPicPr>
          <p:cNvPr id="18" name="Picture 6" descr="http://pro.lecancer.fr/agenda/wp-content/uploads/2009/12/nccn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432111" y="3680905"/>
            <a:ext cx="2059999" cy="814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9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65465"/>
          <a:stretch/>
        </p:blipFill>
        <p:spPr bwMode="auto">
          <a:xfrm>
            <a:off x="4874587" y="3676172"/>
            <a:ext cx="2431130" cy="872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9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5315" r="27929"/>
          <a:stretch/>
        </p:blipFill>
        <p:spPr bwMode="auto">
          <a:xfrm>
            <a:off x="1461150" y="4667951"/>
            <a:ext cx="1941923" cy="899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9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8060" r="3121"/>
          <a:stretch/>
        </p:blipFill>
        <p:spPr bwMode="auto">
          <a:xfrm>
            <a:off x="3637313" y="4603931"/>
            <a:ext cx="1560278" cy="10278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2" descr="http://www.esmo.org/fileadmin/img/logo_top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1832" y="4832082"/>
            <a:ext cx="2235200" cy="5715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860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Testeo</a:t>
            </a:r>
            <a:r>
              <a:rPr lang="en-GB" dirty="0" smtClean="0"/>
              <a:t> </a:t>
            </a:r>
            <a:r>
              <a:rPr lang="en-GB" dirty="0" err="1" smtClean="0"/>
              <a:t>para</a:t>
            </a:r>
            <a:r>
              <a:rPr lang="en-GB" dirty="0" smtClean="0"/>
              <a:t> </a:t>
            </a:r>
            <a:r>
              <a:rPr lang="en-GB" dirty="0" err="1" smtClean="0"/>
              <a:t>mutaciones</a:t>
            </a:r>
            <a:r>
              <a:rPr lang="en-GB" dirty="0" smtClean="0"/>
              <a:t>  EGFR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16</a:t>
            </a:fld>
            <a:endParaRPr lang="fr-FR"/>
          </a:p>
        </p:txBody>
      </p:sp>
      <p:sp>
        <p:nvSpPr>
          <p:cNvPr id="7" name="Content Placeholder 4"/>
          <p:cNvSpPr txBox="1">
            <a:spLocks/>
          </p:cNvSpPr>
          <p:nvPr/>
        </p:nvSpPr>
        <p:spPr>
          <a:xfrm>
            <a:off x="1259632" y="2295427"/>
            <a:ext cx="6624736" cy="2267146"/>
          </a:xfrm>
          <a:prstGeom prst="roundRect">
            <a:avLst>
              <a:gd name="adj" fmla="val 7040"/>
            </a:avLst>
          </a:prstGeom>
          <a:solidFill>
            <a:schemeClr val="bg1"/>
          </a:solidFill>
          <a:ln w="19050">
            <a:solidFill>
              <a:schemeClr val="accent1"/>
            </a:solidFill>
          </a:ln>
          <a:effectLst>
            <a:innerShdw blurRad="469900">
              <a:schemeClr val="accent1">
                <a:lumMod val="60000"/>
                <a:lumOff val="40000"/>
                <a:alpha val="84000"/>
              </a:schemeClr>
            </a:innerShdw>
          </a:effectLst>
        </p:spPr>
        <p:txBody>
          <a:bodyPr lIns="252000" rIns="108000" anchor="ctr">
            <a:noAutofit/>
          </a:bodyPr>
          <a:lstStyle>
            <a:lvl1pPr marL="176213" indent="-176213" algn="l" defTabSz="914400" rtl="0" eaLnBrk="1" latinLnBrk="0" hangingPunct="1">
              <a:lnSpc>
                <a:spcPct val="85000"/>
              </a:lnSpc>
              <a:spcBef>
                <a:spcPts val="1200"/>
              </a:spcBef>
              <a:buClr>
                <a:srgbClr val="1CBECA"/>
              </a:buClr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20725" indent="-263525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Font typeface="Arial" pitchFamily="34" charset="0"/>
              <a:buChar char="‒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3150" indent="-158750" algn="l" defTabSz="914400" rtl="0" eaLnBrk="1" latinLnBrk="0" hangingPunct="1">
              <a:lnSpc>
                <a:spcPct val="85000"/>
              </a:lnSpc>
              <a:spcBef>
                <a:spcPts val="400"/>
              </a:spcBef>
              <a:buClr>
                <a:srgbClr val="1CBECA"/>
              </a:buClr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20825" indent="-149225" algn="l" defTabSz="914400" rtl="0" eaLnBrk="1" latinLnBrk="0" hangingPunct="1">
              <a:lnSpc>
                <a:spcPct val="85000"/>
              </a:lnSpc>
              <a:spcBef>
                <a:spcPts val="0"/>
              </a:spcBef>
              <a:buClr>
                <a:srgbClr val="1CBECA"/>
              </a:buClr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970088" indent="-141288" algn="l" defTabSz="914400" rtl="0" eaLnBrk="1" latinLnBrk="0" hangingPunct="1">
              <a:lnSpc>
                <a:spcPct val="85000"/>
              </a:lnSpc>
              <a:spcBef>
                <a:spcPts val="0"/>
              </a:spcBef>
              <a:buClr>
                <a:srgbClr val="1CBECA"/>
              </a:buClr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42913" indent="-179388">
              <a:spcBef>
                <a:spcPts val="2400"/>
              </a:spcBef>
            </a:pPr>
            <a:r>
              <a:rPr lang="en-US" sz="2400" dirty="0" smtClean="0"/>
              <a:t>El </a:t>
            </a:r>
            <a:r>
              <a:rPr lang="en-US" sz="2400" dirty="0" err="1" smtClean="0"/>
              <a:t>proceso</a:t>
            </a:r>
            <a:r>
              <a:rPr lang="en-US" sz="2400" dirty="0" smtClean="0"/>
              <a:t> del test de </a:t>
            </a:r>
            <a:r>
              <a:rPr lang="en-US" sz="2400" dirty="0" err="1" smtClean="0"/>
              <a:t>mutación</a:t>
            </a:r>
            <a:r>
              <a:rPr lang="en-US" sz="2400" dirty="0" smtClean="0"/>
              <a:t> EGFR </a:t>
            </a:r>
          </a:p>
          <a:p>
            <a:pPr marL="442913" indent="-179388">
              <a:spcBef>
                <a:spcPts val="2400"/>
              </a:spcBef>
            </a:pPr>
            <a:r>
              <a:rPr lang="en-US" sz="2400" dirty="0" smtClean="0"/>
              <a:t>To be completed by markets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33000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626569" y="2888615"/>
            <a:ext cx="6339264" cy="667875"/>
          </a:xfrm>
        </p:spPr>
        <p:txBody>
          <a:bodyPr/>
          <a:lstStyle/>
          <a:p>
            <a:pPr>
              <a:defRPr/>
            </a:pPr>
            <a:r>
              <a:rPr lang="en-GB" dirty="0">
                <a:ea typeface="ＭＳ Ｐゴシック" pitchFamily="-109" charset="-128"/>
              </a:rPr>
              <a:t>EGFR M</a:t>
            </a:r>
            <a:r>
              <a:rPr lang="en-GB" dirty="0" smtClean="0">
                <a:ea typeface="ＭＳ Ｐゴシック" pitchFamily="-109" charset="-128"/>
              </a:rPr>
              <a:t>+</a:t>
            </a:r>
            <a:endParaRPr lang="en-GB" dirty="0"/>
          </a:p>
        </p:txBody>
      </p:sp>
      <p:sp>
        <p:nvSpPr>
          <p:cNvPr id="4" name="Sous-titre 3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2400" dirty="0" smtClean="0">
                <a:ea typeface="ＭＳ Ｐゴシック" pitchFamily="-109" charset="-128"/>
              </a:rPr>
              <a:t>Y la </a:t>
            </a:r>
            <a:r>
              <a:rPr lang="en-GB" sz="2400" dirty="0" err="1" smtClean="0">
                <a:ea typeface="ＭＳ Ｐゴシック" pitchFamily="-109" charset="-128"/>
              </a:rPr>
              <a:t>familia</a:t>
            </a:r>
            <a:r>
              <a:rPr lang="en-GB" sz="2400" dirty="0" smtClean="0">
                <a:ea typeface="ＭＳ Ｐゴシック" pitchFamily="-109" charset="-128"/>
              </a:rPr>
              <a:t> </a:t>
            </a:r>
            <a:r>
              <a:rPr lang="en-GB" sz="2400" dirty="0" err="1" smtClean="0">
                <a:ea typeface="ＭＳ Ｐゴシック" pitchFamily="-109" charset="-128"/>
              </a:rPr>
              <a:t>ErbB</a:t>
            </a:r>
            <a:endParaRPr lang="fr-FR" sz="24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63667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re 1"/>
          <p:cNvSpPr>
            <a:spLocks noGrp="1"/>
          </p:cNvSpPr>
          <p:nvPr>
            <p:ph type="title"/>
          </p:nvPr>
        </p:nvSpPr>
        <p:spPr>
          <a:xfrm>
            <a:off x="430823" y="218197"/>
            <a:ext cx="8550003" cy="798680"/>
          </a:xfrm>
        </p:spPr>
        <p:txBody>
          <a:bodyPr/>
          <a:lstStyle/>
          <a:p>
            <a:r>
              <a:rPr lang="en-GB" dirty="0" smtClean="0"/>
              <a:t>Los </a:t>
            </a:r>
            <a:r>
              <a:rPr lang="en-GB" dirty="0" err="1" smtClean="0"/>
              <a:t>receptores</a:t>
            </a:r>
            <a:r>
              <a:rPr lang="en-GB" dirty="0" smtClean="0"/>
              <a:t> de la </a:t>
            </a:r>
            <a:r>
              <a:rPr lang="en-GB" dirty="0" err="1" smtClean="0"/>
              <a:t>familia</a:t>
            </a:r>
            <a:r>
              <a:rPr lang="en-GB" dirty="0" smtClean="0"/>
              <a:t> </a:t>
            </a:r>
            <a:r>
              <a:rPr lang="en-GB" dirty="0" err="1" smtClean="0"/>
              <a:t>ErbB</a:t>
            </a:r>
            <a:r>
              <a:rPr lang="en-GB" dirty="0" smtClean="0"/>
              <a:t> </a:t>
            </a:r>
            <a:r>
              <a:rPr lang="en-GB" dirty="0" err="1" smtClean="0"/>
              <a:t>pueden</a:t>
            </a:r>
            <a:r>
              <a:rPr lang="en-GB" dirty="0" smtClean="0"/>
              <a:t> </a:t>
            </a:r>
            <a:r>
              <a:rPr lang="en-GB" dirty="0" err="1" smtClean="0"/>
              <a:t>potenciar</a:t>
            </a:r>
            <a:r>
              <a:rPr lang="en-GB" dirty="0" smtClean="0"/>
              <a:t> el </a:t>
            </a:r>
            <a:r>
              <a:rPr lang="en-GB" dirty="0" err="1" smtClean="0"/>
              <a:t>crecimiento</a:t>
            </a:r>
            <a:r>
              <a:rPr lang="en-GB" dirty="0" smtClean="0"/>
              <a:t> de </a:t>
            </a:r>
            <a:r>
              <a:rPr lang="en-GB" dirty="0" err="1" smtClean="0"/>
              <a:t>diversos</a:t>
            </a:r>
            <a:r>
              <a:rPr lang="en-GB" dirty="0" smtClean="0"/>
              <a:t> </a:t>
            </a:r>
            <a:r>
              <a:rPr lang="en-GB" dirty="0" err="1" smtClean="0"/>
              <a:t>tipos</a:t>
            </a:r>
            <a:r>
              <a:rPr lang="en-GB" dirty="0" smtClean="0"/>
              <a:t> de </a:t>
            </a:r>
            <a:r>
              <a:rPr lang="en-GB" dirty="0" err="1" smtClean="0"/>
              <a:t>tumores</a:t>
            </a:r>
            <a:r>
              <a:rPr lang="en-GB" dirty="0" smtClean="0"/>
              <a:t> </a:t>
            </a:r>
          </a:p>
        </p:txBody>
      </p:sp>
      <p:sp>
        <p:nvSpPr>
          <p:cNvPr id="59395" name="Espace réservé du contenu 2"/>
          <p:cNvSpPr>
            <a:spLocks noGrp="1"/>
          </p:cNvSpPr>
          <p:nvPr>
            <p:ph idx="1"/>
          </p:nvPr>
        </p:nvSpPr>
        <p:spPr>
          <a:xfrm>
            <a:off x="949569" y="1548000"/>
            <a:ext cx="3151092" cy="1708160"/>
          </a:xfrm>
        </p:spPr>
        <p:txBody>
          <a:bodyPr/>
          <a:lstStyle/>
          <a:p>
            <a:r>
              <a:rPr lang="en-GB" sz="1800" dirty="0" smtClean="0"/>
              <a:t>La </a:t>
            </a:r>
            <a:r>
              <a:rPr lang="en-GB" sz="1800" dirty="0" err="1" smtClean="0"/>
              <a:t>familia</a:t>
            </a:r>
            <a:r>
              <a:rPr lang="en-GB" sz="1800" dirty="0" smtClean="0"/>
              <a:t> </a:t>
            </a:r>
            <a:r>
              <a:rPr lang="en-GB" sz="1800" dirty="0" err="1" smtClean="0"/>
              <a:t>ErbB</a:t>
            </a:r>
            <a:r>
              <a:rPr lang="en-GB" sz="1800" dirty="0" smtClean="0"/>
              <a:t> se </a:t>
            </a:r>
            <a:r>
              <a:rPr lang="en-GB" sz="1800" dirty="0" err="1" smtClean="0"/>
              <a:t>compone</a:t>
            </a:r>
            <a:r>
              <a:rPr lang="en-GB" sz="1800" dirty="0" smtClean="0"/>
              <a:t> de 4 </a:t>
            </a:r>
            <a:r>
              <a:rPr lang="en-GB" sz="1800" dirty="0" err="1" smtClean="0"/>
              <a:t>receptores</a:t>
            </a:r>
            <a:r>
              <a:rPr lang="en-GB" sz="1800" dirty="0" smtClean="0"/>
              <a:t>:</a:t>
            </a:r>
          </a:p>
          <a:p>
            <a:pPr lvl="1"/>
            <a:r>
              <a:rPr lang="en-GB" sz="1600" dirty="0" smtClean="0"/>
              <a:t>EGFR (ErbB1)</a:t>
            </a:r>
          </a:p>
          <a:p>
            <a:pPr lvl="1"/>
            <a:r>
              <a:rPr lang="en-GB" sz="1600" dirty="0" smtClean="0"/>
              <a:t>HER2 (ErbB2)</a:t>
            </a:r>
          </a:p>
          <a:p>
            <a:pPr lvl="1"/>
            <a:r>
              <a:rPr lang="en-GB" sz="1600" dirty="0" smtClean="0"/>
              <a:t>ErbB3</a:t>
            </a:r>
          </a:p>
          <a:p>
            <a:pPr lvl="1"/>
            <a:r>
              <a:rPr lang="en-GB" sz="1600" dirty="0" smtClean="0"/>
              <a:t>ErbB4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18</a:t>
            </a:fld>
            <a:endParaRPr lang="fr-FR"/>
          </a:p>
        </p:txBody>
      </p:sp>
      <p:sp>
        <p:nvSpPr>
          <p:cNvPr id="59398" name="Rectangle 1"/>
          <p:cNvSpPr>
            <a:spLocks noChangeArrowheads="1"/>
          </p:cNvSpPr>
          <p:nvPr/>
        </p:nvSpPr>
        <p:spPr bwMode="auto">
          <a:xfrm>
            <a:off x="0" y="6641018"/>
            <a:ext cx="5071621" cy="216982"/>
          </a:xfrm>
          <a:prstGeom prst="rect">
            <a:avLst/>
          </a:prstGeom>
          <a:extLst/>
        </p:spPr>
        <p:txBody>
          <a:bodyPr wrap="square" anchor="b">
            <a:spAutoFit/>
          </a:bodyPr>
          <a:lstStyle/>
          <a:p>
            <a:pPr>
              <a:lnSpc>
                <a:spcPct val="90000"/>
              </a:lnSpc>
            </a:pP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Wieduwilt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MJ,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Moasser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MM, 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Cell Mol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Lif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9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Sci</a:t>
            </a:r>
            <a:r>
              <a:rPr 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2008;65(10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):</a:t>
            </a:r>
            <a:r>
              <a:rPr 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1566-1584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</a:p>
        </p:txBody>
      </p:sp>
      <p:sp>
        <p:nvSpPr>
          <p:cNvPr id="8" name="Rectangle 7"/>
          <p:cNvSpPr/>
          <p:nvPr/>
        </p:nvSpPr>
        <p:spPr>
          <a:xfrm>
            <a:off x="4018327" y="1548000"/>
            <a:ext cx="4965417" cy="2157514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marL="176213" indent="-176213">
              <a:lnSpc>
                <a:spcPct val="85000"/>
              </a:lnSpc>
              <a:spcBef>
                <a:spcPts val="1200"/>
              </a:spcBef>
              <a:buClr>
                <a:srgbClr val="1CBECA"/>
              </a:buClr>
              <a:buFont typeface="Arial" pitchFamily="34" charset="0"/>
              <a:buChar char="•"/>
            </a:pPr>
            <a:r>
              <a:rPr lang="en-GB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Estos</a:t>
            </a:r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receptores</a:t>
            </a:r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son </a:t>
            </a:r>
            <a:r>
              <a:rPr lang="en-GB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esenciales</a:t>
            </a:r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para</a:t>
            </a:r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la normal </a:t>
            </a:r>
            <a:r>
              <a:rPr lang="en-GB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función</a:t>
            </a:r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de la </a:t>
            </a:r>
            <a:r>
              <a:rPr lang="en-GB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célula</a:t>
            </a:r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GB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transduciendo</a:t>
            </a:r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señales</a:t>
            </a:r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que</a:t>
            </a:r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controlan</a:t>
            </a:r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el </a:t>
            </a:r>
            <a:r>
              <a:rPr lang="en-GB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crecimiento</a:t>
            </a:r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celular</a:t>
            </a:r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y la </a:t>
            </a:r>
            <a:r>
              <a:rPr lang="en-GB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proliferación</a:t>
            </a:r>
            <a:endParaRPr lang="en-GB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720725" lvl="1" indent="-263525">
              <a:lnSpc>
                <a:spcPct val="85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Font typeface="Arial" pitchFamily="34" charset="0"/>
              <a:buChar char="‒"/>
            </a:pPr>
            <a:r>
              <a:rPr lang="en-GB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Sin embargo, </a:t>
            </a:r>
            <a:r>
              <a:rPr lang="en-GB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las</a:t>
            </a:r>
            <a:r>
              <a:rPr lang="en-GB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mutaciones</a:t>
            </a:r>
            <a:r>
              <a:rPr lang="en-GB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y/o </a:t>
            </a:r>
            <a:r>
              <a:rPr lang="en-GB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sobre-expresión</a:t>
            </a:r>
            <a:r>
              <a:rPr lang="en-GB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de los </a:t>
            </a:r>
            <a:r>
              <a:rPr lang="en-GB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receptores</a:t>
            </a:r>
            <a:r>
              <a:rPr lang="en-GB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de la </a:t>
            </a:r>
            <a:r>
              <a:rPr lang="en-GB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familia</a:t>
            </a:r>
            <a:r>
              <a:rPr lang="en-GB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ErbB</a:t>
            </a:r>
            <a:r>
              <a:rPr lang="en-GB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han</a:t>
            </a:r>
            <a:r>
              <a:rPr lang="en-GB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demostrado</a:t>
            </a:r>
            <a:r>
              <a:rPr lang="en-GB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guiar</a:t>
            </a:r>
            <a:r>
              <a:rPr lang="en-GB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el </a:t>
            </a:r>
            <a:r>
              <a:rPr lang="en-GB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desarrollo</a:t>
            </a:r>
            <a:r>
              <a:rPr lang="en-GB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de </a:t>
            </a:r>
            <a:r>
              <a:rPr lang="en-GB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una</a:t>
            </a:r>
            <a:r>
              <a:rPr lang="en-GB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amplia</a:t>
            </a:r>
            <a:r>
              <a:rPr lang="en-GB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variedad</a:t>
            </a:r>
            <a:r>
              <a:rPr lang="en-GB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tumores</a:t>
            </a:r>
            <a:r>
              <a:rPr lang="en-GB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GB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incluyendo</a:t>
            </a:r>
            <a:r>
              <a:rPr lang="en-GB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pulmón</a:t>
            </a:r>
            <a:r>
              <a:rPr lang="en-GB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mama y </a:t>
            </a:r>
            <a:r>
              <a:rPr lang="en-GB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cabeza</a:t>
            </a:r>
            <a:r>
              <a:rPr lang="en-GB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y </a:t>
            </a:r>
            <a:r>
              <a:rPr lang="en-GB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cuello</a:t>
            </a:r>
            <a:endParaRPr lang="en-GB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Rectangle à coins arrondis 15"/>
          <p:cNvSpPr/>
          <p:nvPr/>
        </p:nvSpPr>
        <p:spPr>
          <a:xfrm>
            <a:off x="1946635" y="3629320"/>
            <a:ext cx="5250730" cy="2696066"/>
          </a:xfrm>
          <a:prstGeom prst="roundRect">
            <a:avLst>
              <a:gd name="adj" fmla="val 5792"/>
            </a:avLst>
          </a:prstGeom>
          <a:solidFill>
            <a:schemeClr val="bg1"/>
          </a:solidFill>
          <a:ln w="19050">
            <a:solidFill>
              <a:schemeClr val="accent1"/>
            </a:solidFill>
          </a:ln>
          <a:effectLst>
            <a:innerShdw blurRad="469900">
              <a:schemeClr val="accent1">
                <a:lumMod val="60000"/>
                <a:lumOff val="40000"/>
                <a:alpha val="84000"/>
              </a:schemeClr>
            </a:innerShdw>
          </a:effectLst>
        </p:spPr>
        <p:txBody>
          <a:bodyPr vert="horz" wrap="square" lIns="252000" tIns="45720" rIns="108000" bIns="45720" rtlCol="0" anchor="ctr">
            <a:noAutofit/>
          </a:bodyPr>
          <a:lstStyle/>
          <a:p>
            <a:pPr>
              <a:lnSpc>
                <a:spcPct val="85000"/>
              </a:lnSpc>
              <a:spcBef>
                <a:spcPts val="1200"/>
              </a:spcBef>
              <a:buClr>
                <a:srgbClr val="1CBECA"/>
              </a:buClr>
              <a:buFont typeface="Arial" pitchFamily="34" charset="0"/>
              <a:buNone/>
            </a:pPr>
            <a:endParaRPr lang="fr-FR" sz="2000" b="1">
              <a:solidFill>
                <a:schemeClr val="accent1"/>
              </a:solidFill>
            </a:endParaRPr>
          </a:p>
        </p:txBody>
      </p:sp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63845" y="3817854"/>
            <a:ext cx="4416310" cy="2375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2" name="Groupe 21"/>
          <p:cNvGrpSpPr/>
          <p:nvPr/>
        </p:nvGrpSpPr>
        <p:grpSpPr>
          <a:xfrm>
            <a:off x="6597303" y="978182"/>
            <a:ext cx="2433573" cy="247151"/>
            <a:chOff x="6597303" y="978182"/>
            <a:chExt cx="2433573" cy="247151"/>
          </a:xfrm>
        </p:grpSpPr>
        <p:sp>
          <p:nvSpPr>
            <p:cNvPr id="23" name="Rectangle 22"/>
            <p:cNvSpPr/>
            <p:nvPr/>
          </p:nvSpPr>
          <p:spPr>
            <a:xfrm>
              <a:off x="6597303" y="1081333"/>
              <a:ext cx="2431939" cy="144000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Rectangle à coins arrondis 9226"/>
            <p:cNvSpPr/>
            <p:nvPr/>
          </p:nvSpPr>
          <p:spPr>
            <a:xfrm>
              <a:off x="6597304" y="978182"/>
              <a:ext cx="2433572" cy="157598"/>
            </a:xfrm>
            <a:custGeom>
              <a:avLst/>
              <a:gdLst>
                <a:gd name="connsiteX0" fmla="*/ 0 w 2433572"/>
                <a:gd name="connsiteY0" fmla="*/ 94402 h 252000"/>
                <a:gd name="connsiteX1" fmla="*/ 94402 w 2433572"/>
                <a:gd name="connsiteY1" fmla="*/ 0 h 252000"/>
                <a:gd name="connsiteX2" fmla="*/ 2339170 w 2433572"/>
                <a:gd name="connsiteY2" fmla="*/ 0 h 252000"/>
                <a:gd name="connsiteX3" fmla="*/ 2433572 w 2433572"/>
                <a:gd name="connsiteY3" fmla="*/ 94402 h 252000"/>
                <a:gd name="connsiteX4" fmla="*/ 2433572 w 2433572"/>
                <a:gd name="connsiteY4" fmla="*/ 157598 h 252000"/>
                <a:gd name="connsiteX5" fmla="*/ 2339170 w 2433572"/>
                <a:gd name="connsiteY5" fmla="*/ 252000 h 252000"/>
                <a:gd name="connsiteX6" fmla="*/ 94402 w 2433572"/>
                <a:gd name="connsiteY6" fmla="*/ 252000 h 252000"/>
                <a:gd name="connsiteX7" fmla="*/ 0 w 2433572"/>
                <a:gd name="connsiteY7" fmla="*/ 157598 h 252000"/>
                <a:gd name="connsiteX8" fmla="*/ 0 w 2433572"/>
                <a:gd name="connsiteY8" fmla="*/ 94402 h 252000"/>
                <a:gd name="connsiteX0" fmla="*/ 94402 w 2433572"/>
                <a:gd name="connsiteY0" fmla="*/ 252000 h 343440"/>
                <a:gd name="connsiteX1" fmla="*/ 0 w 2433572"/>
                <a:gd name="connsiteY1" fmla="*/ 157598 h 343440"/>
                <a:gd name="connsiteX2" fmla="*/ 0 w 2433572"/>
                <a:gd name="connsiteY2" fmla="*/ 94402 h 343440"/>
                <a:gd name="connsiteX3" fmla="*/ 94402 w 2433572"/>
                <a:gd name="connsiteY3" fmla="*/ 0 h 343440"/>
                <a:gd name="connsiteX4" fmla="*/ 2339170 w 2433572"/>
                <a:gd name="connsiteY4" fmla="*/ 0 h 343440"/>
                <a:gd name="connsiteX5" fmla="*/ 2433572 w 2433572"/>
                <a:gd name="connsiteY5" fmla="*/ 94402 h 343440"/>
                <a:gd name="connsiteX6" fmla="*/ 2433572 w 2433572"/>
                <a:gd name="connsiteY6" fmla="*/ 157598 h 343440"/>
                <a:gd name="connsiteX7" fmla="*/ 2339170 w 2433572"/>
                <a:gd name="connsiteY7" fmla="*/ 252000 h 343440"/>
                <a:gd name="connsiteX8" fmla="*/ 185842 w 2433572"/>
                <a:gd name="connsiteY8" fmla="*/ 343440 h 343440"/>
                <a:gd name="connsiteX0" fmla="*/ 0 w 2433572"/>
                <a:gd name="connsiteY0" fmla="*/ 157598 h 343440"/>
                <a:gd name="connsiteX1" fmla="*/ 0 w 2433572"/>
                <a:gd name="connsiteY1" fmla="*/ 94402 h 343440"/>
                <a:gd name="connsiteX2" fmla="*/ 94402 w 2433572"/>
                <a:gd name="connsiteY2" fmla="*/ 0 h 343440"/>
                <a:gd name="connsiteX3" fmla="*/ 2339170 w 2433572"/>
                <a:gd name="connsiteY3" fmla="*/ 0 h 343440"/>
                <a:gd name="connsiteX4" fmla="*/ 2433572 w 2433572"/>
                <a:gd name="connsiteY4" fmla="*/ 94402 h 343440"/>
                <a:gd name="connsiteX5" fmla="*/ 2433572 w 2433572"/>
                <a:gd name="connsiteY5" fmla="*/ 157598 h 343440"/>
                <a:gd name="connsiteX6" fmla="*/ 2339170 w 2433572"/>
                <a:gd name="connsiteY6" fmla="*/ 252000 h 343440"/>
                <a:gd name="connsiteX7" fmla="*/ 185842 w 2433572"/>
                <a:gd name="connsiteY7" fmla="*/ 343440 h 343440"/>
                <a:gd name="connsiteX0" fmla="*/ 0 w 2433572"/>
                <a:gd name="connsiteY0" fmla="*/ 157598 h 252000"/>
                <a:gd name="connsiteX1" fmla="*/ 0 w 2433572"/>
                <a:gd name="connsiteY1" fmla="*/ 94402 h 252000"/>
                <a:gd name="connsiteX2" fmla="*/ 94402 w 2433572"/>
                <a:gd name="connsiteY2" fmla="*/ 0 h 252000"/>
                <a:gd name="connsiteX3" fmla="*/ 2339170 w 2433572"/>
                <a:gd name="connsiteY3" fmla="*/ 0 h 252000"/>
                <a:gd name="connsiteX4" fmla="*/ 2433572 w 2433572"/>
                <a:gd name="connsiteY4" fmla="*/ 94402 h 252000"/>
                <a:gd name="connsiteX5" fmla="*/ 2433572 w 2433572"/>
                <a:gd name="connsiteY5" fmla="*/ 157598 h 252000"/>
                <a:gd name="connsiteX6" fmla="*/ 2339170 w 2433572"/>
                <a:gd name="connsiteY6" fmla="*/ 252000 h 252000"/>
                <a:gd name="connsiteX0" fmla="*/ 0 w 2433572"/>
                <a:gd name="connsiteY0" fmla="*/ 157598 h 157598"/>
                <a:gd name="connsiteX1" fmla="*/ 0 w 2433572"/>
                <a:gd name="connsiteY1" fmla="*/ 94402 h 157598"/>
                <a:gd name="connsiteX2" fmla="*/ 94402 w 2433572"/>
                <a:gd name="connsiteY2" fmla="*/ 0 h 157598"/>
                <a:gd name="connsiteX3" fmla="*/ 2339170 w 2433572"/>
                <a:gd name="connsiteY3" fmla="*/ 0 h 157598"/>
                <a:gd name="connsiteX4" fmla="*/ 2433572 w 2433572"/>
                <a:gd name="connsiteY4" fmla="*/ 94402 h 157598"/>
                <a:gd name="connsiteX5" fmla="*/ 2433572 w 2433572"/>
                <a:gd name="connsiteY5" fmla="*/ 157598 h 157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33572" h="157598">
                  <a:moveTo>
                    <a:pt x="0" y="157598"/>
                  </a:moveTo>
                  <a:lnTo>
                    <a:pt x="0" y="94402"/>
                  </a:lnTo>
                  <a:cubicBezTo>
                    <a:pt x="0" y="42265"/>
                    <a:pt x="42265" y="0"/>
                    <a:pt x="94402" y="0"/>
                  </a:cubicBezTo>
                  <a:lnTo>
                    <a:pt x="2339170" y="0"/>
                  </a:lnTo>
                  <a:cubicBezTo>
                    <a:pt x="2391307" y="0"/>
                    <a:pt x="2433572" y="42265"/>
                    <a:pt x="2433572" y="94402"/>
                  </a:cubicBezTo>
                  <a:lnTo>
                    <a:pt x="2433572" y="157598"/>
                  </a:lnTo>
                </a:path>
              </a:pathLst>
            </a:custGeom>
            <a:solidFill>
              <a:schemeClr val="bg1"/>
            </a:solidFill>
            <a:ln w="19050" cap="rnd">
              <a:solidFill>
                <a:schemeClr val="accent2"/>
              </a:solidFill>
            </a:ln>
            <a:effectLst/>
          </p:spPr>
          <p:txBody>
            <a:bodyPr wrap="none" tIns="144000" bIns="0" anchor="ctr">
              <a:noAutofit/>
            </a:bodyPr>
            <a:lstStyle/>
            <a:p>
              <a:pPr algn="r"/>
              <a:r>
                <a:rPr lang="en-US" sz="1400" b="1" dirty="0">
                  <a:solidFill>
                    <a:schemeClr val="accent2"/>
                  </a:solidFill>
                </a:rPr>
                <a:t>EGFR M+ </a:t>
              </a:r>
              <a:r>
                <a:rPr lang="en-US" sz="1400" b="1" dirty="0" smtClean="0">
                  <a:solidFill>
                    <a:schemeClr val="accent2"/>
                  </a:solidFill>
                </a:rPr>
                <a:t>y </a:t>
              </a:r>
              <a:r>
                <a:rPr lang="en-US" sz="1400" b="1" dirty="0" err="1" smtClean="0">
                  <a:solidFill>
                    <a:schemeClr val="accent2"/>
                  </a:solidFill>
                </a:rPr>
                <a:t>familia</a:t>
              </a:r>
              <a:r>
                <a:rPr lang="en-US" sz="1400" b="1" dirty="0" smtClean="0">
                  <a:solidFill>
                    <a:schemeClr val="accent2"/>
                  </a:solidFill>
                </a:rPr>
                <a:t>  </a:t>
              </a:r>
              <a:r>
                <a:rPr lang="en-US" sz="1400" b="1" dirty="0" err="1">
                  <a:solidFill>
                    <a:schemeClr val="accent2"/>
                  </a:solidFill>
                </a:rPr>
                <a:t>ErbB</a:t>
              </a:r>
              <a:r>
                <a:rPr lang="en-US" sz="1400" b="1" dirty="0">
                  <a:solidFill>
                    <a:schemeClr val="accent2"/>
                  </a:solidFill>
                </a:rPr>
                <a:t> </a:t>
              </a:r>
            </a:p>
          </p:txBody>
        </p:sp>
      </p:grpSp>
      <p:sp>
        <p:nvSpPr>
          <p:cNvPr id="3" name="ZoneTexte 2"/>
          <p:cNvSpPr txBox="1"/>
          <p:nvPr/>
        </p:nvSpPr>
        <p:spPr>
          <a:xfrm>
            <a:off x="2606146" y="4682468"/>
            <a:ext cx="694421" cy="4308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sz="1100" b="1" dirty="0" smtClean="0">
                <a:solidFill>
                  <a:schemeClr val="bg1">
                    <a:lumMod val="50000"/>
                  </a:schemeClr>
                </a:solidFill>
              </a:rPr>
              <a:t>EGFR</a:t>
            </a:r>
          </a:p>
          <a:p>
            <a:r>
              <a:rPr lang="en-GB" sz="1100" b="1" dirty="0" smtClean="0">
                <a:solidFill>
                  <a:schemeClr val="bg1">
                    <a:lumMod val="50000"/>
                  </a:schemeClr>
                </a:solidFill>
              </a:rPr>
              <a:t>(ErbB1)</a:t>
            </a:r>
            <a:endParaRPr lang="en-GB" sz="11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0351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re 1"/>
          <p:cNvSpPr>
            <a:spLocks noGrp="1"/>
          </p:cNvSpPr>
          <p:nvPr>
            <p:ph type="title"/>
          </p:nvPr>
        </p:nvSpPr>
        <p:spPr>
          <a:xfrm>
            <a:off x="430823" y="218197"/>
            <a:ext cx="8550003" cy="798680"/>
          </a:xfrm>
        </p:spPr>
        <p:txBody>
          <a:bodyPr/>
          <a:lstStyle/>
          <a:p>
            <a:r>
              <a:rPr lang="en-GB" dirty="0" smtClean="0"/>
              <a:t>Los </a:t>
            </a:r>
            <a:r>
              <a:rPr lang="en-GB" dirty="0" err="1" smtClean="0"/>
              <a:t>receptores</a:t>
            </a:r>
            <a:r>
              <a:rPr lang="en-GB" dirty="0" smtClean="0"/>
              <a:t> de la </a:t>
            </a:r>
            <a:r>
              <a:rPr lang="en-GB" dirty="0" err="1" smtClean="0"/>
              <a:t>familia</a:t>
            </a:r>
            <a:r>
              <a:rPr lang="en-GB" dirty="0" smtClean="0"/>
              <a:t> </a:t>
            </a:r>
            <a:r>
              <a:rPr lang="en-GB" dirty="0" err="1" smtClean="0"/>
              <a:t>ErbB</a:t>
            </a:r>
            <a:r>
              <a:rPr lang="en-GB" dirty="0" smtClean="0"/>
              <a:t> </a:t>
            </a:r>
            <a:r>
              <a:rPr lang="en-GB" dirty="0" err="1" smtClean="0"/>
              <a:t>envían</a:t>
            </a:r>
            <a:r>
              <a:rPr lang="en-GB" dirty="0" smtClean="0"/>
              <a:t> </a:t>
            </a:r>
            <a:r>
              <a:rPr lang="en-GB" dirty="0" err="1" smtClean="0"/>
              <a:t>señales</a:t>
            </a:r>
            <a:r>
              <a:rPr lang="en-GB" dirty="0" smtClean="0"/>
              <a:t> al </a:t>
            </a:r>
            <a:r>
              <a:rPr lang="en-GB" dirty="0" err="1" smtClean="0"/>
              <a:t>unirse</a:t>
            </a:r>
            <a:r>
              <a:rPr lang="en-GB" dirty="0" smtClean="0"/>
              <a:t> a </a:t>
            </a:r>
            <a:r>
              <a:rPr lang="en-GB" dirty="0" err="1" smtClean="0"/>
              <a:t>otro</a:t>
            </a:r>
            <a:r>
              <a:rPr lang="en-GB" dirty="0" smtClean="0"/>
              <a:t> </a:t>
            </a:r>
            <a:r>
              <a:rPr lang="en-GB" dirty="0" err="1" smtClean="0"/>
              <a:t>miembro</a:t>
            </a:r>
            <a:r>
              <a:rPr lang="en-GB" dirty="0" smtClean="0"/>
              <a:t> de la </a:t>
            </a:r>
            <a:r>
              <a:rPr lang="en-GB" dirty="0" err="1" smtClean="0"/>
              <a:t>familia</a:t>
            </a:r>
            <a:endParaRPr lang="en-GB" dirty="0" smtClean="0"/>
          </a:p>
        </p:txBody>
      </p:sp>
      <p:sp>
        <p:nvSpPr>
          <p:cNvPr id="59395" name="Espace réservé du contenu 2"/>
          <p:cNvSpPr>
            <a:spLocks noGrp="1"/>
          </p:cNvSpPr>
          <p:nvPr>
            <p:ph idx="1"/>
          </p:nvPr>
        </p:nvSpPr>
        <p:spPr>
          <a:xfrm>
            <a:off x="966051" y="1343897"/>
            <a:ext cx="7948080" cy="2152897"/>
          </a:xfrm>
        </p:spPr>
        <p:txBody>
          <a:bodyPr/>
          <a:lstStyle/>
          <a:p>
            <a:r>
              <a:rPr lang="en-US" dirty="0" smtClean="0"/>
              <a:t>Los </a:t>
            </a:r>
            <a:r>
              <a:rPr lang="en-US" dirty="0" err="1" smtClean="0"/>
              <a:t>receptores</a:t>
            </a:r>
            <a:r>
              <a:rPr lang="en-US" dirty="0" smtClean="0"/>
              <a:t> se </a:t>
            </a:r>
            <a:r>
              <a:rPr lang="en-US" dirty="0" err="1" smtClean="0"/>
              <a:t>juntan</a:t>
            </a:r>
            <a:r>
              <a:rPr lang="en-US" dirty="0" smtClean="0"/>
              <a:t> en </a:t>
            </a:r>
            <a:r>
              <a:rPr lang="en-US" dirty="0" err="1" smtClean="0"/>
              <a:t>parejas</a:t>
            </a:r>
            <a:r>
              <a:rPr lang="en-US" dirty="0" smtClean="0"/>
              <a:t> de </a:t>
            </a:r>
            <a:r>
              <a:rPr lang="en-US" dirty="0" err="1" smtClean="0"/>
              <a:t>distinta</a:t>
            </a:r>
            <a:r>
              <a:rPr lang="en-US" dirty="0" smtClean="0"/>
              <a:t> </a:t>
            </a:r>
            <a:r>
              <a:rPr lang="en-US" dirty="0" err="1" smtClean="0"/>
              <a:t>manera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dar</a:t>
            </a:r>
            <a:r>
              <a:rPr lang="en-US" dirty="0" smtClean="0"/>
              <a:t> </a:t>
            </a:r>
            <a:r>
              <a:rPr lang="en-US" dirty="0" err="1" smtClean="0"/>
              <a:t>señal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 smtClean="0"/>
              <a:t>Homodimeriza</a:t>
            </a:r>
            <a:r>
              <a:rPr lang="en-US" dirty="0" smtClean="0"/>
              <a:t>: se </a:t>
            </a:r>
            <a:r>
              <a:rPr lang="en-US" dirty="0" err="1" smtClean="0"/>
              <a:t>empareja</a:t>
            </a:r>
            <a:r>
              <a:rPr lang="en-US" dirty="0" smtClean="0"/>
              <a:t> con </a:t>
            </a:r>
            <a:r>
              <a:rPr lang="en-US" dirty="0" err="1" smtClean="0"/>
              <a:t>uno</a:t>
            </a:r>
            <a:r>
              <a:rPr lang="en-US" dirty="0" smtClean="0"/>
              <a:t> de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mismo</a:t>
            </a:r>
            <a:r>
              <a:rPr lang="en-US" dirty="0" smtClean="0"/>
              <a:t> </a:t>
            </a:r>
            <a:r>
              <a:rPr lang="en-US" dirty="0" err="1" smtClean="0"/>
              <a:t>tipo</a:t>
            </a:r>
            <a:r>
              <a:rPr lang="en-US" dirty="0" smtClean="0"/>
              <a:t> </a:t>
            </a:r>
            <a:r>
              <a:rPr lang="en-GB" dirty="0" smtClean="0"/>
              <a:t>; e.g., EGFR-EGFR</a:t>
            </a:r>
            <a:endParaRPr lang="en-US" dirty="0" smtClean="0"/>
          </a:p>
          <a:p>
            <a:pPr lvl="1"/>
            <a:r>
              <a:rPr lang="en-US" dirty="0" err="1" smtClean="0"/>
              <a:t>Heterodimeriza</a:t>
            </a:r>
            <a:r>
              <a:rPr lang="en-US" dirty="0" smtClean="0"/>
              <a:t>: se </a:t>
            </a:r>
            <a:r>
              <a:rPr lang="en-US" dirty="0" err="1" smtClean="0"/>
              <a:t>emparejan</a:t>
            </a:r>
            <a:r>
              <a:rPr lang="en-US" dirty="0" smtClean="0"/>
              <a:t> 2 de </a:t>
            </a:r>
            <a:r>
              <a:rPr lang="en-US" dirty="0" err="1" smtClean="0"/>
              <a:t>distinto</a:t>
            </a:r>
            <a:r>
              <a:rPr lang="en-US" dirty="0" smtClean="0"/>
              <a:t> </a:t>
            </a:r>
            <a:r>
              <a:rPr lang="en-US" dirty="0" err="1" smtClean="0"/>
              <a:t>tipo</a:t>
            </a:r>
            <a:r>
              <a:rPr lang="en-US" dirty="0" smtClean="0"/>
              <a:t> </a:t>
            </a:r>
            <a:r>
              <a:rPr lang="en-GB" dirty="0" smtClean="0"/>
              <a:t>; e.g., EGFR-ErbB4</a:t>
            </a:r>
            <a:endParaRPr lang="en-US" dirty="0" smtClean="0"/>
          </a:p>
          <a:p>
            <a:r>
              <a:rPr lang="en-US" dirty="0" err="1" smtClean="0"/>
              <a:t>Por</a:t>
            </a:r>
            <a:r>
              <a:rPr lang="en-US" dirty="0" smtClean="0"/>
              <a:t> lo </a:t>
            </a:r>
            <a:r>
              <a:rPr lang="en-US" dirty="0" err="1" smtClean="0"/>
              <a:t>tanto</a:t>
            </a:r>
            <a:r>
              <a:rPr lang="en-US" dirty="0" smtClean="0"/>
              <a:t>, los EGFR </a:t>
            </a:r>
            <a:r>
              <a:rPr lang="en-US" dirty="0" err="1" smtClean="0"/>
              <a:t>mutados</a:t>
            </a:r>
            <a:r>
              <a:rPr lang="en-US" dirty="0" smtClean="0"/>
              <a:t> </a:t>
            </a:r>
            <a:r>
              <a:rPr lang="en-US" dirty="0" err="1" smtClean="0"/>
              <a:t>pueden</a:t>
            </a:r>
            <a:r>
              <a:rPr lang="en-US" dirty="0" smtClean="0"/>
              <a:t> </a:t>
            </a:r>
            <a:r>
              <a:rPr lang="en-US" dirty="0" err="1" smtClean="0"/>
              <a:t>señalizar</a:t>
            </a:r>
            <a:r>
              <a:rPr lang="en-US" dirty="0" smtClean="0"/>
              <a:t> al </a:t>
            </a:r>
            <a:r>
              <a:rPr lang="en-US" dirty="0" err="1" smtClean="0"/>
              <a:t>unirse</a:t>
            </a:r>
            <a:r>
              <a:rPr lang="en-US" dirty="0" smtClean="0"/>
              <a:t> a </a:t>
            </a:r>
            <a:r>
              <a:rPr lang="en-US" dirty="0" err="1" smtClean="0"/>
              <a:t>cualquier</a:t>
            </a:r>
            <a:r>
              <a:rPr lang="en-US" dirty="0" smtClean="0"/>
              <a:t> </a:t>
            </a:r>
            <a:r>
              <a:rPr lang="en-US" dirty="0" err="1" smtClean="0"/>
              <a:t>miembro</a:t>
            </a:r>
            <a:r>
              <a:rPr lang="en-US" dirty="0" smtClean="0"/>
              <a:t> de la </a:t>
            </a:r>
            <a:r>
              <a:rPr lang="en-US" dirty="0" err="1" smtClean="0"/>
              <a:t>familia</a:t>
            </a:r>
            <a:endParaRPr lang="en-US" dirty="0" smtClean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19</a:t>
            </a:fld>
            <a:endParaRPr lang="fr-FR"/>
          </a:p>
        </p:txBody>
      </p:sp>
      <p:sp>
        <p:nvSpPr>
          <p:cNvPr id="59398" name="Rectangle 1"/>
          <p:cNvSpPr>
            <a:spLocks noChangeArrowheads="1"/>
          </p:cNvSpPr>
          <p:nvPr/>
        </p:nvSpPr>
        <p:spPr bwMode="auto">
          <a:xfrm>
            <a:off x="0" y="6516368"/>
            <a:ext cx="4710112" cy="341632"/>
          </a:xfrm>
          <a:prstGeom prst="rect">
            <a:avLst/>
          </a:prstGeom>
          <a:extLst/>
        </p:spPr>
        <p:txBody>
          <a:bodyPr wrap="square" anchor="b">
            <a:spAutoFit/>
          </a:bodyPr>
          <a:lstStyle/>
          <a:p>
            <a:pPr>
              <a:lnSpc>
                <a:spcPct val="90000"/>
              </a:lnSpc>
            </a:pP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Lemmon. </a:t>
            </a:r>
            <a:r>
              <a:rPr lang="fr-FR" sz="9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Exp</a:t>
            </a:r>
            <a:r>
              <a:rPr lang="fr-FR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9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Cell</a:t>
            </a:r>
            <a:r>
              <a:rPr lang="fr-FR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9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Res</a:t>
            </a:r>
            <a:r>
              <a:rPr lang="fr-FR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2009;315:638-648.</a:t>
            </a:r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Olayioye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 </a:t>
            </a:r>
            <a:r>
              <a:rPr lang="en-US" sz="9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et al. </a:t>
            </a:r>
            <a:r>
              <a:rPr lang="fr-FR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EMBO </a:t>
            </a:r>
            <a:r>
              <a:rPr lang="fr-FR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J </a:t>
            </a:r>
            <a:r>
              <a:rPr lang="fr-FR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2000;19:3159-3167.</a:t>
            </a:r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4" name="Groupe 13"/>
          <p:cNvGrpSpPr/>
          <p:nvPr/>
        </p:nvGrpSpPr>
        <p:grpSpPr>
          <a:xfrm>
            <a:off x="6597303" y="978182"/>
            <a:ext cx="2433573" cy="247151"/>
            <a:chOff x="6597303" y="978182"/>
            <a:chExt cx="2433573" cy="247151"/>
          </a:xfrm>
        </p:grpSpPr>
        <p:sp>
          <p:nvSpPr>
            <p:cNvPr id="15" name="Rectangle 14"/>
            <p:cNvSpPr/>
            <p:nvPr/>
          </p:nvSpPr>
          <p:spPr>
            <a:xfrm>
              <a:off x="6597303" y="1081333"/>
              <a:ext cx="2431939" cy="144000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" name="Rectangle à coins arrondis 9226"/>
            <p:cNvSpPr/>
            <p:nvPr/>
          </p:nvSpPr>
          <p:spPr>
            <a:xfrm>
              <a:off x="6597304" y="978182"/>
              <a:ext cx="2433572" cy="157598"/>
            </a:xfrm>
            <a:custGeom>
              <a:avLst/>
              <a:gdLst>
                <a:gd name="connsiteX0" fmla="*/ 0 w 2433572"/>
                <a:gd name="connsiteY0" fmla="*/ 94402 h 252000"/>
                <a:gd name="connsiteX1" fmla="*/ 94402 w 2433572"/>
                <a:gd name="connsiteY1" fmla="*/ 0 h 252000"/>
                <a:gd name="connsiteX2" fmla="*/ 2339170 w 2433572"/>
                <a:gd name="connsiteY2" fmla="*/ 0 h 252000"/>
                <a:gd name="connsiteX3" fmla="*/ 2433572 w 2433572"/>
                <a:gd name="connsiteY3" fmla="*/ 94402 h 252000"/>
                <a:gd name="connsiteX4" fmla="*/ 2433572 w 2433572"/>
                <a:gd name="connsiteY4" fmla="*/ 157598 h 252000"/>
                <a:gd name="connsiteX5" fmla="*/ 2339170 w 2433572"/>
                <a:gd name="connsiteY5" fmla="*/ 252000 h 252000"/>
                <a:gd name="connsiteX6" fmla="*/ 94402 w 2433572"/>
                <a:gd name="connsiteY6" fmla="*/ 252000 h 252000"/>
                <a:gd name="connsiteX7" fmla="*/ 0 w 2433572"/>
                <a:gd name="connsiteY7" fmla="*/ 157598 h 252000"/>
                <a:gd name="connsiteX8" fmla="*/ 0 w 2433572"/>
                <a:gd name="connsiteY8" fmla="*/ 94402 h 252000"/>
                <a:gd name="connsiteX0" fmla="*/ 94402 w 2433572"/>
                <a:gd name="connsiteY0" fmla="*/ 252000 h 343440"/>
                <a:gd name="connsiteX1" fmla="*/ 0 w 2433572"/>
                <a:gd name="connsiteY1" fmla="*/ 157598 h 343440"/>
                <a:gd name="connsiteX2" fmla="*/ 0 w 2433572"/>
                <a:gd name="connsiteY2" fmla="*/ 94402 h 343440"/>
                <a:gd name="connsiteX3" fmla="*/ 94402 w 2433572"/>
                <a:gd name="connsiteY3" fmla="*/ 0 h 343440"/>
                <a:gd name="connsiteX4" fmla="*/ 2339170 w 2433572"/>
                <a:gd name="connsiteY4" fmla="*/ 0 h 343440"/>
                <a:gd name="connsiteX5" fmla="*/ 2433572 w 2433572"/>
                <a:gd name="connsiteY5" fmla="*/ 94402 h 343440"/>
                <a:gd name="connsiteX6" fmla="*/ 2433572 w 2433572"/>
                <a:gd name="connsiteY6" fmla="*/ 157598 h 343440"/>
                <a:gd name="connsiteX7" fmla="*/ 2339170 w 2433572"/>
                <a:gd name="connsiteY7" fmla="*/ 252000 h 343440"/>
                <a:gd name="connsiteX8" fmla="*/ 185842 w 2433572"/>
                <a:gd name="connsiteY8" fmla="*/ 343440 h 343440"/>
                <a:gd name="connsiteX0" fmla="*/ 0 w 2433572"/>
                <a:gd name="connsiteY0" fmla="*/ 157598 h 343440"/>
                <a:gd name="connsiteX1" fmla="*/ 0 w 2433572"/>
                <a:gd name="connsiteY1" fmla="*/ 94402 h 343440"/>
                <a:gd name="connsiteX2" fmla="*/ 94402 w 2433572"/>
                <a:gd name="connsiteY2" fmla="*/ 0 h 343440"/>
                <a:gd name="connsiteX3" fmla="*/ 2339170 w 2433572"/>
                <a:gd name="connsiteY3" fmla="*/ 0 h 343440"/>
                <a:gd name="connsiteX4" fmla="*/ 2433572 w 2433572"/>
                <a:gd name="connsiteY4" fmla="*/ 94402 h 343440"/>
                <a:gd name="connsiteX5" fmla="*/ 2433572 w 2433572"/>
                <a:gd name="connsiteY5" fmla="*/ 157598 h 343440"/>
                <a:gd name="connsiteX6" fmla="*/ 2339170 w 2433572"/>
                <a:gd name="connsiteY6" fmla="*/ 252000 h 343440"/>
                <a:gd name="connsiteX7" fmla="*/ 185842 w 2433572"/>
                <a:gd name="connsiteY7" fmla="*/ 343440 h 343440"/>
                <a:gd name="connsiteX0" fmla="*/ 0 w 2433572"/>
                <a:gd name="connsiteY0" fmla="*/ 157598 h 252000"/>
                <a:gd name="connsiteX1" fmla="*/ 0 w 2433572"/>
                <a:gd name="connsiteY1" fmla="*/ 94402 h 252000"/>
                <a:gd name="connsiteX2" fmla="*/ 94402 w 2433572"/>
                <a:gd name="connsiteY2" fmla="*/ 0 h 252000"/>
                <a:gd name="connsiteX3" fmla="*/ 2339170 w 2433572"/>
                <a:gd name="connsiteY3" fmla="*/ 0 h 252000"/>
                <a:gd name="connsiteX4" fmla="*/ 2433572 w 2433572"/>
                <a:gd name="connsiteY4" fmla="*/ 94402 h 252000"/>
                <a:gd name="connsiteX5" fmla="*/ 2433572 w 2433572"/>
                <a:gd name="connsiteY5" fmla="*/ 157598 h 252000"/>
                <a:gd name="connsiteX6" fmla="*/ 2339170 w 2433572"/>
                <a:gd name="connsiteY6" fmla="*/ 252000 h 252000"/>
                <a:gd name="connsiteX0" fmla="*/ 0 w 2433572"/>
                <a:gd name="connsiteY0" fmla="*/ 157598 h 157598"/>
                <a:gd name="connsiteX1" fmla="*/ 0 w 2433572"/>
                <a:gd name="connsiteY1" fmla="*/ 94402 h 157598"/>
                <a:gd name="connsiteX2" fmla="*/ 94402 w 2433572"/>
                <a:gd name="connsiteY2" fmla="*/ 0 h 157598"/>
                <a:gd name="connsiteX3" fmla="*/ 2339170 w 2433572"/>
                <a:gd name="connsiteY3" fmla="*/ 0 h 157598"/>
                <a:gd name="connsiteX4" fmla="*/ 2433572 w 2433572"/>
                <a:gd name="connsiteY4" fmla="*/ 94402 h 157598"/>
                <a:gd name="connsiteX5" fmla="*/ 2433572 w 2433572"/>
                <a:gd name="connsiteY5" fmla="*/ 157598 h 157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33572" h="157598">
                  <a:moveTo>
                    <a:pt x="0" y="157598"/>
                  </a:moveTo>
                  <a:lnTo>
                    <a:pt x="0" y="94402"/>
                  </a:lnTo>
                  <a:cubicBezTo>
                    <a:pt x="0" y="42265"/>
                    <a:pt x="42265" y="0"/>
                    <a:pt x="94402" y="0"/>
                  </a:cubicBezTo>
                  <a:lnTo>
                    <a:pt x="2339170" y="0"/>
                  </a:lnTo>
                  <a:cubicBezTo>
                    <a:pt x="2391307" y="0"/>
                    <a:pt x="2433572" y="42265"/>
                    <a:pt x="2433572" y="94402"/>
                  </a:cubicBezTo>
                  <a:lnTo>
                    <a:pt x="2433572" y="157598"/>
                  </a:lnTo>
                </a:path>
              </a:pathLst>
            </a:custGeom>
            <a:solidFill>
              <a:schemeClr val="bg1"/>
            </a:solidFill>
            <a:ln w="19050" cap="rnd">
              <a:solidFill>
                <a:schemeClr val="accent2"/>
              </a:solidFill>
            </a:ln>
            <a:effectLst/>
          </p:spPr>
          <p:txBody>
            <a:bodyPr wrap="none" tIns="144000" bIns="0" anchor="ctr">
              <a:noAutofit/>
            </a:bodyPr>
            <a:lstStyle/>
            <a:p>
              <a:pPr algn="r"/>
              <a:r>
                <a:rPr lang="es-CL" sz="1400" b="1" dirty="0">
                  <a:solidFill>
                    <a:schemeClr val="accent2"/>
                  </a:solidFill>
                </a:rPr>
                <a:t>EGFR M+ y familia  </a:t>
              </a:r>
              <a:r>
                <a:rPr lang="es-CL" sz="1400" b="1" dirty="0" err="1">
                  <a:solidFill>
                    <a:schemeClr val="accent2"/>
                  </a:solidFill>
                </a:rPr>
                <a:t>ErbB</a:t>
              </a:r>
              <a:r>
                <a:rPr lang="es-CL" sz="1400" b="1" dirty="0">
                  <a:solidFill>
                    <a:schemeClr val="accent2"/>
                  </a:solidFill>
                </a:rPr>
                <a:t> </a:t>
              </a:r>
            </a:p>
          </p:txBody>
        </p:sp>
      </p:grpSp>
      <p:sp>
        <p:nvSpPr>
          <p:cNvPr id="17" name="Rectangle à coins arrondis 16"/>
          <p:cNvSpPr/>
          <p:nvPr/>
        </p:nvSpPr>
        <p:spPr>
          <a:xfrm>
            <a:off x="3866413" y="3496794"/>
            <a:ext cx="5047718" cy="2149864"/>
          </a:xfrm>
          <a:prstGeom prst="roundRect">
            <a:avLst>
              <a:gd name="adj" fmla="val 5792"/>
            </a:avLst>
          </a:prstGeom>
          <a:solidFill>
            <a:schemeClr val="bg1"/>
          </a:solidFill>
          <a:ln w="19050">
            <a:solidFill>
              <a:schemeClr val="accent1"/>
            </a:solidFill>
          </a:ln>
          <a:effectLst>
            <a:innerShdw blurRad="469900">
              <a:schemeClr val="accent1">
                <a:lumMod val="60000"/>
                <a:lumOff val="40000"/>
                <a:alpha val="84000"/>
              </a:schemeClr>
            </a:innerShdw>
          </a:effectLst>
        </p:spPr>
        <p:txBody>
          <a:bodyPr vert="horz" wrap="square" lIns="252000" tIns="45720" rIns="108000" bIns="45720" rtlCol="0" anchor="ctr">
            <a:noAutofit/>
          </a:bodyPr>
          <a:lstStyle/>
          <a:p>
            <a:pPr>
              <a:lnSpc>
                <a:spcPct val="85000"/>
              </a:lnSpc>
              <a:spcBef>
                <a:spcPts val="1200"/>
              </a:spcBef>
              <a:buClr>
                <a:srgbClr val="1CBECA"/>
              </a:buClr>
              <a:buFont typeface="Arial" pitchFamily="34" charset="0"/>
              <a:buNone/>
            </a:pPr>
            <a:endParaRPr lang="fr-FR" sz="2000" b="1">
              <a:solidFill>
                <a:schemeClr val="accent1"/>
              </a:solidFill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14627" y="3857459"/>
            <a:ext cx="4951291" cy="1428533"/>
          </a:xfrm>
          <a:prstGeom prst="rect">
            <a:avLst/>
          </a:prstGeom>
        </p:spPr>
      </p:pic>
      <p:sp>
        <p:nvSpPr>
          <p:cNvPr id="21" name="Rectangle à coins arrondis 20"/>
          <p:cNvSpPr/>
          <p:nvPr/>
        </p:nvSpPr>
        <p:spPr>
          <a:xfrm>
            <a:off x="223580" y="3496794"/>
            <a:ext cx="3443447" cy="2149864"/>
          </a:xfrm>
          <a:prstGeom prst="roundRect">
            <a:avLst>
              <a:gd name="adj" fmla="val 5792"/>
            </a:avLst>
          </a:prstGeom>
          <a:solidFill>
            <a:schemeClr val="bg1"/>
          </a:solidFill>
          <a:ln w="19050">
            <a:solidFill>
              <a:schemeClr val="accent1"/>
            </a:solidFill>
          </a:ln>
          <a:effectLst>
            <a:innerShdw blurRad="469900">
              <a:schemeClr val="accent1">
                <a:lumMod val="60000"/>
                <a:lumOff val="40000"/>
                <a:alpha val="84000"/>
              </a:schemeClr>
            </a:innerShdw>
          </a:effectLst>
        </p:spPr>
        <p:txBody>
          <a:bodyPr vert="horz" wrap="square" lIns="252000" tIns="45720" rIns="108000" bIns="45720" rtlCol="0" anchor="ctr">
            <a:noAutofit/>
          </a:bodyPr>
          <a:lstStyle/>
          <a:p>
            <a:pPr>
              <a:lnSpc>
                <a:spcPct val="85000"/>
              </a:lnSpc>
              <a:spcBef>
                <a:spcPts val="1200"/>
              </a:spcBef>
              <a:buClr>
                <a:srgbClr val="1CBECA"/>
              </a:buClr>
              <a:buFont typeface="Arial" pitchFamily="34" charset="0"/>
              <a:buNone/>
            </a:pPr>
            <a:endParaRPr lang="fr-FR" sz="2000" b="1">
              <a:solidFill>
                <a:schemeClr val="accent1"/>
              </a:solidFill>
            </a:endParaRPr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7188" y="3790097"/>
            <a:ext cx="2896231" cy="155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ZoneTexte 19"/>
          <p:cNvSpPr txBox="1"/>
          <p:nvPr/>
        </p:nvSpPr>
        <p:spPr>
          <a:xfrm>
            <a:off x="593900" y="4328690"/>
            <a:ext cx="508473" cy="3077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sz="700" b="1" dirty="0" smtClean="0">
                <a:solidFill>
                  <a:schemeClr val="bg1">
                    <a:lumMod val="50000"/>
                  </a:schemeClr>
                </a:solidFill>
              </a:rPr>
              <a:t>EGFR</a:t>
            </a:r>
          </a:p>
          <a:p>
            <a:r>
              <a:rPr lang="en-GB" sz="700" b="1" dirty="0" smtClean="0">
                <a:solidFill>
                  <a:schemeClr val="bg1">
                    <a:lumMod val="50000"/>
                  </a:schemeClr>
                </a:solidFill>
              </a:rPr>
              <a:t>(ErbB1)</a:t>
            </a:r>
            <a:endParaRPr lang="en-GB" sz="7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394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7"/>
          <p:cNvSpPr>
            <a:spLocks noGrp="1"/>
          </p:cNvSpPr>
          <p:nvPr>
            <p:ph type="title"/>
          </p:nvPr>
        </p:nvSpPr>
        <p:spPr>
          <a:xfrm>
            <a:off x="335561" y="41610"/>
            <a:ext cx="8645266" cy="1151854"/>
          </a:xfrm>
        </p:spPr>
        <p:txBody>
          <a:bodyPr/>
          <a:lstStyle/>
          <a:p>
            <a:r>
              <a:rPr lang="en-US" dirty="0" err="1" smtClean="0"/>
              <a:t>Afatinib</a:t>
            </a:r>
            <a:r>
              <a:rPr lang="en-US" dirty="0" smtClean="0"/>
              <a:t> </a:t>
            </a:r>
            <a:r>
              <a:rPr lang="en-US" dirty="0" err="1" smtClean="0"/>
              <a:t>bloquea</a:t>
            </a:r>
            <a:r>
              <a:rPr lang="en-US" dirty="0" smtClean="0"/>
              <a:t> de forma irreversible la </a:t>
            </a:r>
            <a:r>
              <a:rPr lang="en-US" dirty="0" err="1" smtClean="0"/>
              <a:t>señalización</a:t>
            </a:r>
            <a:r>
              <a:rPr lang="en-US" dirty="0" smtClean="0"/>
              <a:t> de </a:t>
            </a:r>
            <a:r>
              <a:rPr lang="en-US" dirty="0" err="1" smtClean="0"/>
              <a:t>todos</a:t>
            </a:r>
            <a:r>
              <a:rPr lang="en-US" dirty="0" smtClean="0"/>
              <a:t> los homo – y </a:t>
            </a:r>
            <a:r>
              <a:rPr lang="en-US" dirty="0" err="1" smtClean="0"/>
              <a:t>heterodimeros</a:t>
            </a:r>
            <a:r>
              <a:rPr lang="en-US" dirty="0" smtClean="0"/>
              <a:t> de la </a:t>
            </a:r>
            <a:r>
              <a:rPr lang="en-US" dirty="0" err="1" smtClean="0"/>
              <a:t>familia</a:t>
            </a:r>
            <a:r>
              <a:rPr lang="en-US" dirty="0" smtClean="0"/>
              <a:t> </a:t>
            </a:r>
            <a:r>
              <a:rPr lang="en-US" dirty="0" err="1" smtClean="0"/>
              <a:t>ErbB</a:t>
            </a:r>
            <a:endParaRPr lang="en-GB" dirty="0" smtClean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949568" y="1548000"/>
            <a:ext cx="7948080" cy="1554272"/>
          </a:xfrm>
        </p:spPr>
        <p:txBody>
          <a:bodyPr/>
          <a:lstStyle/>
          <a:p>
            <a:r>
              <a:rPr lang="fr-FR" dirty="0" smtClean="0"/>
              <a:t>EGFR </a:t>
            </a:r>
            <a:r>
              <a:rPr lang="fr-FR" dirty="0" err="1" smtClean="0"/>
              <a:t>TKIs</a:t>
            </a:r>
            <a:r>
              <a:rPr lang="fr-FR" dirty="0" smtClean="0"/>
              <a:t> (</a:t>
            </a:r>
            <a:r>
              <a:rPr lang="fr-FR" dirty="0" err="1" smtClean="0"/>
              <a:t>erlotinib</a:t>
            </a:r>
            <a:r>
              <a:rPr lang="fr-FR" dirty="0" smtClean="0"/>
              <a:t> y </a:t>
            </a:r>
            <a:r>
              <a:rPr lang="fr-FR" dirty="0" err="1" smtClean="0"/>
              <a:t>gefitinib</a:t>
            </a:r>
            <a:r>
              <a:rPr lang="fr-FR" dirty="0" smtClean="0"/>
              <a:t>) han </a:t>
            </a:r>
            <a:r>
              <a:rPr lang="fr-FR" dirty="0" err="1" smtClean="0"/>
              <a:t>demostrado</a:t>
            </a:r>
            <a:r>
              <a:rPr lang="fr-FR" dirty="0" smtClean="0"/>
              <a:t> </a:t>
            </a:r>
            <a:r>
              <a:rPr lang="fr-FR" dirty="0" err="1" smtClean="0"/>
              <a:t>ser</a:t>
            </a:r>
            <a:r>
              <a:rPr lang="fr-FR" dirty="0" smtClean="0"/>
              <a:t> </a:t>
            </a:r>
            <a:r>
              <a:rPr lang="fr-FR" dirty="0" err="1" smtClean="0"/>
              <a:t>eficaces</a:t>
            </a:r>
            <a:r>
              <a:rPr lang="fr-FR" dirty="0" smtClean="0"/>
              <a:t> en el </a:t>
            </a:r>
            <a:r>
              <a:rPr lang="fr-FR" dirty="0" err="1" smtClean="0"/>
              <a:t>tratamiento</a:t>
            </a:r>
            <a:r>
              <a:rPr lang="fr-FR" dirty="0" smtClean="0"/>
              <a:t> </a:t>
            </a:r>
            <a:r>
              <a:rPr lang="fr-FR" dirty="0" err="1" smtClean="0"/>
              <a:t>del</a:t>
            </a:r>
            <a:r>
              <a:rPr lang="fr-FR" dirty="0" smtClean="0"/>
              <a:t> CPCNP EGFR M+ </a:t>
            </a:r>
            <a:r>
              <a:rPr lang="fr-FR" dirty="0" err="1" smtClean="0"/>
              <a:t>pero</a:t>
            </a:r>
            <a:r>
              <a:rPr lang="fr-FR" dirty="0" smtClean="0"/>
              <a:t> </a:t>
            </a:r>
            <a:r>
              <a:rPr lang="fr-FR" dirty="0" err="1" smtClean="0"/>
              <a:t>sólo</a:t>
            </a:r>
            <a:r>
              <a:rPr lang="fr-FR" dirty="0" smtClean="0"/>
              <a:t> </a:t>
            </a:r>
            <a:r>
              <a:rPr lang="fr-FR" dirty="0" err="1" smtClean="0"/>
              <a:t>bloquean</a:t>
            </a:r>
            <a:r>
              <a:rPr lang="fr-FR" dirty="0" smtClean="0"/>
              <a:t> EGFR</a:t>
            </a:r>
          </a:p>
          <a:p>
            <a:r>
              <a:rPr lang="fr-FR" dirty="0" err="1" smtClean="0"/>
              <a:t>Afatinib</a:t>
            </a:r>
            <a:r>
              <a:rPr lang="fr-FR" dirty="0" smtClean="0"/>
              <a:t> </a:t>
            </a:r>
            <a:r>
              <a:rPr lang="fr-FR" dirty="0"/>
              <a:t>e</a:t>
            </a:r>
            <a:r>
              <a:rPr lang="fr-FR" dirty="0" smtClean="0"/>
              <a:t>s el primer </a:t>
            </a:r>
            <a:r>
              <a:rPr lang="fr-FR" dirty="0" err="1" smtClean="0"/>
              <a:t>bloqueador</a:t>
            </a:r>
            <a:r>
              <a:rPr lang="fr-FR" dirty="0" smtClean="0"/>
              <a:t> </a:t>
            </a:r>
            <a:r>
              <a:rPr lang="fr-FR" dirty="0" err="1" smtClean="0"/>
              <a:t>irreversible</a:t>
            </a:r>
            <a:r>
              <a:rPr lang="fr-FR" dirty="0" smtClean="0"/>
              <a:t> de la </a:t>
            </a:r>
            <a:r>
              <a:rPr lang="fr-FR" dirty="0" err="1" smtClean="0"/>
              <a:t>familia</a:t>
            </a:r>
            <a:r>
              <a:rPr lang="fr-FR" dirty="0" smtClean="0"/>
              <a:t> </a:t>
            </a:r>
            <a:r>
              <a:rPr lang="fr-FR" dirty="0" err="1" smtClean="0"/>
              <a:t>ErbB</a:t>
            </a:r>
            <a:r>
              <a:rPr lang="fr-FR" dirty="0" smtClean="0"/>
              <a:t> y </a:t>
            </a:r>
            <a:r>
              <a:rPr lang="fr-FR" dirty="0" err="1" smtClean="0"/>
              <a:t>bloquea</a:t>
            </a:r>
            <a:r>
              <a:rPr lang="fr-FR" dirty="0" smtClean="0"/>
              <a:t> la </a:t>
            </a:r>
            <a:r>
              <a:rPr lang="fr-FR" dirty="0" err="1" smtClean="0"/>
              <a:t>señalización</a:t>
            </a:r>
            <a:r>
              <a:rPr lang="fr-FR" dirty="0" smtClean="0"/>
              <a:t> de </a:t>
            </a:r>
            <a:r>
              <a:rPr lang="fr-FR" dirty="0" err="1" smtClean="0"/>
              <a:t>todos</a:t>
            </a:r>
            <a:r>
              <a:rPr lang="fr-FR" dirty="0" smtClean="0"/>
              <a:t> los pares de </a:t>
            </a:r>
            <a:r>
              <a:rPr lang="fr-FR" dirty="0" err="1" smtClean="0"/>
              <a:t>receptores</a:t>
            </a:r>
            <a:r>
              <a:rPr lang="fr-FR" dirty="0" smtClean="0"/>
              <a:t> </a:t>
            </a:r>
            <a:r>
              <a:rPr lang="fr-FR" dirty="0" err="1" smtClean="0"/>
              <a:t>relevantes</a:t>
            </a:r>
            <a:r>
              <a:rPr lang="fr-FR" dirty="0" smtClean="0"/>
              <a:t> de la </a:t>
            </a:r>
            <a:r>
              <a:rPr lang="fr-FR" dirty="0" err="1" smtClean="0"/>
              <a:t>familia</a:t>
            </a:r>
            <a:r>
              <a:rPr lang="fr-FR" dirty="0" smtClean="0"/>
              <a:t> </a:t>
            </a:r>
            <a:r>
              <a:rPr lang="fr-FR" dirty="0" err="1" smtClean="0"/>
              <a:t>ErbB</a:t>
            </a:r>
            <a:r>
              <a:rPr lang="fr-FR" dirty="0" smtClean="0"/>
              <a:t>, </a:t>
            </a:r>
            <a:r>
              <a:rPr lang="fr-FR" dirty="0" err="1" smtClean="0"/>
              <a:t>incluyemndo</a:t>
            </a:r>
            <a:r>
              <a:rPr lang="fr-FR" dirty="0" smtClean="0"/>
              <a:t> a </a:t>
            </a:r>
            <a:r>
              <a:rPr lang="fr-FR" dirty="0" err="1" smtClean="0"/>
              <a:t>aquellos</a:t>
            </a:r>
            <a:r>
              <a:rPr lang="fr-FR" dirty="0" smtClean="0"/>
              <a:t> con EGFR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20</a:t>
            </a:fld>
            <a:endParaRPr lang="fr-FR"/>
          </a:p>
        </p:txBody>
      </p:sp>
      <p:sp>
        <p:nvSpPr>
          <p:cNvPr id="60419" name="Rechteck 8"/>
          <p:cNvSpPr>
            <a:spLocks noChangeArrowheads="1"/>
          </p:cNvSpPr>
          <p:nvPr/>
        </p:nvSpPr>
        <p:spPr bwMode="auto">
          <a:xfrm>
            <a:off x="0" y="6641018"/>
            <a:ext cx="3448050" cy="216982"/>
          </a:xfrm>
          <a:prstGeom prst="rect">
            <a:avLst/>
          </a:prstGeom>
          <a:extLst/>
        </p:spPr>
        <p:txBody>
          <a:bodyPr wrap="square" anchor="b">
            <a:spAutoFit/>
          </a:bodyPr>
          <a:lstStyle/>
          <a:p>
            <a:pPr>
              <a:lnSpc>
                <a:spcPct val="90000"/>
              </a:lnSpc>
            </a:pPr>
            <a:r>
              <a:rPr lang="en-GB" sz="9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Solca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 </a:t>
            </a:r>
            <a:r>
              <a:rPr lang="en-GB" sz="9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et al.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J </a:t>
            </a:r>
            <a:r>
              <a:rPr lang="en-GB" sz="9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Pharmacol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9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Exp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9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Ther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2012;343:342-350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p:grpSp>
        <p:nvGrpSpPr>
          <p:cNvPr id="11" name="Groupe 10"/>
          <p:cNvGrpSpPr/>
          <p:nvPr/>
        </p:nvGrpSpPr>
        <p:grpSpPr>
          <a:xfrm>
            <a:off x="6597303" y="978182"/>
            <a:ext cx="2433573" cy="247151"/>
            <a:chOff x="6597303" y="978182"/>
            <a:chExt cx="2433573" cy="247151"/>
          </a:xfrm>
        </p:grpSpPr>
        <p:sp>
          <p:nvSpPr>
            <p:cNvPr id="12" name="Rectangle 11"/>
            <p:cNvSpPr/>
            <p:nvPr/>
          </p:nvSpPr>
          <p:spPr>
            <a:xfrm>
              <a:off x="6597303" y="1081333"/>
              <a:ext cx="2431939" cy="144000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Rectangle à coins arrondis 9226"/>
            <p:cNvSpPr/>
            <p:nvPr/>
          </p:nvSpPr>
          <p:spPr>
            <a:xfrm>
              <a:off x="6597304" y="978182"/>
              <a:ext cx="2433572" cy="157598"/>
            </a:xfrm>
            <a:custGeom>
              <a:avLst/>
              <a:gdLst>
                <a:gd name="connsiteX0" fmla="*/ 0 w 2433572"/>
                <a:gd name="connsiteY0" fmla="*/ 94402 h 252000"/>
                <a:gd name="connsiteX1" fmla="*/ 94402 w 2433572"/>
                <a:gd name="connsiteY1" fmla="*/ 0 h 252000"/>
                <a:gd name="connsiteX2" fmla="*/ 2339170 w 2433572"/>
                <a:gd name="connsiteY2" fmla="*/ 0 h 252000"/>
                <a:gd name="connsiteX3" fmla="*/ 2433572 w 2433572"/>
                <a:gd name="connsiteY3" fmla="*/ 94402 h 252000"/>
                <a:gd name="connsiteX4" fmla="*/ 2433572 w 2433572"/>
                <a:gd name="connsiteY4" fmla="*/ 157598 h 252000"/>
                <a:gd name="connsiteX5" fmla="*/ 2339170 w 2433572"/>
                <a:gd name="connsiteY5" fmla="*/ 252000 h 252000"/>
                <a:gd name="connsiteX6" fmla="*/ 94402 w 2433572"/>
                <a:gd name="connsiteY6" fmla="*/ 252000 h 252000"/>
                <a:gd name="connsiteX7" fmla="*/ 0 w 2433572"/>
                <a:gd name="connsiteY7" fmla="*/ 157598 h 252000"/>
                <a:gd name="connsiteX8" fmla="*/ 0 w 2433572"/>
                <a:gd name="connsiteY8" fmla="*/ 94402 h 252000"/>
                <a:gd name="connsiteX0" fmla="*/ 94402 w 2433572"/>
                <a:gd name="connsiteY0" fmla="*/ 252000 h 343440"/>
                <a:gd name="connsiteX1" fmla="*/ 0 w 2433572"/>
                <a:gd name="connsiteY1" fmla="*/ 157598 h 343440"/>
                <a:gd name="connsiteX2" fmla="*/ 0 w 2433572"/>
                <a:gd name="connsiteY2" fmla="*/ 94402 h 343440"/>
                <a:gd name="connsiteX3" fmla="*/ 94402 w 2433572"/>
                <a:gd name="connsiteY3" fmla="*/ 0 h 343440"/>
                <a:gd name="connsiteX4" fmla="*/ 2339170 w 2433572"/>
                <a:gd name="connsiteY4" fmla="*/ 0 h 343440"/>
                <a:gd name="connsiteX5" fmla="*/ 2433572 w 2433572"/>
                <a:gd name="connsiteY5" fmla="*/ 94402 h 343440"/>
                <a:gd name="connsiteX6" fmla="*/ 2433572 w 2433572"/>
                <a:gd name="connsiteY6" fmla="*/ 157598 h 343440"/>
                <a:gd name="connsiteX7" fmla="*/ 2339170 w 2433572"/>
                <a:gd name="connsiteY7" fmla="*/ 252000 h 343440"/>
                <a:gd name="connsiteX8" fmla="*/ 185842 w 2433572"/>
                <a:gd name="connsiteY8" fmla="*/ 343440 h 343440"/>
                <a:gd name="connsiteX0" fmla="*/ 0 w 2433572"/>
                <a:gd name="connsiteY0" fmla="*/ 157598 h 343440"/>
                <a:gd name="connsiteX1" fmla="*/ 0 w 2433572"/>
                <a:gd name="connsiteY1" fmla="*/ 94402 h 343440"/>
                <a:gd name="connsiteX2" fmla="*/ 94402 w 2433572"/>
                <a:gd name="connsiteY2" fmla="*/ 0 h 343440"/>
                <a:gd name="connsiteX3" fmla="*/ 2339170 w 2433572"/>
                <a:gd name="connsiteY3" fmla="*/ 0 h 343440"/>
                <a:gd name="connsiteX4" fmla="*/ 2433572 w 2433572"/>
                <a:gd name="connsiteY4" fmla="*/ 94402 h 343440"/>
                <a:gd name="connsiteX5" fmla="*/ 2433572 w 2433572"/>
                <a:gd name="connsiteY5" fmla="*/ 157598 h 343440"/>
                <a:gd name="connsiteX6" fmla="*/ 2339170 w 2433572"/>
                <a:gd name="connsiteY6" fmla="*/ 252000 h 343440"/>
                <a:gd name="connsiteX7" fmla="*/ 185842 w 2433572"/>
                <a:gd name="connsiteY7" fmla="*/ 343440 h 343440"/>
                <a:gd name="connsiteX0" fmla="*/ 0 w 2433572"/>
                <a:gd name="connsiteY0" fmla="*/ 157598 h 252000"/>
                <a:gd name="connsiteX1" fmla="*/ 0 w 2433572"/>
                <a:gd name="connsiteY1" fmla="*/ 94402 h 252000"/>
                <a:gd name="connsiteX2" fmla="*/ 94402 w 2433572"/>
                <a:gd name="connsiteY2" fmla="*/ 0 h 252000"/>
                <a:gd name="connsiteX3" fmla="*/ 2339170 w 2433572"/>
                <a:gd name="connsiteY3" fmla="*/ 0 h 252000"/>
                <a:gd name="connsiteX4" fmla="*/ 2433572 w 2433572"/>
                <a:gd name="connsiteY4" fmla="*/ 94402 h 252000"/>
                <a:gd name="connsiteX5" fmla="*/ 2433572 w 2433572"/>
                <a:gd name="connsiteY5" fmla="*/ 157598 h 252000"/>
                <a:gd name="connsiteX6" fmla="*/ 2339170 w 2433572"/>
                <a:gd name="connsiteY6" fmla="*/ 252000 h 252000"/>
                <a:gd name="connsiteX0" fmla="*/ 0 w 2433572"/>
                <a:gd name="connsiteY0" fmla="*/ 157598 h 157598"/>
                <a:gd name="connsiteX1" fmla="*/ 0 w 2433572"/>
                <a:gd name="connsiteY1" fmla="*/ 94402 h 157598"/>
                <a:gd name="connsiteX2" fmla="*/ 94402 w 2433572"/>
                <a:gd name="connsiteY2" fmla="*/ 0 h 157598"/>
                <a:gd name="connsiteX3" fmla="*/ 2339170 w 2433572"/>
                <a:gd name="connsiteY3" fmla="*/ 0 h 157598"/>
                <a:gd name="connsiteX4" fmla="*/ 2433572 w 2433572"/>
                <a:gd name="connsiteY4" fmla="*/ 94402 h 157598"/>
                <a:gd name="connsiteX5" fmla="*/ 2433572 w 2433572"/>
                <a:gd name="connsiteY5" fmla="*/ 157598 h 157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33572" h="157598">
                  <a:moveTo>
                    <a:pt x="0" y="157598"/>
                  </a:moveTo>
                  <a:lnTo>
                    <a:pt x="0" y="94402"/>
                  </a:lnTo>
                  <a:cubicBezTo>
                    <a:pt x="0" y="42265"/>
                    <a:pt x="42265" y="0"/>
                    <a:pt x="94402" y="0"/>
                  </a:cubicBezTo>
                  <a:lnTo>
                    <a:pt x="2339170" y="0"/>
                  </a:lnTo>
                  <a:cubicBezTo>
                    <a:pt x="2391307" y="0"/>
                    <a:pt x="2433572" y="42265"/>
                    <a:pt x="2433572" y="94402"/>
                  </a:cubicBezTo>
                  <a:lnTo>
                    <a:pt x="2433572" y="157598"/>
                  </a:lnTo>
                </a:path>
              </a:pathLst>
            </a:custGeom>
            <a:solidFill>
              <a:schemeClr val="bg1"/>
            </a:solidFill>
            <a:ln w="19050" cap="rnd">
              <a:solidFill>
                <a:schemeClr val="accent2"/>
              </a:solidFill>
            </a:ln>
            <a:effectLst/>
          </p:spPr>
          <p:txBody>
            <a:bodyPr wrap="none" tIns="144000" bIns="0" anchor="ctr">
              <a:noAutofit/>
            </a:bodyPr>
            <a:lstStyle/>
            <a:p>
              <a:pPr algn="r"/>
              <a:r>
                <a:rPr lang="en-US" sz="1400" b="1" dirty="0" smtClean="0">
                  <a:solidFill>
                    <a:schemeClr val="accent2"/>
                  </a:solidFill>
                </a:rPr>
                <a:t>EGFR M+ y </a:t>
              </a:r>
              <a:r>
                <a:rPr lang="en-US" sz="1400" b="1" dirty="0" err="1" smtClean="0">
                  <a:solidFill>
                    <a:schemeClr val="accent2"/>
                  </a:solidFill>
                </a:rPr>
                <a:t>familia</a:t>
              </a:r>
              <a:r>
                <a:rPr lang="en-US" sz="1400" b="1" dirty="0" smtClean="0">
                  <a:solidFill>
                    <a:schemeClr val="accent2"/>
                  </a:solidFill>
                </a:rPr>
                <a:t> </a:t>
              </a:r>
              <a:r>
                <a:rPr lang="en-US" sz="1400" b="1" dirty="0" err="1" smtClean="0">
                  <a:solidFill>
                    <a:schemeClr val="accent2"/>
                  </a:solidFill>
                </a:rPr>
                <a:t>ErbB</a:t>
              </a:r>
              <a:endParaRPr lang="en-US" sz="1400" b="1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9" name="Groupe 8"/>
          <p:cNvGrpSpPr/>
          <p:nvPr/>
        </p:nvGrpSpPr>
        <p:grpSpPr>
          <a:xfrm>
            <a:off x="1960775" y="3196813"/>
            <a:ext cx="5222450" cy="3258406"/>
            <a:chOff x="1082367" y="1505021"/>
            <a:chExt cx="7015777" cy="4377305"/>
          </a:xfrm>
        </p:grpSpPr>
        <p:sp>
          <p:nvSpPr>
            <p:cNvPr id="17" name="Rectangle à coins arrondis 16"/>
            <p:cNvSpPr/>
            <p:nvPr/>
          </p:nvSpPr>
          <p:spPr>
            <a:xfrm>
              <a:off x="1082367" y="1505021"/>
              <a:ext cx="7015777" cy="4377305"/>
            </a:xfrm>
            <a:prstGeom prst="roundRect">
              <a:avLst>
                <a:gd name="adj" fmla="val 5792"/>
              </a:avLst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innerShdw blurRad="469900">
                <a:schemeClr val="accent1">
                  <a:lumMod val="60000"/>
                  <a:lumOff val="40000"/>
                  <a:alpha val="84000"/>
                </a:schemeClr>
              </a:innerShdw>
            </a:effectLst>
          </p:spPr>
          <p:txBody>
            <a:bodyPr vert="horz" wrap="square" lIns="252000" tIns="45720" rIns="108000" bIns="45720" rtlCol="0" anchor="ctr">
              <a:noAutofit/>
            </a:bodyPr>
            <a:lstStyle/>
            <a:p>
              <a:pPr>
                <a:lnSpc>
                  <a:spcPct val="85000"/>
                </a:lnSpc>
                <a:spcBef>
                  <a:spcPts val="1200"/>
                </a:spcBef>
                <a:buClr>
                  <a:srgbClr val="1CBECA"/>
                </a:buClr>
                <a:buFont typeface="Arial" pitchFamily="34" charset="0"/>
                <a:buNone/>
              </a:pPr>
              <a:endParaRPr lang="fr-FR" sz="2000" b="1">
                <a:solidFill>
                  <a:schemeClr val="accent1"/>
                </a:solidFill>
              </a:endParaRPr>
            </a:p>
          </p:txBody>
        </p:sp>
        <p:pic>
          <p:nvPicPr>
            <p:cNvPr id="18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3323" y="1556792"/>
              <a:ext cx="6477355" cy="42878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39785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626569" y="2888615"/>
            <a:ext cx="6339264" cy="667875"/>
          </a:xfrm>
        </p:spPr>
        <p:txBody>
          <a:bodyPr/>
          <a:lstStyle/>
          <a:p>
            <a:pPr>
              <a:defRPr/>
            </a:pPr>
            <a:r>
              <a:rPr lang="en-GB" dirty="0" smtClean="0">
                <a:ea typeface="ＭＳ Ｐゴシック" pitchFamily="84" charset="-128"/>
              </a:rPr>
              <a:t>AFATINIB</a:t>
            </a:r>
            <a:endParaRPr lang="en-GB" dirty="0">
              <a:ea typeface="ＭＳ Ｐゴシック" pitchFamily="84" charset="-128"/>
            </a:endParaRPr>
          </a:p>
        </p:txBody>
      </p:sp>
      <p:sp>
        <p:nvSpPr>
          <p:cNvPr id="4" name="Sous-titre 3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2400" dirty="0" err="1" smtClean="0">
                <a:ea typeface="ＭＳ Ｐゴシック" pitchFamily="84" charset="-128"/>
              </a:rPr>
              <a:t>Eficacia</a:t>
            </a:r>
            <a:r>
              <a:rPr lang="en-GB" sz="2400" dirty="0" smtClean="0">
                <a:ea typeface="ＭＳ Ｐゴシック" pitchFamily="84" charset="-128"/>
              </a:rPr>
              <a:t> y </a:t>
            </a:r>
            <a:r>
              <a:rPr lang="en-GB" sz="2400" dirty="0" err="1" smtClean="0">
                <a:ea typeface="ＭＳ Ｐゴシック" pitchFamily="84" charset="-128"/>
              </a:rPr>
              <a:t>Seguridad</a:t>
            </a:r>
            <a:endParaRPr lang="fr-FR" sz="24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0082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à coins arrondis 16"/>
          <p:cNvSpPr/>
          <p:nvPr/>
        </p:nvSpPr>
        <p:spPr>
          <a:xfrm>
            <a:off x="278091" y="1568952"/>
            <a:ext cx="8587818" cy="3332987"/>
          </a:xfrm>
          <a:prstGeom prst="roundRect">
            <a:avLst>
              <a:gd name="adj" fmla="val 4285"/>
            </a:avLst>
          </a:prstGeom>
          <a:solidFill>
            <a:schemeClr val="bg1"/>
          </a:solidFill>
          <a:ln w="1905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2466" name="Titre 1"/>
          <p:cNvSpPr>
            <a:spLocks noGrp="1"/>
          </p:cNvSpPr>
          <p:nvPr>
            <p:ph type="title"/>
          </p:nvPr>
        </p:nvSpPr>
        <p:spPr>
          <a:xfrm>
            <a:off x="430823" y="218197"/>
            <a:ext cx="8550003" cy="798680"/>
          </a:xfrm>
        </p:spPr>
        <p:txBody>
          <a:bodyPr/>
          <a:lstStyle/>
          <a:p>
            <a:r>
              <a:rPr lang="en-GB" dirty="0" err="1" smtClean="0"/>
              <a:t>Afatinib</a:t>
            </a:r>
            <a:r>
              <a:rPr lang="en-GB" dirty="0" smtClean="0"/>
              <a:t> </a:t>
            </a:r>
            <a:r>
              <a:rPr lang="en-GB" dirty="0" err="1" smtClean="0"/>
              <a:t>está</a:t>
            </a:r>
            <a:r>
              <a:rPr lang="en-GB" dirty="0" smtClean="0"/>
              <a:t> </a:t>
            </a:r>
            <a:r>
              <a:rPr lang="en-GB" dirty="0" err="1" smtClean="0"/>
              <a:t>siendo</a:t>
            </a:r>
            <a:r>
              <a:rPr lang="en-GB" dirty="0" smtClean="0"/>
              <a:t> </a:t>
            </a:r>
            <a:r>
              <a:rPr lang="en-GB" dirty="0" err="1" smtClean="0"/>
              <a:t>estudiado</a:t>
            </a:r>
            <a:r>
              <a:rPr lang="en-GB" dirty="0" smtClean="0"/>
              <a:t> en </a:t>
            </a:r>
            <a:r>
              <a:rPr lang="en-GB" dirty="0" err="1" smtClean="0"/>
              <a:t>diferentes</a:t>
            </a:r>
            <a:r>
              <a:rPr lang="en-GB" dirty="0" smtClean="0"/>
              <a:t> </a:t>
            </a:r>
            <a:r>
              <a:rPr lang="en-GB" dirty="0" err="1" smtClean="0"/>
              <a:t>poblaciones</a:t>
            </a:r>
            <a:r>
              <a:rPr lang="en-GB" dirty="0" smtClean="0"/>
              <a:t> de </a:t>
            </a:r>
            <a:r>
              <a:rPr lang="en-GB" dirty="0" err="1" smtClean="0"/>
              <a:t>pacientes</a:t>
            </a:r>
            <a:r>
              <a:rPr lang="en-GB" dirty="0" smtClean="0"/>
              <a:t> con CPCNP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22</a:t>
            </a:fld>
            <a:endParaRPr lang="fr-FR"/>
          </a:p>
        </p:txBody>
      </p:sp>
      <p:graphicFrame>
        <p:nvGraphicFramePr>
          <p:cNvPr id="6" name="Group 2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301284"/>
              </p:ext>
            </p:extLst>
          </p:nvPr>
        </p:nvGraphicFramePr>
        <p:xfrm>
          <a:off x="362348" y="1637627"/>
          <a:ext cx="8419304" cy="3195637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008000"/>
                <a:gridCol w="926413"/>
                <a:gridCol w="926413"/>
                <a:gridCol w="926413"/>
                <a:gridCol w="926413"/>
                <a:gridCol w="926413"/>
                <a:gridCol w="926413"/>
                <a:gridCol w="926413"/>
                <a:gridCol w="926413"/>
              </a:tblGrid>
              <a:tr h="6429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+mn-cs"/>
                        </a:rPr>
                        <a:t>Nombre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CE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LUX-Lung</a:t>
                      </a:r>
                      <a:br>
                        <a:rPr kumimoji="0" lang="en-GB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</a:br>
                      <a:r>
                        <a:rPr kumimoji="0" lang="en-GB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kumimoji="0" lang="en-GB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6000" marR="36000" marT="36000" marB="3600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CE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LUX-Lung</a:t>
                      </a:r>
                      <a:br>
                        <a:rPr kumimoji="0" lang="en-GB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</a:br>
                      <a:r>
                        <a:rPr kumimoji="0" lang="en-GB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kumimoji="0" lang="en-GB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6000" marR="36000" marT="36000" marB="3600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CE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LUX-Lung</a:t>
                      </a:r>
                      <a:br>
                        <a:rPr kumimoji="0" lang="en-GB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</a:br>
                      <a:r>
                        <a:rPr kumimoji="0" lang="en-GB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kumimoji="0" lang="en-GB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6000" marR="36000" marT="36000" marB="3600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LUX-Lung</a:t>
                      </a:r>
                      <a:br>
                        <a:rPr kumimoji="0" lang="en-GB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</a:br>
                      <a:r>
                        <a:rPr kumimoji="0" lang="en-GB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endParaRPr kumimoji="0" lang="en-GB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6000" marR="36000" marT="36000" marB="3600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CE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LUX-Lung</a:t>
                      </a:r>
                      <a:br>
                        <a:rPr kumimoji="0" lang="en-GB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</a:br>
                      <a:r>
                        <a:rPr kumimoji="0" lang="en-GB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endParaRPr kumimoji="0" lang="en-GB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6000" marR="36000" marT="36000" marB="3600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CE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LUX-Lung</a:t>
                      </a:r>
                      <a:br>
                        <a:rPr kumimoji="0" lang="en-GB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</a:br>
                      <a:r>
                        <a:rPr kumimoji="0" lang="en-GB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6</a:t>
                      </a:r>
                      <a:endParaRPr kumimoji="0" lang="en-GB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6000" marR="36000" marT="36000" marB="3600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CE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LUX-Lung</a:t>
                      </a:r>
                      <a:br>
                        <a:rPr kumimoji="0" lang="en-GB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</a:br>
                      <a:r>
                        <a:rPr kumimoji="0" lang="en-GB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7</a:t>
                      </a:r>
                      <a:endParaRPr kumimoji="0" lang="en-GB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6000" marR="36000" marT="36000" marB="3600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CE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LUX-Lung</a:t>
                      </a:r>
                      <a:br>
                        <a:rPr kumimoji="0" lang="en-GB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</a:br>
                      <a:r>
                        <a:rPr kumimoji="0" lang="en-GB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8</a:t>
                      </a:r>
                      <a:endParaRPr kumimoji="0" lang="en-GB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6000" marR="36000" marT="36000" marB="3600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CED7"/>
                    </a:solidFill>
                  </a:tcPr>
                </a:tc>
              </a:tr>
              <a:tr h="3593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3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Fase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F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87375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IIB/III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F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87375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II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F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87375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III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87375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I/II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F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III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F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III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F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2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IIb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F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III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FF3"/>
                    </a:solidFill>
                  </a:tcPr>
                </a:tc>
              </a:tr>
              <a:tr h="12607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3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Descripción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Pretratados</a:t>
                      </a:r>
                      <a:r>
                        <a:rPr kumimoji="0" lang="en-GB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con </a:t>
                      </a:r>
                      <a:r>
                        <a:rPr kumimoji="0" lang="en-GB" sz="12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Quimio</a:t>
                      </a:r>
                      <a:r>
                        <a:rPr kumimoji="0" lang="en-GB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y TKI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EGFR M+ </a:t>
                      </a:r>
                      <a:r>
                        <a:rPr kumimoji="0" lang="en-GB" sz="12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primera</a:t>
                      </a:r>
                      <a:r>
                        <a:rPr kumimoji="0" lang="en-GB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o </a:t>
                      </a:r>
                      <a:r>
                        <a:rPr kumimoji="0" lang="en-GB" sz="12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segunda</a:t>
                      </a:r>
                      <a:r>
                        <a:rPr kumimoji="0" lang="en-GB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GB" sz="12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línea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EGFR M+ first-line</a:t>
                      </a:r>
                      <a:endParaRPr kumimoji="0" lang="en-GB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Estudio</a:t>
                      </a:r>
                      <a:r>
                        <a:rPr kumimoji="0" lang="en-GB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GB" sz="12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japonés</a:t>
                      </a:r>
                      <a:r>
                        <a:rPr kumimoji="0" lang="en-GB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en </a:t>
                      </a:r>
                      <a:r>
                        <a:rPr kumimoji="0" lang="en-GB" sz="12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pretratados</a:t>
                      </a:r>
                      <a:r>
                        <a:rPr kumimoji="0" lang="en-GB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con </a:t>
                      </a:r>
                      <a:r>
                        <a:rPr kumimoji="0" lang="en-GB" sz="12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quimio</a:t>
                      </a:r>
                      <a:r>
                        <a:rPr kumimoji="0" lang="en-GB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y TKI 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2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Afatinib</a:t>
                      </a:r>
                      <a:r>
                        <a:rPr kumimoji="0" lang="en-GB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GB" sz="12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tras</a:t>
                      </a:r>
                      <a:r>
                        <a:rPr kumimoji="0" lang="en-GB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GB" sz="12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progresión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EGFR M+ </a:t>
                      </a:r>
                      <a:r>
                        <a:rPr kumimoji="0" lang="en-GB" sz="12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primera</a:t>
                      </a:r>
                      <a:r>
                        <a:rPr kumimoji="0" lang="en-GB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GB" sz="12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línea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EGFR M+ </a:t>
                      </a:r>
                      <a:r>
                        <a:rPr kumimoji="0" lang="en-GB" sz="12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primera</a:t>
                      </a:r>
                      <a:r>
                        <a:rPr kumimoji="0" lang="en-GB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GB" sz="12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línea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2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Pretratados</a:t>
                      </a:r>
                      <a:r>
                        <a:rPr kumimoji="0" lang="en-GB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con </a:t>
                      </a:r>
                      <a:r>
                        <a:rPr kumimoji="0" lang="en-GB" sz="12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quimio</a:t>
                      </a:r>
                      <a:r>
                        <a:rPr kumimoji="0" lang="en-GB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25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3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Status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Publicado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Publicado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Publicado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Phase I </a:t>
                      </a:r>
                      <a:r>
                        <a:rPr kumimoji="0" lang="en-GB" sz="12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completado</a:t>
                      </a:r>
                      <a:r>
                        <a:rPr kumimoji="0" lang="en-GB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reportado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Part A </a:t>
                      </a:r>
                      <a:r>
                        <a:rPr kumimoji="0" lang="en-GB" sz="12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completada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2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Publicado</a:t>
                      </a:r>
                      <a:endParaRPr kumimoji="0" lang="en-GB" sz="12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2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Reclutando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2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Reclutando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62521" name="ZoneTexte 7"/>
          <p:cNvSpPr txBox="1">
            <a:spLocks noChangeArrowheads="1"/>
          </p:cNvSpPr>
          <p:nvPr/>
        </p:nvSpPr>
        <p:spPr bwMode="auto">
          <a:xfrm>
            <a:off x="2357729" y="4901939"/>
            <a:ext cx="264687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b="1" dirty="0" err="1" smtClean="0">
                <a:solidFill>
                  <a:schemeClr val="accent3">
                    <a:lumMod val="75000"/>
                  </a:schemeClr>
                </a:solidFill>
              </a:rPr>
              <a:t>Estudio</a:t>
            </a:r>
            <a:r>
              <a:rPr lang="en-GB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GB" b="1" dirty="0" err="1" smtClean="0">
                <a:solidFill>
                  <a:schemeClr val="accent3">
                    <a:lumMod val="75000"/>
                  </a:schemeClr>
                </a:solidFill>
              </a:rPr>
              <a:t>para</a:t>
            </a:r>
            <a:r>
              <a:rPr lang="en-GB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GB" b="1" dirty="0" err="1" smtClean="0">
                <a:solidFill>
                  <a:schemeClr val="accent3">
                    <a:lumMod val="75000"/>
                  </a:schemeClr>
                </a:solidFill>
              </a:rPr>
              <a:t>Registro</a:t>
            </a:r>
            <a:endParaRPr lang="en-GB" b="1" dirty="0">
              <a:solidFill>
                <a:schemeClr val="accent3">
                  <a:lumMod val="75000"/>
                </a:schemeClr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1400" dirty="0">
                <a:solidFill>
                  <a:schemeClr val="accent3">
                    <a:lumMod val="75000"/>
                  </a:schemeClr>
                </a:solidFill>
              </a:rPr>
              <a:t>(</a:t>
            </a:r>
            <a:r>
              <a:rPr lang="en-GB" sz="1400" dirty="0" err="1" smtClean="0">
                <a:solidFill>
                  <a:schemeClr val="accent3">
                    <a:lumMod val="75000"/>
                  </a:schemeClr>
                </a:solidFill>
              </a:rPr>
              <a:t>foco</a:t>
            </a:r>
            <a:r>
              <a:rPr lang="en-GB" sz="1400" dirty="0" smtClean="0">
                <a:solidFill>
                  <a:schemeClr val="accent3">
                    <a:lumMod val="75000"/>
                  </a:schemeClr>
                </a:solidFill>
              </a:rPr>
              <a:t> de </a:t>
            </a:r>
            <a:r>
              <a:rPr lang="en-GB" sz="1400" dirty="0" err="1" smtClean="0">
                <a:solidFill>
                  <a:schemeClr val="accent3">
                    <a:lumMod val="75000"/>
                  </a:schemeClr>
                </a:solidFill>
              </a:rPr>
              <a:t>esta</a:t>
            </a:r>
            <a:r>
              <a:rPr lang="en-GB" sz="1400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GB" sz="1400" dirty="0" err="1" smtClean="0">
                <a:solidFill>
                  <a:schemeClr val="accent3">
                    <a:lumMod val="75000"/>
                  </a:schemeClr>
                </a:solidFill>
              </a:rPr>
              <a:t>presentación</a:t>
            </a:r>
            <a:r>
              <a:rPr lang="en-GB" sz="1400" dirty="0">
                <a:solidFill>
                  <a:schemeClr val="accent3">
                    <a:lumMod val="75000"/>
                  </a:schemeClr>
                </a:solidFill>
              </a:rPr>
              <a:t>)</a:t>
            </a:r>
          </a:p>
        </p:txBody>
      </p:sp>
      <p:sp>
        <p:nvSpPr>
          <p:cNvPr id="62522" name="Rechteck 6"/>
          <p:cNvSpPr>
            <a:spLocks noChangeArrowheads="1"/>
          </p:cNvSpPr>
          <p:nvPr/>
        </p:nvSpPr>
        <p:spPr bwMode="auto">
          <a:xfrm>
            <a:off x="0" y="5768471"/>
            <a:ext cx="6023040" cy="1089529"/>
          </a:xfrm>
          <a:prstGeom prst="rect">
            <a:avLst/>
          </a:prstGeom>
          <a:extLst/>
        </p:spPr>
        <p:txBody>
          <a:bodyPr wrap="square" anchor="b">
            <a:spAutoFit/>
          </a:bodyPr>
          <a:lstStyle/>
          <a:p>
            <a:pPr>
              <a:lnSpc>
                <a:spcPct val="90000"/>
              </a:lnSpc>
            </a:pP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Miller 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 </a:t>
            </a:r>
            <a:r>
              <a:rPr lang="en-GB" sz="9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et al. 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Lancet Oncology 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2012;13:528-538.</a:t>
            </a:r>
            <a:endParaRPr lang="en-GB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Yang 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CH </a:t>
            </a:r>
            <a:r>
              <a:rPr lang="en-GB" sz="9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et al. 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Lancet Oncology 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2012;13:539-548.</a:t>
            </a:r>
            <a:endParaRPr lang="en-GB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en-GB" sz="9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Sequist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LV </a:t>
            </a:r>
            <a:r>
              <a:rPr lang="en-GB" sz="9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et al. 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J </a:t>
            </a:r>
            <a:r>
              <a:rPr lang="en-GB" sz="9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Clin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9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Oncol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 2013 [In press].</a:t>
            </a:r>
            <a:endParaRPr lang="en-GB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Murakami 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 </a:t>
            </a:r>
            <a:r>
              <a:rPr lang="en-GB" sz="9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et </a:t>
            </a:r>
            <a:r>
              <a:rPr lang="en-GB" sz="9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al. 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Cancer </a:t>
            </a:r>
            <a:r>
              <a:rPr lang="en-GB" sz="9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Chemother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9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Pharmacol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2012;69(4):891-899.</a:t>
            </a:r>
            <a:endParaRPr lang="en-GB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LUX-Lung 5: http://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clinicaltrials.gov/ct2/show/NCT01085136. Accessed 26/03/13.</a:t>
            </a:r>
            <a:endParaRPr lang="en-GB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LUX-Lung 6: http://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clinicaltrials.gov/ct2/show/NCT01121393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Accessed 26/03/13.</a:t>
            </a:r>
          </a:p>
          <a:p>
            <a:pPr>
              <a:lnSpc>
                <a:spcPct val="90000"/>
              </a:lnSpc>
            </a:pP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LUX-Lung 7: http://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clinicaltrials.gov/ct2/show/NCT01466660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Accessed 26/03/13.</a:t>
            </a:r>
          </a:p>
          <a:p>
            <a:pPr>
              <a:lnSpc>
                <a:spcPct val="90000"/>
              </a:lnSpc>
            </a:pP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LUX-Lung 8: http://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clinicaltrials.gov/ct2/show/NCT01523587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Accessed 26/03/13.</a:t>
            </a:r>
          </a:p>
        </p:txBody>
      </p:sp>
      <p:grpSp>
        <p:nvGrpSpPr>
          <p:cNvPr id="13" name="Groupe 12"/>
          <p:cNvGrpSpPr/>
          <p:nvPr/>
        </p:nvGrpSpPr>
        <p:grpSpPr>
          <a:xfrm>
            <a:off x="7504815" y="1058840"/>
            <a:ext cx="1639185" cy="247154"/>
            <a:chOff x="7391690" y="978179"/>
            <a:chExt cx="1639185" cy="247154"/>
          </a:xfrm>
        </p:grpSpPr>
        <p:sp>
          <p:nvSpPr>
            <p:cNvPr id="14" name="Rectangle 13"/>
            <p:cNvSpPr/>
            <p:nvPr/>
          </p:nvSpPr>
          <p:spPr>
            <a:xfrm>
              <a:off x="7422980" y="1081333"/>
              <a:ext cx="1606261" cy="144000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Rectangle à coins arrondis 9226"/>
            <p:cNvSpPr/>
            <p:nvPr/>
          </p:nvSpPr>
          <p:spPr>
            <a:xfrm>
              <a:off x="7391690" y="978179"/>
              <a:ext cx="1639185" cy="161323"/>
            </a:xfrm>
            <a:custGeom>
              <a:avLst/>
              <a:gdLst>
                <a:gd name="connsiteX0" fmla="*/ 0 w 1639185"/>
                <a:gd name="connsiteY0" fmla="*/ 90677 h 252000"/>
                <a:gd name="connsiteX1" fmla="*/ 90677 w 1639185"/>
                <a:gd name="connsiteY1" fmla="*/ 0 h 252000"/>
                <a:gd name="connsiteX2" fmla="*/ 1548508 w 1639185"/>
                <a:gd name="connsiteY2" fmla="*/ 0 h 252000"/>
                <a:gd name="connsiteX3" fmla="*/ 1639185 w 1639185"/>
                <a:gd name="connsiteY3" fmla="*/ 90677 h 252000"/>
                <a:gd name="connsiteX4" fmla="*/ 1639185 w 1639185"/>
                <a:gd name="connsiteY4" fmla="*/ 161323 h 252000"/>
                <a:gd name="connsiteX5" fmla="*/ 1548508 w 1639185"/>
                <a:gd name="connsiteY5" fmla="*/ 252000 h 252000"/>
                <a:gd name="connsiteX6" fmla="*/ 90677 w 1639185"/>
                <a:gd name="connsiteY6" fmla="*/ 252000 h 252000"/>
                <a:gd name="connsiteX7" fmla="*/ 0 w 1639185"/>
                <a:gd name="connsiteY7" fmla="*/ 161323 h 252000"/>
                <a:gd name="connsiteX8" fmla="*/ 0 w 1639185"/>
                <a:gd name="connsiteY8" fmla="*/ 90677 h 252000"/>
                <a:gd name="connsiteX0" fmla="*/ 90677 w 1639185"/>
                <a:gd name="connsiteY0" fmla="*/ 252000 h 343440"/>
                <a:gd name="connsiteX1" fmla="*/ 0 w 1639185"/>
                <a:gd name="connsiteY1" fmla="*/ 161323 h 343440"/>
                <a:gd name="connsiteX2" fmla="*/ 0 w 1639185"/>
                <a:gd name="connsiteY2" fmla="*/ 90677 h 343440"/>
                <a:gd name="connsiteX3" fmla="*/ 90677 w 1639185"/>
                <a:gd name="connsiteY3" fmla="*/ 0 h 343440"/>
                <a:gd name="connsiteX4" fmla="*/ 1548508 w 1639185"/>
                <a:gd name="connsiteY4" fmla="*/ 0 h 343440"/>
                <a:gd name="connsiteX5" fmla="*/ 1639185 w 1639185"/>
                <a:gd name="connsiteY5" fmla="*/ 90677 h 343440"/>
                <a:gd name="connsiteX6" fmla="*/ 1639185 w 1639185"/>
                <a:gd name="connsiteY6" fmla="*/ 161323 h 343440"/>
                <a:gd name="connsiteX7" fmla="*/ 1548508 w 1639185"/>
                <a:gd name="connsiteY7" fmla="*/ 252000 h 343440"/>
                <a:gd name="connsiteX8" fmla="*/ 182117 w 1639185"/>
                <a:gd name="connsiteY8" fmla="*/ 343440 h 343440"/>
                <a:gd name="connsiteX0" fmla="*/ 90677 w 1639185"/>
                <a:gd name="connsiteY0" fmla="*/ 252000 h 252000"/>
                <a:gd name="connsiteX1" fmla="*/ 0 w 1639185"/>
                <a:gd name="connsiteY1" fmla="*/ 161323 h 252000"/>
                <a:gd name="connsiteX2" fmla="*/ 0 w 1639185"/>
                <a:gd name="connsiteY2" fmla="*/ 90677 h 252000"/>
                <a:gd name="connsiteX3" fmla="*/ 90677 w 1639185"/>
                <a:gd name="connsiteY3" fmla="*/ 0 h 252000"/>
                <a:gd name="connsiteX4" fmla="*/ 1548508 w 1639185"/>
                <a:gd name="connsiteY4" fmla="*/ 0 h 252000"/>
                <a:gd name="connsiteX5" fmla="*/ 1639185 w 1639185"/>
                <a:gd name="connsiteY5" fmla="*/ 90677 h 252000"/>
                <a:gd name="connsiteX6" fmla="*/ 1639185 w 1639185"/>
                <a:gd name="connsiteY6" fmla="*/ 161323 h 252000"/>
                <a:gd name="connsiteX7" fmla="*/ 1548508 w 1639185"/>
                <a:gd name="connsiteY7" fmla="*/ 252000 h 252000"/>
                <a:gd name="connsiteX0" fmla="*/ 0 w 1639185"/>
                <a:gd name="connsiteY0" fmla="*/ 161323 h 252000"/>
                <a:gd name="connsiteX1" fmla="*/ 0 w 1639185"/>
                <a:gd name="connsiteY1" fmla="*/ 90677 h 252000"/>
                <a:gd name="connsiteX2" fmla="*/ 90677 w 1639185"/>
                <a:gd name="connsiteY2" fmla="*/ 0 h 252000"/>
                <a:gd name="connsiteX3" fmla="*/ 1548508 w 1639185"/>
                <a:gd name="connsiteY3" fmla="*/ 0 h 252000"/>
                <a:gd name="connsiteX4" fmla="*/ 1639185 w 1639185"/>
                <a:gd name="connsiteY4" fmla="*/ 90677 h 252000"/>
                <a:gd name="connsiteX5" fmla="*/ 1639185 w 1639185"/>
                <a:gd name="connsiteY5" fmla="*/ 161323 h 252000"/>
                <a:gd name="connsiteX6" fmla="*/ 1548508 w 1639185"/>
                <a:gd name="connsiteY6" fmla="*/ 252000 h 252000"/>
                <a:gd name="connsiteX0" fmla="*/ 0 w 1639185"/>
                <a:gd name="connsiteY0" fmla="*/ 161323 h 161323"/>
                <a:gd name="connsiteX1" fmla="*/ 0 w 1639185"/>
                <a:gd name="connsiteY1" fmla="*/ 90677 h 161323"/>
                <a:gd name="connsiteX2" fmla="*/ 90677 w 1639185"/>
                <a:gd name="connsiteY2" fmla="*/ 0 h 161323"/>
                <a:gd name="connsiteX3" fmla="*/ 1548508 w 1639185"/>
                <a:gd name="connsiteY3" fmla="*/ 0 h 161323"/>
                <a:gd name="connsiteX4" fmla="*/ 1639185 w 1639185"/>
                <a:gd name="connsiteY4" fmla="*/ 90677 h 161323"/>
                <a:gd name="connsiteX5" fmla="*/ 1639185 w 1639185"/>
                <a:gd name="connsiteY5" fmla="*/ 161323 h 161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39185" h="161323">
                  <a:moveTo>
                    <a:pt x="0" y="161323"/>
                  </a:moveTo>
                  <a:lnTo>
                    <a:pt x="0" y="90677"/>
                  </a:lnTo>
                  <a:cubicBezTo>
                    <a:pt x="0" y="40597"/>
                    <a:pt x="40597" y="0"/>
                    <a:pt x="90677" y="0"/>
                  </a:cubicBezTo>
                  <a:lnTo>
                    <a:pt x="1548508" y="0"/>
                  </a:lnTo>
                  <a:cubicBezTo>
                    <a:pt x="1598588" y="0"/>
                    <a:pt x="1639185" y="40597"/>
                    <a:pt x="1639185" y="90677"/>
                  </a:cubicBezTo>
                  <a:lnTo>
                    <a:pt x="1639185" y="161323"/>
                  </a:lnTo>
                </a:path>
              </a:pathLst>
            </a:custGeom>
            <a:solidFill>
              <a:schemeClr val="bg1"/>
            </a:solidFill>
            <a:ln w="19050" cap="rnd">
              <a:solidFill>
                <a:schemeClr val="accent2"/>
              </a:solidFill>
            </a:ln>
            <a:effectLst/>
          </p:spPr>
          <p:txBody>
            <a:bodyPr wrap="none" tIns="144000" bIns="0" anchor="ctr">
              <a:noAutofit/>
            </a:bodyPr>
            <a:lstStyle/>
            <a:p>
              <a:pPr algn="r"/>
              <a:r>
                <a:rPr lang="en-US" sz="1400" b="1" dirty="0" err="1" smtClean="0">
                  <a:solidFill>
                    <a:schemeClr val="accent2"/>
                  </a:solidFill>
                </a:rPr>
                <a:t>Eficacia</a:t>
              </a:r>
              <a:r>
                <a:rPr lang="en-US" sz="1400" b="1" dirty="0" smtClean="0">
                  <a:solidFill>
                    <a:schemeClr val="accent2"/>
                  </a:solidFill>
                </a:rPr>
                <a:t> &amp; </a:t>
              </a:r>
              <a:r>
                <a:rPr lang="en-US" sz="1400" b="1" dirty="0" err="1" smtClean="0">
                  <a:solidFill>
                    <a:schemeClr val="accent2"/>
                  </a:solidFill>
                </a:rPr>
                <a:t>Seguridad</a:t>
              </a:r>
              <a:endParaRPr lang="en-US" sz="1400" b="1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8" name="Arrondir un rectangle avec un coin du même côté 7"/>
          <p:cNvSpPr/>
          <p:nvPr/>
        </p:nvSpPr>
        <p:spPr>
          <a:xfrm>
            <a:off x="3225072" y="1640264"/>
            <a:ext cx="918000" cy="3186260"/>
          </a:xfrm>
          <a:prstGeom prst="round2SameRect">
            <a:avLst/>
          </a:prstGeom>
          <a:noFill/>
          <a:ln w="25400" cap="rnd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4860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re 1"/>
          <p:cNvSpPr>
            <a:spLocks noGrp="1"/>
          </p:cNvSpPr>
          <p:nvPr>
            <p:ph type="title"/>
          </p:nvPr>
        </p:nvSpPr>
        <p:spPr>
          <a:xfrm>
            <a:off x="430823" y="218197"/>
            <a:ext cx="8550003" cy="798680"/>
          </a:xfrm>
        </p:spPr>
        <p:txBody>
          <a:bodyPr/>
          <a:lstStyle/>
          <a:p>
            <a:r>
              <a:rPr lang="en-GB" dirty="0" err="1" smtClean="0"/>
              <a:t>Afatinib</a:t>
            </a:r>
            <a:r>
              <a:rPr lang="en-GB" dirty="0" smtClean="0"/>
              <a:t> se </a:t>
            </a:r>
            <a:r>
              <a:rPr lang="en-GB" dirty="0" err="1" smtClean="0"/>
              <a:t>comparó</a:t>
            </a:r>
            <a:r>
              <a:rPr lang="en-GB" dirty="0" smtClean="0"/>
              <a:t> con </a:t>
            </a:r>
            <a:r>
              <a:rPr lang="en-GB" dirty="0" err="1" smtClean="0"/>
              <a:t>quimioterapia</a:t>
            </a:r>
            <a:r>
              <a:rPr lang="en-GB" dirty="0" smtClean="0"/>
              <a:t> en un </a:t>
            </a:r>
            <a:r>
              <a:rPr lang="en-GB" dirty="0" err="1" smtClean="0"/>
              <a:t>estudio</a:t>
            </a:r>
            <a:r>
              <a:rPr lang="en-GB" dirty="0" smtClean="0"/>
              <a:t> </a:t>
            </a:r>
            <a:r>
              <a:rPr lang="en-GB" dirty="0" err="1" smtClean="0"/>
              <a:t>fase</a:t>
            </a:r>
            <a:r>
              <a:rPr lang="en-GB" dirty="0" smtClean="0"/>
              <a:t> III </a:t>
            </a:r>
            <a:r>
              <a:rPr lang="en-GB" dirty="0" err="1" smtClean="0"/>
              <a:t>grande</a:t>
            </a:r>
            <a:r>
              <a:rPr lang="en-GB" dirty="0" smtClean="0"/>
              <a:t> y </a:t>
            </a:r>
            <a:r>
              <a:rPr lang="en-GB" dirty="0" err="1" smtClean="0"/>
              <a:t>robusto</a:t>
            </a:r>
            <a:r>
              <a:rPr lang="en-GB" dirty="0" smtClean="0"/>
              <a:t>; el LUX-Lung 3</a:t>
            </a:r>
          </a:p>
        </p:txBody>
      </p:sp>
      <p:sp>
        <p:nvSpPr>
          <p:cNvPr id="63491" name="Espace réservé du contenu 2"/>
          <p:cNvSpPr>
            <a:spLocks noGrp="1"/>
          </p:cNvSpPr>
          <p:nvPr>
            <p:ph idx="1"/>
          </p:nvPr>
        </p:nvSpPr>
        <p:spPr>
          <a:xfrm>
            <a:off x="791475" y="4314227"/>
            <a:ext cx="7948080" cy="1809726"/>
          </a:xfrm>
        </p:spPr>
        <p:txBody>
          <a:bodyPr/>
          <a:lstStyle/>
          <a:p>
            <a:r>
              <a:rPr lang="en-GB" sz="1600" dirty="0" smtClean="0"/>
              <a:t>Gran </a:t>
            </a:r>
            <a:r>
              <a:rPr lang="en-GB" sz="1600" dirty="0" err="1" smtClean="0"/>
              <a:t>estudio</a:t>
            </a:r>
            <a:r>
              <a:rPr lang="en-GB" sz="1600" dirty="0" smtClean="0"/>
              <a:t> en CPCNP EGFR M+ NSCLC (345 </a:t>
            </a:r>
            <a:r>
              <a:rPr lang="en-GB" sz="1600" dirty="0" err="1" smtClean="0"/>
              <a:t>pacientes</a:t>
            </a:r>
            <a:r>
              <a:rPr lang="en-GB" sz="1600" dirty="0" smtClean="0"/>
              <a:t>)</a:t>
            </a:r>
          </a:p>
          <a:p>
            <a:r>
              <a:rPr lang="en-GB" sz="1600" dirty="0" err="1" smtClean="0"/>
              <a:t>Afatinib</a:t>
            </a:r>
            <a:r>
              <a:rPr lang="en-GB" sz="1600" dirty="0" smtClean="0"/>
              <a:t> </a:t>
            </a:r>
            <a:r>
              <a:rPr lang="en-GB" sz="1600" dirty="0" err="1" smtClean="0"/>
              <a:t>comparado</a:t>
            </a:r>
            <a:r>
              <a:rPr lang="en-GB" sz="1600" dirty="0" smtClean="0"/>
              <a:t> con hasta 6 </a:t>
            </a:r>
            <a:r>
              <a:rPr lang="en-GB" sz="1600" dirty="0" err="1" smtClean="0"/>
              <a:t>ciclos</a:t>
            </a:r>
            <a:r>
              <a:rPr lang="en-GB" sz="1600" dirty="0" smtClean="0"/>
              <a:t> de </a:t>
            </a:r>
            <a:r>
              <a:rPr lang="en-GB" sz="1600" dirty="0" err="1" smtClean="0"/>
              <a:t>pemetrexato</a:t>
            </a:r>
            <a:r>
              <a:rPr lang="en-GB" sz="1600" dirty="0" smtClean="0"/>
              <a:t>/</a:t>
            </a:r>
            <a:r>
              <a:rPr lang="en-GB" sz="1600" dirty="0" err="1" smtClean="0"/>
              <a:t>cisplatino</a:t>
            </a:r>
            <a:endParaRPr lang="en-GB" sz="1600" dirty="0" smtClean="0"/>
          </a:p>
          <a:p>
            <a:r>
              <a:rPr lang="en-GB" sz="1600" dirty="0" err="1" smtClean="0"/>
              <a:t>Objetivo</a:t>
            </a:r>
            <a:r>
              <a:rPr lang="en-GB" sz="1600" dirty="0" smtClean="0"/>
              <a:t> </a:t>
            </a:r>
            <a:r>
              <a:rPr lang="en-GB" sz="1600" dirty="0" err="1" smtClean="0"/>
              <a:t>primario</a:t>
            </a:r>
            <a:r>
              <a:rPr lang="en-GB" sz="1600" dirty="0" smtClean="0"/>
              <a:t>: </a:t>
            </a:r>
            <a:r>
              <a:rPr lang="en-GB" sz="1600" dirty="0" err="1" smtClean="0"/>
              <a:t>sobrevida</a:t>
            </a:r>
            <a:r>
              <a:rPr lang="en-GB" sz="1600" dirty="0" smtClean="0"/>
              <a:t> </a:t>
            </a:r>
            <a:r>
              <a:rPr lang="en-GB" sz="1600" dirty="0" err="1" smtClean="0"/>
              <a:t>libre</a:t>
            </a:r>
            <a:r>
              <a:rPr lang="en-GB" sz="1600" dirty="0" smtClean="0"/>
              <a:t> de </a:t>
            </a:r>
            <a:r>
              <a:rPr lang="en-GB" sz="1600" dirty="0" err="1" smtClean="0"/>
              <a:t>progresión</a:t>
            </a:r>
            <a:endParaRPr lang="en-GB" sz="1600" dirty="0" smtClean="0"/>
          </a:p>
          <a:p>
            <a:r>
              <a:rPr lang="en-GB" sz="1600" dirty="0" err="1" smtClean="0"/>
              <a:t>Objetivos</a:t>
            </a:r>
            <a:r>
              <a:rPr lang="en-GB" sz="1600" dirty="0" smtClean="0"/>
              <a:t> </a:t>
            </a:r>
            <a:r>
              <a:rPr lang="en-GB" sz="1600" dirty="0" err="1" smtClean="0"/>
              <a:t>secundarios</a:t>
            </a:r>
            <a:r>
              <a:rPr lang="en-GB" sz="1600" dirty="0" smtClean="0"/>
              <a:t> </a:t>
            </a:r>
            <a:r>
              <a:rPr lang="en-GB" sz="1600" dirty="0" err="1" smtClean="0"/>
              <a:t>incluyen</a:t>
            </a:r>
            <a:r>
              <a:rPr lang="en-GB" sz="1600" dirty="0" smtClean="0"/>
              <a:t> la </a:t>
            </a:r>
            <a:r>
              <a:rPr lang="en-GB" sz="1600" dirty="0" err="1" smtClean="0"/>
              <a:t>tasa</a:t>
            </a:r>
            <a:r>
              <a:rPr lang="en-GB" sz="1600" dirty="0" smtClean="0"/>
              <a:t> de </a:t>
            </a:r>
            <a:r>
              <a:rPr lang="en-GB" sz="1600" dirty="0" err="1" smtClean="0"/>
              <a:t>respuesta</a:t>
            </a:r>
            <a:r>
              <a:rPr lang="en-GB" sz="1600" dirty="0" smtClean="0"/>
              <a:t> </a:t>
            </a:r>
            <a:r>
              <a:rPr lang="en-GB" sz="1600" dirty="0" err="1" smtClean="0"/>
              <a:t>objectiva</a:t>
            </a:r>
            <a:r>
              <a:rPr lang="en-GB" sz="1600" dirty="0" smtClean="0"/>
              <a:t>, </a:t>
            </a:r>
            <a:r>
              <a:rPr lang="en-GB" sz="1600" dirty="0" err="1" smtClean="0"/>
              <a:t>tasa</a:t>
            </a:r>
            <a:r>
              <a:rPr lang="en-GB" sz="1600" dirty="0" smtClean="0"/>
              <a:t> de control de </a:t>
            </a:r>
            <a:r>
              <a:rPr lang="en-GB" sz="1600" dirty="0" err="1" smtClean="0"/>
              <a:t>enfermedad</a:t>
            </a:r>
            <a:r>
              <a:rPr lang="en-GB" sz="1600" dirty="0" smtClean="0"/>
              <a:t>, </a:t>
            </a:r>
            <a:r>
              <a:rPr lang="en-GB" sz="1600" dirty="0" err="1" smtClean="0"/>
              <a:t>duración</a:t>
            </a:r>
            <a:r>
              <a:rPr lang="en-GB" sz="1600" dirty="0" smtClean="0"/>
              <a:t> de la </a:t>
            </a:r>
            <a:r>
              <a:rPr lang="en-GB" sz="1600" dirty="0" err="1" smtClean="0"/>
              <a:t>respuesta</a:t>
            </a:r>
            <a:r>
              <a:rPr lang="en-GB" sz="1600" dirty="0" smtClean="0"/>
              <a:t>, </a:t>
            </a:r>
            <a:r>
              <a:rPr lang="en-GB" sz="1600" dirty="0" err="1" smtClean="0"/>
              <a:t>sobrevida</a:t>
            </a:r>
            <a:r>
              <a:rPr lang="en-GB" sz="1600" dirty="0" smtClean="0"/>
              <a:t> global, </a:t>
            </a:r>
            <a:r>
              <a:rPr lang="en-GB" sz="1600" dirty="0" err="1" smtClean="0"/>
              <a:t>resultados</a:t>
            </a:r>
            <a:r>
              <a:rPr lang="en-GB" sz="1600" dirty="0" smtClean="0"/>
              <a:t> </a:t>
            </a:r>
            <a:r>
              <a:rPr lang="en-GB" sz="1600" dirty="0" err="1" smtClean="0"/>
              <a:t>reportados</a:t>
            </a:r>
            <a:r>
              <a:rPr lang="en-GB" sz="1600" dirty="0" smtClean="0"/>
              <a:t> </a:t>
            </a:r>
            <a:r>
              <a:rPr lang="en-GB" sz="1600" dirty="0" err="1" smtClean="0"/>
              <a:t>por</a:t>
            </a:r>
            <a:r>
              <a:rPr lang="en-GB" sz="1600" dirty="0" smtClean="0"/>
              <a:t> </a:t>
            </a:r>
            <a:r>
              <a:rPr lang="en-GB" sz="1600" dirty="0" err="1" smtClean="0"/>
              <a:t>pacientes</a:t>
            </a:r>
            <a:r>
              <a:rPr lang="en-GB" sz="1600" dirty="0" smtClean="0"/>
              <a:t> </a:t>
            </a:r>
            <a:r>
              <a:rPr lang="en-GB" sz="1600" dirty="0" err="1" smtClean="0"/>
              <a:t>incluyendo</a:t>
            </a:r>
            <a:r>
              <a:rPr lang="en-GB" sz="1600" dirty="0" smtClean="0"/>
              <a:t> control de </a:t>
            </a:r>
            <a:r>
              <a:rPr lang="en-GB" sz="1600" dirty="0" err="1" smtClean="0"/>
              <a:t>síntomas</a:t>
            </a:r>
            <a:r>
              <a:rPr lang="en-GB" sz="1600" dirty="0" smtClean="0"/>
              <a:t> y </a:t>
            </a:r>
            <a:r>
              <a:rPr lang="en-GB" sz="1600" dirty="0" err="1" smtClean="0"/>
              <a:t>calidad</a:t>
            </a:r>
            <a:r>
              <a:rPr lang="en-GB" sz="1600" dirty="0" smtClean="0"/>
              <a:t> de </a:t>
            </a:r>
            <a:r>
              <a:rPr lang="en-GB" sz="1600" dirty="0" err="1" smtClean="0"/>
              <a:t>vida</a:t>
            </a:r>
            <a:r>
              <a:rPr lang="en-GB" sz="1600" dirty="0" smtClean="0"/>
              <a:t> </a:t>
            </a:r>
            <a:r>
              <a:rPr lang="en-GB" sz="1600" dirty="0" err="1" smtClean="0"/>
              <a:t>relacionada</a:t>
            </a:r>
            <a:r>
              <a:rPr lang="en-GB" sz="1600" dirty="0" smtClean="0"/>
              <a:t> a </a:t>
            </a:r>
            <a:r>
              <a:rPr lang="en-GB" sz="1600" dirty="0" err="1" smtClean="0"/>
              <a:t>salud</a:t>
            </a:r>
            <a:r>
              <a:rPr lang="en-GB" sz="1600" dirty="0" smtClean="0"/>
              <a:t> 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23</a:t>
            </a:fld>
            <a:endParaRPr lang="fr-FR"/>
          </a:p>
        </p:txBody>
      </p:sp>
      <p:sp>
        <p:nvSpPr>
          <p:cNvPr id="63501" name="Rectangle 6"/>
          <p:cNvSpPr>
            <a:spLocks noChangeArrowheads="1"/>
          </p:cNvSpPr>
          <p:nvPr/>
        </p:nvSpPr>
        <p:spPr bwMode="auto">
          <a:xfrm>
            <a:off x="0" y="6516368"/>
            <a:ext cx="4025900" cy="341632"/>
          </a:xfrm>
          <a:prstGeom prst="rect">
            <a:avLst/>
          </a:prstGeom>
          <a:extLst/>
        </p:spPr>
        <p:txBody>
          <a:bodyPr wrap="square" anchor="b">
            <a:spAutoFit/>
          </a:bodyPr>
          <a:lstStyle/>
          <a:p>
            <a:pPr>
              <a:lnSpc>
                <a:spcPct val="90000"/>
              </a:lnSpc>
            </a:pP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ECOG=Eastern Cooperative Oncology </a:t>
            </a:r>
            <a:r>
              <a:rPr 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Group.</a:t>
            </a:r>
            <a:endParaRPr lang="fr-FR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en-GB" sz="9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Sequist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LV </a:t>
            </a:r>
            <a:r>
              <a:rPr lang="en-GB" sz="9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et al. 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 </a:t>
            </a:r>
            <a:r>
              <a:rPr lang="en-GB" sz="9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Clin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9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Oncol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2013 [In press].</a:t>
            </a:r>
          </a:p>
        </p:txBody>
      </p:sp>
      <p:grpSp>
        <p:nvGrpSpPr>
          <p:cNvPr id="5" name="Groupe 4"/>
          <p:cNvGrpSpPr/>
          <p:nvPr/>
        </p:nvGrpSpPr>
        <p:grpSpPr>
          <a:xfrm>
            <a:off x="1102942" y="1628329"/>
            <a:ext cx="7691951" cy="2776472"/>
            <a:chOff x="239627" y="1330623"/>
            <a:chExt cx="8639709" cy="3212113"/>
          </a:xfrm>
        </p:grpSpPr>
        <p:sp>
          <p:nvSpPr>
            <p:cNvPr id="18" name="ZoneTexte 17"/>
            <p:cNvSpPr txBox="1"/>
            <p:nvPr/>
          </p:nvSpPr>
          <p:spPr>
            <a:xfrm>
              <a:off x="239627" y="1686891"/>
              <a:ext cx="2560134" cy="2228814"/>
            </a:xfrm>
            <a:prstGeom prst="roundRect">
              <a:avLst>
                <a:gd name="adj" fmla="val 12740"/>
              </a:avLst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</p:spPr>
          <p:txBody>
            <a:bodyPr wrap="square" rtlCol="0" anchor="ctr">
              <a:spAutoFit/>
            </a:bodyPr>
            <a:lstStyle/>
            <a:p>
              <a:pPr marL="179388" indent="-179388">
                <a:lnSpc>
                  <a:spcPct val="85000"/>
                </a:lnSpc>
                <a:spcBef>
                  <a:spcPts val="600"/>
                </a:spcBef>
                <a:buClr>
                  <a:schemeClr val="accent1"/>
                </a:buClr>
                <a:buFont typeface="Arial" pitchFamily="34" charset="0"/>
                <a:buChar char="•"/>
              </a:pPr>
              <a:r>
                <a:rPr lang="en-US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CPCNP </a:t>
              </a:r>
              <a:r>
                <a:rPr lang="en-US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avanzado</a:t>
              </a:r>
              <a:r>
                <a:rPr lang="en-US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estado</a:t>
              </a:r>
              <a:r>
                <a:rPr lang="en-US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IIIB/IV adenocarcinoma </a:t>
              </a:r>
            </a:p>
            <a:p>
              <a:pPr marL="179388" indent="-179388">
                <a:lnSpc>
                  <a:spcPct val="85000"/>
                </a:lnSpc>
                <a:spcBef>
                  <a:spcPts val="600"/>
                </a:spcBef>
                <a:buClr>
                  <a:schemeClr val="accent1"/>
                </a:buClr>
                <a:buFont typeface="Arial" pitchFamily="34" charset="0"/>
                <a:buChar char="•"/>
              </a:pPr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EGFR M+</a:t>
              </a:r>
            </a:p>
            <a:p>
              <a:pPr marL="179388" indent="-179388">
                <a:lnSpc>
                  <a:spcPct val="85000"/>
                </a:lnSpc>
                <a:spcBef>
                  <a:spcPts val="600"/>
                </a:spcBef>
                <a:buClr>
                  <a:schemeClr val="accent1"/>
                </a:buClr>
                <a:buFont typeface="Arial" pitchFamily="34" charset="0"/>
                <a:buChar char="•"/>
              </a:pPr>
              <a:r>
                <a:rPr lang="en-US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Virgen</a:t>
              </a:r>
              <a:r>
                <a:rPr lang="en-US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a </a:t>
              </a:r>
              <a:r>
                <a:rPr lang="en-US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tratamiento</a:t>
              </a:r>
              <a:endPara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 marL="179388" indent="-179388">
                <a:lnSpc>
                  <a:spcPct val="85000"/>
                </a:lnSpc>
                <a:spcBef>
                  <a:spcPts val="600"/>
                </a:spcBef>
                <a:buClr>
                  <a:schemeClr val="accent1"/>
                </a:buClr>
                <a:buFont typeface="Arial" pitchFamily="34" charset="0"/>
                <a:buChar char="•"/>
              </a:pPr>
              <a:r>
                <a:rPr lang="en-US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ECOG 0 o 1</a:t>
              </a:r>
              <a:endPara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" name="Rectangle à coins arrondis 18"/>
            <p:cNvSpPr/>
            <p:nvPr/>
          </p:nvSpPr>
          <p:spPr>
            <a:xfrm>
              <a:off x="5901179" y="1330623"/>
              <a:ext cx="2916000" cy="1249457"/>
            </a:xfrm>
            <a:prstGeom prst="roundRect">
              <a:avLst/>
            </a:prstGeom>
            <a:solidFill>
              <a:schemeClr val="accent1"/>
            </a:solidFill>
            <a:ln w="19050">
              <a:solidFill>
                <a:schemeClr val="accent2"/>
              </a:solidFill>
            </a:ln>
          </p:spPr>
          <p:txBody>
            <a:bodyPr wrap="square" rtlCol="0" anchor="ctr">
              <a:noAutofit/>
            </a:bodyPr>
            <a:lstStyle/>
            <a:p>
              <a:pPr algn="ctr">
                <a:lnSpc>
                  <a:spcPct val="85000"/>
                </a:lnSpc>
                <a:spcBef>
                  <a:spcPts val="600"/>
                </a:spcBef>
                <a:buClr>
                  <a:schemeClr val="accent1"/>
                </a:buClr>
              </a:pPr>
              <a:r>
                <a:rPr lang="en-US" sz="1400" b="1" dirty="0" err="1">
                  <a:solidFill>
                    <a:schemeClr val="bg1"/>
                  </a:solidFill>
                </a:rPr>
                <a:t>Afatinib</a:t>
              </a:r>
              <a:endParaRPr lang="en-US" sz="1400" b="1" dirty="0">
                <a:solidFill>
                  <a:schemeClr val="bg1"/>
                </a:solidFill>
              </a:endParaRPr>
            </a:p>
            <a:p>
              <a:pPr algn="ctr">
                <a:lnSpc>
                  <a:spcPct val="85000"/>
                </a:lnSpc>
                <a:spcBef>
                  <a:spcPts val="600"/>
                </a:spcBef>
                <a:buClr>
                  <a:schemeClr val="accent1"/>
                </a:buClr>
              </a:pPr>
              <a:r>
                <a:rPr lang="en-US" sz="1400" dirty="0" smtClean="0">
                  <a:solidFill>
                    <a:schemeClr val="bg1"/>
                  </a:solidFill>
                </a:rPr>
                <a:t>40 mg </a:t>
              </a:r>
              <a:r>
                <a:rPr lang="en-US" sz="1400" dirty="0">
                  <a:solidFill>
                    <a:schemeClr val="bg1"/>
                  </a:solidFill>
                </a:rPr>
                <a:t>oral </a:t>
              </a:r>
              <a:r>
                <a:rPr lang="en-US" sz="1400" dirty="0" err="1" smtClean="0">
                  <a:solidFill>
                    <a:schemeClr val="bg1"/>
                  </a:solidFill>
                </a:rPr>
                <a:t>una</a:t>
              </a:r>
              <a:r>
                <a:rPr lang="en-US" sz="1400" dirty="0" smtClean="0">
                  <a:solidFill>
                    <a:schemeClr val="bg1"/>
                  </a:solidFill>
                </a:rPr>
                <a:t> </a:t>
              </a:r>
              <a:r>
                <a:rPr lang="en-US" sz="1400" dirty="0" err="1" smtClean="0">
                  <a:solidFill>
                    <a:schemeClr val="bg1"/>
                  </a:solidFill>
                </a:rPr>
                <a:t>vez</a:t>
              </a:r>
              <a:r>
                <a:rPr lang="en-US" sz="1400" dirty="0" smtClean="0">
                  <a:solidFill>
                    <a:schemeClr val="bg1"/>
                  </a:solidFill>
                </a:rPr>
                <a:t> al </a:t>
              </a:r>
              <a:r>
                <a:rPr lang="en-US" sz="1400" dirty="0" err="1" smtClean="0">
                  <a:solidFill>
                    <a:schemeClr val="bg1"/>
                  </a:solidFill>
                </a:rPr>
                <a:t>día</a:t>
              </a:r>
              <a:r>
                <a:rPr lang="en-US" sz="1400" dirty="0">
                  <a:solidFill>
                    <a:schemeClr val="bg1"/>
                  </a:solidFill>
                </a:rPr>
                <a:t/>
              </a:r>
              <a:br>
                <a:rPr lang="en-US" sz="1400" dirty="0">
                  <a:solidFill>
                    <a:schemeClr val="bg1"/>
                  </a:solidFill>
                </a:rPr>
              </a:br>
              <a:r>
                <a:rPr lang="en-US" sz="1400" dirty="0" smtClean="0">
                  <a:solidFill>
                    <a:schemeClr val="bg1"/>
                  </a:solidFill>
                </a:rPr>
                <a:t>n=230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20" name="Rectangle à coins arrondis 19"/>
            <p:cNvSpPr/>
            <p:nvPr/>
          </p:nvSpPr>
          <p:spPr>
            <a:xfrm>
              <a:off x="5901179" y="2939751"/>
              <a:ext cx="2916000" cy="1249457"/>
            </a:xfrm>
            <a:prstGeom prst="roundRect">
              <a:avLst/>
            </a:prstGeom>
            <a:noFill/>
            <a:ln w="19050">
              <a:solidFill>
                <a:schemeClr val="accent2"/>
              </a:solidFill>
            </a:ln>
            <a:effectLst>
              <a:innerShdw blurRad="203200">
                <a:schemeClr val="accent1">
                  <a:alpha val="92000"/>
                </a:schemeClr>
              </a:innerShdw>
            </a:effectLst>
          </p:spPr>
          <p:txBody>
            <a:bodyPr wrap="square" rtlCol="0" anchor="ctr">
              <a:noAutofit/>
            </a:bodyPr>
            <a:lstStyle/>
            <a:p>
              <a:pPr algn="ctr">
                <a:lnSpc>
                  <a:spcPct val="85000"/>
                </a:lnSpc>
                <a:spcBef>
                  <a:spcPts val="600"/>
                </a:spcBef>
                <a:buClr>
                  <a:schemeClr val="accent1"/>
                </a:buClr>
              </a:pPr>
              <a:r>
                <a:rPr lang="en-US" sz="1400" b="1" dirty="0" err="1" smtClean="0"/>
                <a:t>Pemetrexato</a:t>
              </a:r>
              <a:r>
                <a:rPr lang="en-US" sz="1400" b="1" dirty="0" smtClean="0"/>
                <a:t>/</a:t>
              </a:r>
              <a:r>
                <a:rPr lang="en-US" sz="1400" b="1" dirty="0" err="1" smtClean="0"/>
                <a:t>cisplatino</a:t>
              </a:r>
              <a:endParaRPr lang="en-US" sz="1400" b="1" dirty="0"/>
            </a:p>
            <a:p>
              <a:pPr algn="ctr">
                <a:lnSpc>
                  <a:spcPct val="85000"/>
                </a:lnSpc>
                <a:spcBef>
                  <a:spcPts val="600"/>
                </a:spcBef>
                <a:buClr>
                  <a:schemeClr val="accent1"/>
                </a:buClr>
              </a:pPr>
              <a:r>
                <a:rPr lang="en-US" sz="1400" dirty="0" smtClean="0"/>
                <a:t>75 mg/m</a:t>
              </a:r>
              <a:r>
                <a:rPr lang="en-US" sz="1400" baseline="30000" dirty="0" smtClean="0"/>
                <a:t>2 </a:t>
              </a:r>
              <a:r>
                <a:rPr lang="en-US" sz="1400" dirty="0" smtClean="0"/>
                <a:t>/ 500 mg/m</a:t>
              </a:r>
              <a:r>
                <a:rPr lang="en-US" sz="1400" baseline="30000" dirty="0" smtClean="0"/>
                <a:t>2</a:t>
              </a:r>
              <a:r>
                <a:rPr lang="en-US" sz="1400" dirty="0" smtClean="0"/>
                <a:t> </a:t>
              </a:r>
              <a:r>
                <a:rPr lang="en-US" sz="1400" dirty="0"/>
                <a:t>IV </a:t>
              </a:r>
              <a:r>
                <a:rPr lang="en-US" sz="1400" dirty="0" smtClean="0"/>
                <a:t>d1,</a:t>
              </a:r>
              <a:endParaRPr lang="en-US" sz="1400" dirty="0"/>
            </a:p>
            <a:p>
              <a:pPr algn="ctr">
                <a:lnSpc>
                  <a:spcPct val="85000"/>
                </a:lnSpc>
                <a:spcBef>
                  <a:spcPts val="600"/>
                </a:spcBef>
                <a:buClr>
                  <a:schemeClr val="accent1"/>
                </a:buClr>
              </a:pPr>
              <a:r>
                <a:rPr lang="en-US" sz="1400" dirty="0"/>
                <a:t>q3w </a:t>
              </a:r>
              <a:r>
                <a:rPr lang="en-US" sz="1400" dirty="0" smtClean="0"/>
                <a:t>hasta 6 </a:t>
              </a:r>
              <a:r>
                <a:rPr lang="en-US" sz="1400" dirty="0" err="1" smtClean="0"/>
                <a:t>ciclos</a:t>
              </a:r>
              <a:endParaRPr lang="en-US" sz="1400" dirty="0"/>
            </a:p>
            <a:p>
              <a:pPr algn="ctr">
                <a:lnSpc>
                  <a:spcPct val="85000"/>
                </a:lnSpc>
                <a:spcBef>
                  <a:spcPts val="600"/>
                </a:spcBef>
                <a:buClr>
                  <a:schemeClr val="accent1"/>
                </a:buClr>
              </a:pPr>
              <a:r>
                <a:rPr lang="en-US" sz="1400" dirty="0" smtClean="0"/>
                <a:t>n=115</a:t>
              </a:r>
              <a:endParaRPr lang="en-US" sz="1400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6048564" y="4222275"/>
              <a:ext cx="2830772" cy="32046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 err="1" smtClean="0"/>
                <a:t>Mediana</a:t>
              </a:r>
              <a:r>
                <a:rPr lang="en-US" sz="1200" dirty="0" smtClean="0"/>
                <a:t> </a:t>
              </a:r>
              <a:r>
                <a:rPr lang="en-US" sz="1200" dirty="0" err="1" smtClean="0"/>
                <a:t>seguimiento</a:t>
              </a:r>
              <a:r>
                <a:rPr lang="en-US" sz="1200" dirty="0" smtClean="0"/>
                <a:t>: </a:t>
              </a:r>
              <a:r>
                <a:rPr lang="de-DE" sz="1200" dirty="0"/>
                <a:t>16.4 </a:t>
              </a:r>
              <a:r>
                <a:rPr lang="en-US" sz="1200" dirty="0" err="1" smtClean="0"/>
                <a:t>meses</a:t>
              </a:r>
              <a:endParaRPr lang="en-US" sz="1200" dirty="0"/>
            </a:p>
          </p:txBody>
        </p:sp>
        <p:cxnSp>
          <p:nvCxnSpPr>
            <p:cNvPr id="22" name="Connecteur droit avec flèche 21"/>
            <p:cNvCxnSpPr>
              <a:stCxn id="18" idx="3"/>
              <a:endCxn id="25" idx="1"/>
            </p:cNvCxnSpPr>
            <p:nvPr/>
          </p:nvCxnSpPr>
          <p:spPr>
            <a:xfrm>
              <a:off x="2799761" y="2801297"/>
              <a:ext cx="518475" cy="1"/>
            </a:xfrm>
            <a:prstGeom prst="straightConnector1">
              <a:avLst/>
            </a:prstGeom>
            <a:ln w="31750" cap="rnd">
              <a:solidFill>
                <a:schemeClr val="bg1">
                  <a:lumMod val="50000"/>
                </a:schemeClr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avec flèche 22"/>
            <p:cNvCxnSpPr>
              <a:endCxn id="19" idx="1"/>
            </p:cNvCxnSpPr>
            <p:nvPr/>
          </p:nvCxnSpPr>
          <p:spPr>
            <a:xfrm flipV="1">
              <a:off x="5260157" y="1955351"/>
              <a:ext cx="641022" cy="676396"/>
            </a:xfrm>
            <a:prstGeom prst="straightConnector1">
              <a:avLst/>
            </a:prstGeom>
            <a:ln w="31750" cap="rnd">
              <a:solidFill>
                <a:schemeClr val="bg1">
                  <a:lumMod val="50000"/>
                </a:schemeClr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avec flèche 23"/>
            <p:cNvCxnSpPr>
              <a:endCxn id="20" idx="1"/>
            </p:cNvCxnSpPr>
            <p:nvPr/>
          </p:nvCxnSpPr>
          <p:spPr>
            <a:xfrm>
              <a:off x="5260157" y="2939751"/>
              <a:ext cx="641022" cy="624728"/>
            </a:xfrm>
            <a:prstGeom prst="straightConnector1">
              <a:avLst/>
            </a:prstGeom>
            <a:ln w="31750" cap="rnd">
              <a:solidFill>
                <a:schemeClr val="bg1">
                  <a:lumMod val="50000"/>
                </a:schemeClr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ZoneTexte 24"/>
            <p:cNvSpPr txBox="1"/>
            <p:nvPr/>
          </p:nvSpPr>
          <p:spPr>
            <a:xfrm>
              <a:off x="3318235" y="2524454"/>
              <a:ext cx="2045617" cy="553690"/>
            </a:xfrm>
            <a:prstGeom prst="roundRect">
              <a:avLst>
                <a:gd name="adj" fmla="val 26360"/>
              </a:avLst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</p:spPr>
          <p:txBody>
            <a:bodyPr wrap="square" rtlCol="0" anchor="ctr">
              <a:noAutofit/>
            </a:bodyPr>
            <a:lstStyle/>
            <a:p>
              <a:pPr algn="ctr">
                <a:lnSpc>
                  <a:spcPct val="85000"/>
                </a:lnSpc>
                <a:spcBef>
                  <a:spcPts val="600"/>
                </a:spcBef>
                <a:buClr>
                  <a:schemeClr val="accent1"/>
                </a:buClr>
              </a:pPr>
              <a:r>
                <a:rPr 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2:1 </a:t>
              </a:r>
              <a:r>
                <a:rPr lang="en-US" sz="14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randomización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28" name="Rectangle 2"/>
          <p:cNvSpPr>
            <a:spLocks noChangeArrowheads="1"/>
          </p:cNvSpPr>
          <p:nvPr/>
        </p:nvSpPr>
        <p:spPr bwMode="auto">
          <a:xfrm>
            <a:off x="1102943" y="1647515"/>
            <a:ext cx="12827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 smtClean="0">
                <a:solidFill>
                  <a:schemeClr val="accent2"/>
                </a:solidFill>
                <a:latin typeface="Helvetica" pitchFamily="34" charset="0"/>
                <a:cs typeface="Times New Roman" pitchFamily="18" charset="0"/>
              </a:rPr>
              <a:t>LUX-Lung </a:t>
            </a:r>
            <a:r>
              <a:rPr lang="en-US" sz="1400" b="1" dirty="0">
                <a:solidFill>
                  <a:schemeClr val="accent2"/>
                </a:solidFill>
                <a:latin typeface="Helvetica" pitchFamily="34" charset="0"/>
                <a:cs typeface="Times New Roman" pitchFamily="18" charset="0"/>
              </a:rPr>
              <a:t>3</a:t>
            </a:r>
            <a:endParaRPr lang="en-US" sz="2400" dirty="0">
              <a:solidFill>
                <a:schemeClr val="accent2"/>
              </a:solidFill>
            </a:endParaRPr>
          </a:p>
        </p:txBody>
      </p:sp>
      <p:grpSp>
        <p:nvGrpSpPr>
          <p:cNvPr id="32" name="Groupe 31"/>
          <p:cNvGrpSpPr/>
          <p:nvPr/>
        </p:nvGrpSpPr>
        <p:grpSpPr>
          <a:xfrm>
            <a:off x="7391690" y="1058840"/>
            <a:ext cx="1639185" cy="247154"/>
            <a:chOff x="7391690" y="978179"/>
            <a:chExt cx="1639185" cy="247154"/>
          </a:xfrm>
        </p:grpSpPr>
        <p:sp>
          <p:nvSpPr>
            <p:cNvPr id="33" name="Rectangle 32"/>
            <p:cNvSpPr/>
            <p:nvPr/>
          </p:nvSpPr>
          <p:spPr>
            <a:xfrm>
              <a:off x="7422980" y="1081333"/>
              <a:ext cx="1606261" cy="144000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Rectangle à coins arrondis 9226"/>
            <p:cNvSpPr/>
            <p:nvPr/>
          </p:nvSpPr>
          <p:spPr>
            <a:xfrm>
              <a:off x="7391690" y="978179"/>
              <a:ext cx="1639185" cy="161323"/>
            </a:xfrm>
            <a:custGeom>
              <a:avLst/>
              <a:gdLst>
                <a:gd name="connsiteX0" fmla="*/ 0 w 1639185"/>
                <a:gd name="connsiteY0" fmla="*/ 90677 h 252000"/>
                <a:gd name="connsiteX1" fmla="*/ 90677 w 1639185"/>
                <a:gd name="connsiteY1" fmla="*/ 0 h 252000"/>
                <a:gd name="connsiteX2" fmla="*/ 1548508 w 1639185"/>
                <a:gd name="connsiteY2" fmla="*/ 0 h 252000"/>
                <a:gd name="connsiteX3" fmla="*/ 1639185 w 1639185"/>
                <a:gd name="connsiteY3" fmla="*/ 90677 h 252000"/>
                <a:gd name="connsiteX4" fmla="*/ 1639185 w 1639185"/>
                <a:gd name="connsiteY4" fmla="*/ 161323 h 252000"/>
                <a:gd name="connsiteX5" fmla="*/ 1548508 w 1639185"/>
                <a:gd name="connsiteY5" fmla="*/ 252000 h 252000"/>
                <a:gd name="connsiteX6" fmla="*/ 90677 w 1639185"/>
                <a:gd name="connsiteY6" fmla="*/ 252000 h 252000"/>
                <a:gd name="connsiteX7" fmla="*/ 0 w 1639185"/>
                <a:gd name="connsiteY7" fmla="*/ 161323 h 252000"/>
                <a:gd name="connsiteX8" fmla="*/ 0 w 1639185"/>
                <a:gd name="connsiteY8" fmla="*/ 90677 h 252000"/>
                <a:gd name="connsiteX0" fmla="*/ 90677 w 1639185"/>
                <a:gd name="connsiteY0" fmla="*/ 252000 h 343440"/>
                <a:gd name="connsiteX1" fmla="*/ 0 w 1639185"/>
                <a:gd name="connsiteY1" fmla="*/ 161323 h 343440"/>
                <a:gd name="connsiteX2" fmla="*/ 0 w 1639185"/>
                <a:gd name="connsiteY2" fmla="*/ 90677 h 343440"/>
                <a:gd name="connsiteX3" fmla="*/ 90677 w 1639185"/>
                <a:gd name="connsiteY3" fmla="*/ 0 h 343440"/>
                <a:gd name="connsiteX4" fmla="*/ 1548508 w 1639185"/>
                <a:gd name="connsiteY4" fmla="*/ 0 h 343440"/>
                <a:gd name="connsiteX5" fmla="*/ 1639185 w 1639185"/>
                <a:gd name="connsiteY5" fmla="*/ 90677 h 343440"/>
                <a:gd name="connsiteX6" fmla="*/ 1639185 w 1639185"/>
                <a:gd name="connsiteY6" fmla="*/ 161323 h 343440"/>
                <a:gd name="connsiteX7" fmla="*/ 1548508 w 1639185"/>
                <a:gd name="connsiteY7" fmla="*/ 252000 h 343440"/>
                <a:gd name="connsiteX8" fmla="*/ 182117 w 1639185"/>
                <a:gd name="connsiteY8" fmla="*/ 343440 h 343440"/>
                <a:gd name="connsiteX0" fmla="*/ 90677 w 1639185"/>
                <a:gd name="connsiteY0" fmla="*/ 252000 h 252000"/>
                <a:gd name="connsiteX1" fmla="*/ 0 w 1639185"/>
                <a:gd name="connsiteY1" fmla="*/ 161323 h 252000"/>
                <a:gd name="connsiteX2" fmla="*/ 0 w 1639185"/>
                <a:gd name="connsiteY2" fmla="*/ 90677 h 252000"/>
                <a:gd name="connsiteX3" fmla="*/ 90677 w 1639185"/>
                <a:gd name="connsiteY3" fmla="*/ 0 h 252000"/>
                <a:gd name="connsiteX4" fmla="*/ 1548508 w 1639185"/>
                <a:gd name="connsiteY4" fmla="*/ 0 h 252000"/>
                <a:gd name="connsiteX5" fmla="*/ 1639185 w 1639185"/>
                <a:gd name="connsiteY5" fmla="*/ 90677 h 252000"/>
                <a:gd name="connsiteX6" fmla="*/ 1639185 w 1639185"/>
                <a:gd name="connsiteY6" fmla="*/ 161323 h 252000"/>
                <a:gd name="connsiteX7" fmla="*/ 1548508 w 1639185"/>
                <a:gd name="connsiteY7" fmla="*/ 252000 h 252000"/>
                <a:gd name="connsiteX0" fmla="*/ 0 w 1639185"/>
                <a:gd name="connsiteY0" fmla="*/ 161323 h 252000"/>
                <a:gd name="connsiteX1" fmla="*/ 0 w 1639185"/>
                <a:gd name="connsiteY1" fmla="*/ 90677 h 252000"/>
                <a:gd name="connsiteX2" fmla="*/ 90677 w 1639185"/>
                <a:gd name="connsiteY2" fmla="*/ 0 h 252000"/>
                <a:gd name="connsiteX3" fmla="*/ 1548508 w 1639185"/>
                <a:gd name="connsiteY3" fmla="*/ 0 h 252000"/>
                <a:gd name="connsiteX4" fmla="*/ 1639185 w 1639185"/>
                <a:gd name="connsiteY4" fmla="*/ 90677 h 252000"/>
                <a:gd name="connsiteX5" fmla="*/ 1639185 w 1639185"/>
                <a:gd name="connsiteY5" fmla="*/ 161323 h 252000"/>
                <a:gd name="connsiteX6" fmla="*/ 1548508 w 1639185"/>
                <a:gd name="connsiteY6" fmla="*/ 252000 h 252000"/>
                <a:gd name="connsiteX0" fmla="*/ 0 w 1639185"/>
                <a:gd name="connsiteY0" fmla="*/ 161323 h 161323"/>
                <a:gd name="connsiteX1" fmla="*/ 0 w 1639185"/>
                <a:gd name="connsiteY1" fmla="*/ 90677 h 161323"/>
                <a:gd name="connsiteX2" fmla="*/ 90677 w 1639185"/>
                <a:gd name="connsiteY2" fmla="*/ 0 h 161323"/>
                <a:gd name="connsiteX3" fmla="*/ 1548508 w 1639185"/>
                <a:gd name="connsiteY3" fmla="*/ 0 h 161323"/>
                <a:gd name="connsiteX4" fmla="*/ 1639185 w 1639185"/>
                <a:gd name="connsiteY4" fmla="*/ 90677 h 161323"/>
                <a:gd name="connsiteX5" fmla="*/ 1639185 w 1639185"/>
                <a:gd name="connsiteY5" fmla="*/ 161323 h 161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39185" h="161323">
                  <a:moveTo>
                    <a:pt x="0" y="161323"/>
                  </a:moveTo>
                  <a:lnTo>
                    <a:pt x="0" y="90677"/>
                  </a:lnTo>
                  <a:cubicBezTo>
                    <a:pt x="0" y="40597"/>
                    <a:pt x="40597" y="0"/>
                    <a:pt x="90677" y="0"/>
                  </a:cubicBezTo>
                  <a:lnTo>
                    <a:pt x="1548508" y="0"/>
                  </a:lnTo>
                  <a:cubicBezTo>
                    <a:pt x="1598588" y="0"/>
                    <a:pt x="1639185" y="40597"/>
                    <a:pt x="1639185" y="90677"/>
                  </a:cubicBezTo>
                  <a:lnTo>
                    <a:pt x="1639185" y="161323"/>
                  </a:lnTo>
                </a:path>
              </a:pathLst>
            </a:custGeom>
            <a:solidFill>
              <a:schemeClr val="bg1"/>
            </a:solidFill>
            <a:ln w="19050" cap="rnd">
              <a:solidFill>
                <a:schemeClr val="accent2"/>
              </a:solidFill>
            </a:ln>
            <a:effectLst/>
          </p:spPr>
          <p:txBody>
            <a:bodyPr wrap="none" tIns="144000" bIns="0" anchor="ctr">
              <a:noAutofit/>
            </a:bodyPr>
            <a:lstStyle/>
            <a:p>
              <a:pPr algn="r"/>
              <a:r>
                <a:rPr lang="en-US" sz="1400" b="1" dirty="0" err="1">
                  <a:solidFill>
                    <a:schemeClr val="accent2"/>
                  </a:solidFill>
                </a:rPr>
                <a:t>Eficacia</a:t>
              </a:r>
              <a:r>
                <a:rPr lang="en-US" sz="1400" b="1" dirty="0">
                  <a:solidFill>
                    <a:schemeClr val="accent2"/>
                  </a:solidFill>
                </a:rPr>
                <a:t> &amp; </a:t>
              </a:r>
              <a:r>
                <a:rPr lang="en-US" sz="1400" b="1" dirty="0" err="1">
                  <a:solidFill>
                    <a:schemeClr val="accent2"/>
                  </a:solidFill>
                </a:rPr>
                <a:t>Seguridad</a:t>
              </a:r>
              <a:endParaRPr lang="en-US" sz="1400" b="1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09147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à coins arrondis 8"/>
          <p:cNvSpPr/>
          <p:nvPr/>
        </p:nvSpPr>
        <p:spPr>
          <a:xfrm>
            <a:off x="754589" y="1342704"/>
            <a:ext cx="7625840" cy="3882896"/>
          </a:xfrm>
          <a:prstGeom prst="roundRect">
            <a:avLst>
              <a:gd name="adj" fmla="val 4285"/>
            </a:avLst>
          </a:prstGeom>
          <a:solidFill>
            <a:schemeClr val="bg1"/>
          </a:solidFill>
          <a:ln w="1905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0823" y="218197"/>
            <a:ext cx="8550003" cy="798680"/>
          </a:xfrm>
        </p:spPr>
        <p:txBody>
          <a:bodyPr/>
          <a:lstStyle/>
          <a:p>
            <a:r>
              <a:rPr lang="en-US" dirty="0" err="1"/>
              <a:t>Afatinib</a:t>
            </a:r>
            <a:r>
              <a:rPr lang="en-US" dirty="0"/>
              <a:t> </a:t>
            </a:r>
            <a:r>
              <a:rPr lang="en-US" dirty="0" err="1" smtClean="0"/>
              <a:t>brindó</a:t>
            </a:r>
            <a:r>
              <a:rPr lang="en-US" dirty="0" smtClean="0"/>
              <a:t> SLP </a:t>
            </a:r>
            <a:r>
              <a:rPr lang="en-US" dirty="0"/>
              <a:t>superior </a:t>
            </a:r>
            <a:r>
              <a:rPr lang="en-US" dirty="0" smtClean="0"/>
              <a:t>en </a:t>
            </a:r>
            <a:r>
              <a:rPr lang="en-US" dirty="0" err="1" smtClean="0"/>
              <a:t>primera</a:t>
            </a:r>
            <a:r>
              <a:rPr lang="en-US" dirty="0" smtClean="0"/>
              <a:t> </a:t>
            </a:r>
            <a:r>
              <a:rPr lang="en-US" dirty="0" err="1" smtClean="0"/>
              <a:t>línea</a:t>
            </a:r>
            <a:r>
              <a:rPr lang="en-US" dirty="0" smtClean="0"/>
              <a:t> </a:t>
            </a:r>
            <a:r>
              <a:rPr lang="en-US" dirty="0" err="1" smtClean="0"/>
              <a:t>comparado</a:t>
            </a:r>
            <a:r>
              <a:rPr lang="en-US" dirty="0"/>
              <a:t> </a:t>
            </a:r>
            <a:r>
              <a:rPr lang="en-US" dirty="0" smtClean="0"/>
              <a:t>a </a:t>
            </a:r>
            <a:r>
              <a:rPr lang="en-US" dirty="0" err="1" smtClean="0"/>
              <a:t>pemetrexato</a:t>
            </a:r>
            <a:r>
              <a:rPr lang="en-US" dirty="0" smtClean="0"/>
              <a:t>/</a:t>
            </a:r>
            <a:r>
              <a:rPr lang="en-US" dirty="0" err="1" smtClean="0"/>
              <a:t>cisplatino</a:t>
            </a:r>
            <a:endParaRPr lang="en-GB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949568" y="5300493"/>
            <a:ext cx="7948080" cy="927433"/>
          </a:xfrm>
        </p:spPr>
        <p:txBody>
          <a:bodyPr/>
          <a:lstStyle/>
          <a:p>
            <a:pPr>
              <a:spcBef>
                <a:spcPts val="400"/>
              </a:spcBef>
            </a:pPr>
            <a:r>
              <a:rPr lang="en-US" sz="1400" dirty="0"/>
              <a:t>42% </a:t>
            </a:r>
            <a:r>
              <a:rPr lang="en-US" sz="1400" dirty="0" err="1" smtClean="0"/>
              <a:t>reducción</a:t>
            </a:r>
            <a:r>
              <a:rPr lang="en-US" sz="1400" dirty="0" smtClean="0"/>
              <a:t> del </a:t>
            </a:r>
            <a:r>
              <a:rPr lang="en-US" sz="1400" dirty="0" err="1" smtClean="0"/>
              <a:t>riesgo</a:t>
            </a:r>
            <a:r>
              <a:rPr lang="en-US" sz="1400" dirty="0" smtClean="0"/>
              <a:t> de </a:t>
            </a:r>
            <a:r>
              <a:rPr lang="en-US" sz="1400" dirty="0" err="1" smtClean="0"/>
              <a:t>morir</a:t>
            </a:r>
            <a:r>
              <a:rPr lang="en-US" sz="1400" dirty="0" smtClean="0"/>
              <a:t> o de </a:t>
            </a:r>
            <a:r>
              <a:rPr lang="en-US" sz="1400" dirty="0" err="1" smtClean="0"/>
              <a:t>progresión</a:t>
            </a:r>
            <a:r>
              <a:rPr lang="en-US" sz="1400" dirty="0" smtClean="0"/>
              <a:t> </a:t>
            </a:r>
            <a:r>
              <a:rPr lang="en-US" sz="1400" dirty="0" err="1" smtClean="0"/>
              <a:t>tumoral</a:t>
            </a:r>
            <a:r>
              <a:rPr lang="en-US" sz="1400" dirty="0" smtClean="0"/>
              <a:t> </a:t>
            </a:r>
            <a:r>
              <a:rPr lang="en-US" sz="1400" dirty="0"/>
              <a:t>(HR 0.58, </a:t>
            </a:r>
            <a:r>
              <a:rPr lang="en-US" sz="1400" i="1" dirty="0" smtClean="0"/>
              <a:t>P</a:t>
            </a:r>
            <a:r>
              <a:rPr lang="en-US" sz="1400" dirty="0" smtClean="0"/>
              <a:t>&lt;0.001)</a:t>
            </a:r>
            <a:endParaRPr lang="en-US" sz="1400" dirty="0"/>
          </a:p>
          <a:p>
            <a:pPr>
              <a:spcBef>
                <a:spcPts val="400"/>
              </a:spcBef>
            </a:pPr>
            <a:r>
              <a:rPr lang="en-US" sz="1400" dirty="0" smtClean="0"/>
              <a:t>Los </a:t>
            </a:r>
            <a:r>
              <a:rPr lang="en-US" sz="1400" dirty="0" err="1" smtClean="0"/>
              <a:t>resultados</a:t>
            </a:r>
            <a:r>
              <a:rPr lang="en-US" sz="1400" dirty="0" smtClean="0"/>
              <a:t> de SLP son </a:t>
            </a:r>
            <a:r>
              <a:rPr lang="en-US" sz="1400" dirty="0" err="1" smtClean="0"/>
              <a:t>consistentes</a:t>
            </a:r>
            <a:r>
              <a:rPr lang="en-US" sz="1400" dirty="0" smtClean="0"/>
              <a:t> entre los </a:t>
            </a:r>
            <a:r>
              <a:rPr lang="en-US" sz="1400" dirty="0" err="1" smtClean="0"/>
              <a:t>principales</a:t>
            </a:r>
            <a:r>
              <a:rPr lang="en-US" sz="1400" dirty="0" smtClean="0"/>
              <a:t> </a:t>
            </a:r>
            <a:r>
              <a:rPr lang="en-US" sz="1400" dirty="0" err="1" smtClean="0"/>
              <a:t>subgrupos</a:t>
            </a:r>
            <a:r>
              <a:rPr lang="en-US" sz="1400" dirty="0" smtClean="0"/>
              <a:t>, </a:t>
            </a:r>
            <a:r>
              <a:rPr lang="en-US" sz="1400" dirty="0" err="1" smtClean="0"/>
              <a:t>incluyendo</a:t>
            </a:r>
            <a:r>
              <a:rPr lang="en-US" sz="1400" dirty="0" smtClean="0"/>
              <a:t> </a:t>
            </a:r>
            <a:r>
              <a:rPr lang="en-US" sz="1400" dirty="0" err="1" smtClean="0"/>
              <a:t>sexo</a:t>
            </a:r>
            <a:r>
              <a:rPr lang="en-US" sz="1400" dirty="0" smtClean="0"/>
              <a:t>, </a:t>
            </a:r>
            <a:r>
              <a:rPr lang="en-US" sz="1400" dirty="0" err="1" smtClean="0"/>
              <a:t>edad</a:t>
            </a:r>
            <a:r>
              <a:rPr lang="en-US" sz="1400" dirty="0" smtClean="0"/>
              <a:t>, </a:t>
            </a:r>
            <a:r>
              <a:rPr lang="en-US" sz="1400" dirty="0" err="1" smtClean="0"/>
              <a:t>raza</a:t>
            </a:r>
            <a:r>
              <a:rPr lang="en-US" sz="1400" dirty="0" smtClean="0"/>
              <a:t>, ECOG status y </a:t>
            </a:r>
            <a:r>
              <a:rPr lang="en-US" sz="1400" dirty="0" err="1" smtClean="0"/>
              <a:t>tipo</a:t>
            </a:r>
            <a:r>
              <a:rPr lang="en-US" sz="1400" dirty="0" smtClean="0"/>
              <a:t> de </a:t>
            </a:r>
            <a:r>
              <a:rPr lang="en-US" sz="1400" dirty="0" err="1" smtClean="0"/>
              <a:t>mutación</a:t>
            </a:r>
            <a:endParaRPr lang="en-US" sz="1400" dirty="0"/>
          </a:p>
          <a:p>
            <a:pPr>
              <a:spcBef>
                <a:spcPts val="400"/>
              </a:spcBef>
            </a:pPr>
            <a:r>
              <a:rPr lang="en-US" sz="1400" dirty="0" err="1" smtClean="0"/>
              <a:t>Mediana</a:t>
            </a:r>
            <a:r>
              <a:rPr lang="en-US" sz="1400" dirty="0" smtClean="0"/>
              <a:t> de </a:t>
            </a:r>
            <a:r>
              <a:rPr lang="en-US" sz="1400" dirty="0" err="1" smtClean="0"/>
              <a:t>sobrevida</a:t>
            </a:r>
            <a:r>
              <a:rPr lang="en-US" sz="1400" dirty="0" smtClean="0"/>
              <a:t> global no se </a:t>
            </a:r>
            <a:r>
              <a:rPr lang="en-US" sz="1400" dirty="0" err="1" smtClean="0"/>
              <a:t>alcanzó</a:t>
            </a:r>
            <a:r>
              <a:rPr lang="en-US" sz="1400" dirty="0" smtClean="0"/>
              <a:t> al </a:t>
            </a:r>
            <a:r>
              <a:rPr lang="en-US" sz="1400" dirty="0" err="1" smtClean="0"/>
              <a:t>momento</a:t>
            </a:r>
            <a:r>
              <a:rPr lang="en-US" sz="1400" dirty="0" smtClean="0"/>
              <a:t> del </a:t>
            </a:r>
            <a:r>
              <a:rPr lang="en-US" sz="1400" dirty="0" err="1" smtClean="0"/>
              <a:t>análisis</a:t>
            </a:r>
            <a:endParaRPr lang="en-US" sz="14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24</a:t>
            </a:fld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0" y="6516368"/>
            <a:ext cx="3446585" cy="341632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>
              <a:lnSpc>
                <a:spcPct val="90000"/>
              </a:lnSpc>
            </a:pP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ITT=intent to treat</a:t>
            </a:r>
            <a:endParaRPr lang="en-GB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en-GB" sz="9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Sequist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LV et al. J </a:t>
            </a:r>
            <a:r>
              <a:rPr lang="en-GB" sz="9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Clin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9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Oncol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 2013 [In press]..</a:t>
            </a:r>
            <a:endParaRPr lang="en-GB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3" name="Groupe 12"/>
          <p:cNvGrpSpPr/>
          <p:nvPr/>
        </p:nvGrpSpPr>
        <p:grpSpPr>
          <a:xfrm>
            <a:off x="7391690" y="1058840"/>
            <a:ext cx="1639185" cy="247154"/>
            <a:chOff x="7391690" y="978179"/>
            <a:chExt cx="1639185" cy="247154"/>
          </a:xfrm>
        </p:grpSpPr>
        <p:sp>
          <p:nvSpPr>
            <p:cNvPr id="14" name="Rectangle 13"/>
            <p:cNvSpPr/>
            <p:nvPr/>
          </p:nvSpPr>
          <p:spPr>
            <a:xfrm>
              <a:off x="7422980" y="1081333"/>
              <a:ext cx="1606261" cy="144000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Rectangle à coins arrondis 9226"/>
            <p:cNvSpPr/>
            <p:nvPr/>
          </p:nvSpPr>
          <p:spPr>
            <a:xfrm>
              <a:off x="7391690" y="978179"/>
              <a:ext cx="1639185" cy="161323"/>
            </a:xfrm>
            <a:custGeom>
              <a:avLst/>
              <a:gdLst>
                <a:gd name="connsiteX0" fmla="*/ 0 w 1639185"/>
                <a:gd name="connsiteY0" fmla="*/ 90677 h 252000"/>
                <a:gd name="connsiteX1" fmla="*/ 90677 w 1639185"/>
                <a:gd name="connsiteY1" fmla="*/ 0 h 252000"/>
                <a:gd name="connsiteX2" fmla="*/ 1548508 w 1639185"/>
                <a:gd name="connsiteY2" fmla="*/ 0 h 252000"/>
                <a:gd name="connsiteX3" fmla="*/ 1639185 w 1639185"/>
                <a:gd name="connsiteY3" fmla="*/ 90677 h 252000"/>
                <a:gd name="connsiteX4" fmla="*/ 1639185 w 1639185"/>
                <a:gd name="connsiteY4" fmla="*/ 161323 h 252000"/>
                <a:gd name="connsiteX5" fmla="*/ 1548508 w 1639185"/>
                <a:gd name="connsiteY5" fmla="*/ 252000 h 252000"/>
                <a:gd name="connsiteX6" fmla="*/ 90677 w 1639185"/>
                <a:gd name="connsiteY6" fmla="*/ 252000 h 252000"/>
                <a:gd name="connsiteX7" fmla="*/ 0 w 1639185"/>
                <a:gd name="connsiteY7" fmla="*/ 161323 h 252000"/>
                <a:gd name="connsiteX8" fmla="*/ 0 w 1639185"/>
                <a:gd name="connsiteY8" fmla="*/ 90677 h 252000"/>
                <a:gd name="connsiteX0" fmla="*/ 90677 w 1639185"/>
                <a:gd name="connsiteY0" fmla="*/ 252000 h 343440"/>
                <a:gd name="connsiteX1" fmla="*/ 0 w 1639185"/>
                <a:gd name="connsiteY1" fmla="*/ 161323 h 343440"/>
                <a:gd name="connsiteX2" fmla="*/ 0 w 1639185"/>
                <a:gd name="connsiteY2" fmla="*/ 90677 h 343440"/>
                <a:gd name="connsiteX3" fmla="*/ 90677 w 1639185"/>
                <a:gd name="connsiteY3" fmla="*/ 0 h 343440"/>
                <a:gd name="connsiteX4" fmla="*/ 1548508 w 1639185"/>
                <a:gd name="connsiteY4" fmla="*/ 0 h 343440"/>
                <a:gd name="connsiteX5" fmla="*/ 1639185 w 1639185"/>
                <a:gd name="connsiteY5" fmla="*/ 90677 h 343440"/>
                <a:gd name="connsiteX6" fmla="*/ 1639185 w 1639185"/>
                <a:gd name="connsiteY6" fmla="*/ 161323 h 343440"/>
                <a:gd name="connsiteX7" fmla="*/ 1548508 w 1639185"/>
                <a:gd name="connsiteY7" fmla="*/ 252000 h 343440"/>
                <a:gd name="connsiteX8" fmla="*/ 182117 w 1639185"/>
                <a:gd name="connsiteY8" fmla="*/ 343440 h 343440"/>
                <a:gd name="connsiteX0" fmla="*/ 90677 w 1639185"/>
                <a:gd name="connsiteY0" fmla="*/ 252000 h 252000"/>
                <a:gd name="connsiteX1" fmla="*/ 0 w 1639185"/>
                <a:gd name="connsiteY1" fmla="*/ 161323 h 252000"/>
                <a:gd name="connsiteX2" fmla="*/ 0 w 1639185"/>
                <a:gd name="connsiteY2" fmla="*/ 90677 h 252000"/>
                <a:gd name="connsiteX3" fmla="*/ 90677 w 1639185"/>
                <a:gd name="connsiteY3" fmla="*/ 0 h 252000"/>
                <a:gd name="connsiteX4" fmla="*/ 1548508 w 1639185"/>
                <a:gd name="connsiteY4" fmla="*/ 0 h 252000"/>
                <a:gd name="connsiteX5" fmla="*/ 1639185 w 1639185"/>
                <a:gd name="connsiteY5" fmla="*/ 90677 h 252000"/>
                <a:gd name="connsiteX6" fmla="*/ 1639185 w 1639185"/>
                <a:gd name="connsiteY6" fmla="*/ 161323 h 252000"/>
                <a:gd name="connsiteX7" fmla="*/ 1548508 w 1639185"/>
                <a:gd name="connsiteY7" fmla="*/ 252000 h 252000"/>
                <a:gd name="connsiteX0" fmla="*/ 0 w 1639185"/>
                <a:gd name="connsiteY0" fmla="*/ 161323 h 252000"/>
                <a:gd name="connsiteX1" fmla="*/ 0 w 1639185"/>
                <a:gd name="connsiteY1" fmla="*/ 90677 h 252000"/>
                <a:gd name="connsiteX2" fmla="*/ 90677 w 1639185"/>
                <a:gd name="connsiteY2" fmla="*/ 0 h 252000"/>
                <a:gd name="connsiteX3" fmla="*/ 1548508 w 1639185"/>
                <a:gd name="connsiteY3" fmla="*/ 0 h 252000"/>
                <a:gd name="connsiteX4" fmla="*/ 1639185 w 1639185"/>
                <a:gd name="connsiteY4" fmla="*/ 90677 h 252000"/>
                <a:gd name="connsiteX5" fmla="*/ 1639185 w 1639185"/>
                <a:gd name="connsiteY5" fmla="*/ 161323 h 252000"/>
                <a:gd name="connsiteX6" fmla="*/ 1548508 w 1639185"/>
                <a:gd name="connsiteY6" fmla="*/ 252000 h 252000"/>
                <a:gd name="connsiteX0" fmla="*/ 0 w 1639185"/>
                <a:gd name="connsiteY0" fmla="*/ 161323 h 161323"/>
                <a:gd name="connsiteX1" fmla="*/ 0 w 1639185"/>
                <a:gd name="connsiteY1" fmla="*/ 90677 h 161323"/>
                <a:gd name="connsiteX2" fmla="*/ 90677 w 1639185"/>
                <a:gd name="connsiteY2" fmla="*/ 0 h 161323"/>
                <a:gd name="connsiteX3" fmla="*/ 1548508 w 1639185"/>
                <a:gd name="connsiteY3" fmla="*/ 0 h 161323"/>
                <a:gd name="connsiteX4" fmla="*/ 1639185 w 1639185"/>
                <a:gd name="connsiteY4" fmla="*/ 90677 h 161323"/>
                <a:gd name="connsiteX5" fmla="*/ 1639185 w 1639185"/>
                <a:gd name="connsiteY5" fmla="*/ 161323 h 161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39185" h="161323">
                  <a:moveTo>
                    <a:pt x="0" y="161323"/>
                  </a:moveTo>
                  <a:lnTo>
                    <a:pt x="0" y="90677"/>
                  </a:lnTo>
                  <a:cubicBezTo>
                    <a:pt x="0" y="40597"/>
                    <a:pt x="40597" y="0"/>
                    <a:pt x="90677" y="0"/>
                  </a:cubicBezTo>
                  <a:lnTo>
                    <a:pt x="1548508" y="0"/>
                  </a:lnTo>
                  <a:cubicBezTo>
                    <a:pt x="1598588" y="0"/>
                    <a:pt x="1639185" y="40597"/>
                    <a:pt x="1639185" y="90677"/>
                  </a:cubicBezTo>
                  <a:lnTo>
                    <a:pt x="1639185" y="161323"/>
                  </a:lnTo>
                </a:path>
              </a:pathLst>
            </a:custGeom>
            <a:solidFill>
              <a:schemeClr val="bg1"/>
            </a:solidFill>
            <a:ln w="19050" cap="rnd">
              <a:solidFill>
                <a:schemeClr val="accent2"/>
              </a:solidFill>
            </a:ln>
            <a:effectLst/>
          </p:spPr>
          <p:txBody>
            <a:bodyPr wrap="none" tIns="144000" bIns="0" anchor="ctr">
              <a:noAutofit/>
            </a:bodyPr>
            <a:lstStyle/>
            <a:p>
              <a:pPr algn="r"/>
              <a:r>
                <a:rPr lang="en-US" sz="1400" b="1" dirty="0" err="1">
                  <a:solidFill>
                    <a:schemeClr val="accent2"/>
                  </a:solidFill>
                </a:rPr>
                <a:t>Eficacia</a:t>
              </a:r>
              <a:r>
                <a:rPr lang="en-US" sz="1400" b="1" dirty="0">
                  <a:solidFill>
                    <a:schemeClr val="accent2"/>
                  </a:solidFill>
                </a:rPr>
                <a:t> &amp; </a:t>
              </a:r>
              <a:r>
                <a:rPr lang="en-US" sz="1400" b="1" dirty="0" err="1">
                  <a:solidFill>
                    <a:schemeClr val="accent2"/>
                  </a:solidFill>
                </a:rPr>
                <a:t>Seguridad</a:t>
              </a:r>
              <a:endParaRPr lang="en-US" sz="1400" b="1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166" name="Rectangle 31"/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754589" y="1342704"/>
            <a:ext cx="7625840" cy="360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w="19050" algn="ctr">
            <a:solidFill>
              <a:schemeClr val="accent2"/>
            </a:solidFill>
            <a:miter lim="800000"/>
            <a:headEnd/>
            <a:tailEnd/>
          </a:ln>
        </p:spPr>
        <p:txBody>
          <a:bodyPr lIns="0" tIns="0" rIns="0" bIns="72000" anchor="ctr"/>
          <a:lstStyle/>
          <a:p>
            <a:pPr algn="ctr" defTabSz="895350">
              <a:buClr>
                <a:srgbClr val="000000"/>
              </a:buClr>
            </a:pPr>
            <a:r>
              <a:rPr lang="en-GB" sz="16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SLP </a:t>
            </a:r>
            <a:r>
              <a:rPr lang="en-GB" sz="1600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por</a:t>
            </a:r>
            <a:r>
              <a:rPr lang="en-GB" sz="16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  <a:r>
              <a:rPr lang="en-GB" sz="1600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revisión</a:t>
            </a:r>
            <a:r>
              <a:rPr lang="en-GB" sz="16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  <a:r>
              <a:rPr lang="en-GB" sz="1600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independiente</a:t>
            </a:r>
            <a:r>
              <a:rPr lang="en-GB" sz="16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(</a:t>
            </a:r>
            <a:r>
              <a:rPr lang="en-GB" sz="1600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objetivo</a:t>
            </a:r>
            <a:r>
              <a:rPr lang="en-GB" sz="16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  <a:r>
              <a:rPr lang="en-GB" sz="1600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primario</a:t>
            </a:r>
            <a:r>
              <a:rPr lang="en-GB" sz="16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)</a:t>
            </a:r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97" t="20629" r="10926" b="4964"/>
          <a:stretch/>
        </p:blipFill>
        <p:spPr>
          <a:xfrm>
            <a:off x="1103895" y="1958516"/>
            <a:ext cx="5318019" cy="3238323"/>
          </a:xfrm>
          <a:prstGeom prst="rect">
            <a:avLst/>
          </a:prstGeom>
        </p:spPr>
      </p:pic>
      <p:sp>
        <p:nvSpPr>
          <p:cNvPr id="17" name="ZoneTexte 16"/>
          <p:cNvSpPr txBox="1"/>
          <p:nvPr/>
        </p:nvSpPr>
        <p:spPr>
          <a:xfrm rot="16200000">
            <a:off x="837271" y="3535377"/>
            <a:ext cx="971741" cy="21544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800" dirty="0" smtClean="0">
                <a:solidFill>
                  <a:schemeClr val="bg1">
                    <a:lumMod val="50000"/>
                  </a:schemeClr>
                </a:solidFill>
              </a:rPr>
              <a:t>SLP </a:t>
            </a:r>
            <a:r>
              <a:rPr lang="en-GB" sz="800" dirty="0" err="1" smtClean="0">
                <a:solidFill>
                  <a:schemeClr val="bg1">
                    <a:lumMod val="50000"/>
                  </a:schemeClr>
                </a:solidFill>
              </a:rPr>
              <a:t>probabilidad</a:t>
            </a:r>
            <a:endParaRPr lang="en-GB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750380" y="3482994"/>
            <a:ext cx="260278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 </a:t>
            </a:r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momento</a:t>
            </a:r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del </a:t>
            </a:r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análisis</a:t>
            </a:r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primario</a:t>
            </a:r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un total de 45 (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20%) </a:t>
            </a:r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pacientes</a:t>
            </a:r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tratados</a:t>
            </a:r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con </a:t>
            </a:r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afatinib</a:t>
            </a:r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y 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 (3%) </a:t>
            </a:r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pacientes</a:t>
            </a:r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tratados</a:t>
            </a:r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con </a:t>
            </a:r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quimioterapia</a:t>
            </a:r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estaban</a:t>
            </a:r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vivos</a:t>
            </a:r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sin </a:t>
            </a:r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progresión</a:t>
            </a:r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de </a:t>
            </a:r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enfermedad</a:t>
            </a:r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no se </a:t>
            </a:r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reflejan</a:t>
            </a:r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en el </a:t>
            </a:r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gráfico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62639" y="1715408"/>
            <a:ext cx="7610400" cy="360000"/>
          </a:xfrm>
          <a:prstGeom prst="rect">
            <a:avLst/>
          </a:prstGeom>
          <a:solidFill>
            <a:srgbClr val="D8EFF3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GB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Población</a:t>
            </a:r>
            <a:r>
              <a:rPr lang="en-GB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ITT: </a:t>
            </a:r>
            <a:r>
              <a:rPr lang="en-GB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toda</a:t>
            </a:r>
            <a:r>
              <a:rPr lang="en-GB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mutación</a:t>
            </a:r>
            <a:r>
              <a:rPr lang="en-GB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EGFR </a:t>
            </a:r>
            <a:endParaRPr lang="en-GB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18918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30823" y="41610"/>
            <a:ext cx="8550003" cy="1151854"/>
          </a:xfrm>
        </p:spPr>
        <p:txBody>
          <a:bodyPr/>
          <a:lstStyle/>
          <a:p>
            <a:r>
              <a:rPr lang="en-GB" dirty="0" err="1" smtClean="0"/>
              <a:t>Después</a:t>
            </a:r>
            <a:r>
              <a:rPr lang="en-GB" dirty="0" smtClean="0"/>
              <a:t> de 12 </a:t>
            </a:r>
            <a:r>
              <a:rPr lang="en-GB" dirty="0" err="1" smtClean="0"/>
              <a:t>meses</a:t>
            </a:r>
            <a:r>
              <a:rPr lang="en-GB" dirty="0" smtClean="0"/>
              <a:t> de </a:t>
            </a:r>
            <a:r>
              <a:rPr lang="en-GB" dirty="0" err="1" smtClean="0"/>
              <a:t>tratamiento</a:t>
            </a:r>
            <a:r>
              <a:rPr lang="en-GB" dirty="0" smtClean="0"/>
              <a:t>, </a:t>
            </a:r>
            <a:r>
              <a:rPr lang="en-GB" dirty="0" err="1" smtClean="0"/>
              <a:t>cerca</a:t>
            </a:r>
            <a:r>
              <a:rPr lang="en-GB" dirty="0" smtClean="0"/>
              <a:t> de la </a:t>
            </a:r>
            <a:r>
              <a:rPr lang="en-GB" dirty="0" err="1" smtClean="0"/>
              <a:t>mitad</a:t>
            </a:r>
            <a:r>
              <a:rPr lang="en-GB" dirty="0" smtClean="0"/>
              <a:t> de los </a:t>
            </a:r>
            <a:r>
              <a:rPr lang="en-GB" dirty="0" err="1" smtClean="0"/>
              <a:t>pacientes</a:t>
            </a:r>
            <a:r>
              <a:rPr lang="en-GB" dirty="0" smtClean="0"/>
              <a:t> </a:t>
            </a:r>
            <a:r>
              <a:rPr lang="en-GB" dirty="0" err="1" smtClean="0"/>
              <a:t>tratados</a:t>
            </a:r>
            <a:r>
              <a:rPr lang="en-GB" dirty="0" smtClean="0"/>
              <a:t> con </a:t>
            </a:r>
            <a:r>
              <a:rPr lang="en-GB" dirty="0" err="1" smtClean="0"/>
              <a:t>afatinib</a:t>
            </a:r>
            <a:r>
              <a:rPr lang="en-GB" dirty="0" smtClean="0"/>
              <a:t> </a:t>
            </a:r>
            <a:r>
              <a:rPr lang="en-GB" dirty="0" err="1" smtClean="0"/>
              <a:t>están</a:t>
            </a:r>
            <a:r>
              <a:rPr lang="en-GB" dirty="0" smtClean="0"/>
              <a:t> </a:t>
            </a:r>
            <a:r>
              <a:rPr lang="en-GB" dirty="0" err="1" smtClean="0"/>
              <a:t>vivos</a:t>
            </a:r>
            <a:r>
              <a:rPr lang="en-GB" dirty="0" smtClean="0"/>
              <a:t> y sin </a:t>
            </a:r>
            <a:r>
              <a:rPr lang="en-GB" dirty="0" err="1" smtClean="0"/>
              <a:t>progresión</a:t>
            </a:r>
            <a:r>
              <a:rPr lang="en-GB" dirty="0" smtClean="0"/>
              <a:t> de </a:t>
            </a:r>
            <a:r>
              <a:rPr lang="en-GB" dirty="0" err="1" smtClean="0"/>
              <a:t>enfermedad</a:t>
            </a:r>
            <a:endParaRPr lang="en-GB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25</a:t>
            </a:fld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754589" y="1342703"/>
            <a:ext cx="7625840" cy="4624463"/>
          </a:xfrm>
          <a:prstGeom prst="roundRect">
            <a:avLst>
              <a:gd name="adj" fmla="val 4285"/>
            </a:avLst>
          </a:prstGeom>
          <a:solidFill>
            <a:schemeClr val="bg1"/>
          </a:solidFill>
          <a:ln w="1905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31"/>
          <p:cNvSpPr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754589" y="1342704"/>
            <a:ext cx="7625840" cy="360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w="19050" algn="ctr">
            <a:solidFill>
              <a:schemeClr val="accent2"/>
            </a:solidFill>
            <a:miter lim="800000"/>
            <a:headEnd/>
            <a:tailEnd/>
          </a:ln>
        </p:spPr>
        <p:txBody>
          <a:bodyPr lIns="0" tIns="0" rIns="0" bIns="72000" anchor="ctr"/>
          <a:lstStyle/>
          <a:p>
            <a:pPr algn="ctr" defTabSz="895350">
              <a:buClr>
                <a:srgbClr val="000000"/>
              </a:buClr>
            </a:pPr>
            <a:r>
              <a:rPr lang="en-US" sz="1600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Pacientes</a:t>
            </a:r>
            <a:r>
              <a:rPr lang="en-US" sz="16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  <a:r>
              <a:rPr lang="en-US" sz="1600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vivos</a:t>
            </a:r>
            <a:r>
              <a:rPr lang="en-US" sz="16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y sin </a:t>
            </a:r>
            <a:r>
              <a:rPr lang="en-US" sz="1600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progresión</a:t>
            </a:r>
            <a:endParaRPr lang="en-GB" sz="1600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15" name="TextBox 1"/>
          <p:cNvSpPr txBox="1"/>
          <p:nvPr/>
        </p:nvSpPr>
        <p:spPr>
          <a:xfrm>
            <a:off x="770029" y="1702704"/>
            <a:ext cx="7610400" cy="360000"/>
          </a:xfrm>
          <a:prstGeom prst="rect">
            <a:avLst/>
          </a:prstGeom>
          <a:solidFill>
            <a:srgbClr val="D8EFF3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GB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Población</a:t>
            </a:r>
            <a:r>
              <a:rPr lang="en-GB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ITT: </a:t>
            </a:r>
            <a:r>
              <a:rPr lang="en-GB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todas</a:t>
            </a:r>
            <a:r>
              <a:rPr lang="en-GB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las</a:t>
            </a:r>
            <a:r>
              <a:rPr lang="en-GB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mutaciones</a:t>
            </a:r>
            <a:r>
              <a:rPr lang="en-GB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EGFR</a:t>
            </a:r>
            <a:endParaRPr lang="en-GB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0" y="6641018"/>
            <a:ext cx="2309567" cy="216982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>
              <a:lnSpc>
                <a:spcPct val="90000"/>
              </a:lnSpc>
            </a:pP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Afatinib 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Prescribing Information.</a:t>
            </a:r>
          </a:p>
        </p:txBody>
      </p:sp>
      <p:grpSp>
        <p:nvGrpSpPr>
          <p:cNvPr id="12" name="Groupe 11"/>
          <p:cNvGrpSpPr/>
          <p:nvPr/>
        </p:nvGrpSpPr>
        <p:grpSpPr>
          <a:xfrm>
            <a:off x="7390056" y="1058840"/>
            <a:ext cx="1639185" cy="247154"/>
            <a:chOff x="7391690" y="978179"/>
            <a:chExt cx="1639185" cy="247154"/>
          </a:xfrm>
        </p:grpSpPr>
        <p:sp>
          <p:nvSpPr>
            <p:cNvPr id="13" name="Rectangle 12"/>
            <p:cNvSpPr/>
            <p:nvPr/>
          </p:nvSpPr>
          <p:spPr>
            <a:xfrm>
              <a:off x="7422980" y="1081333"/>
              <a:ext cx="1606261" cy="144000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Rectangle à coins arrondis 9226"/>
            <p:cNvSpPr/>
            <p:nvPr/>
          </p:nvSpPr>
          <p:spPr>
            <a:xfrm>
              <a:off x="7391690" y="978179"/>
              <a:ext cx="1639185" cy="161323"/>
            </a:xfrm>
            <a:custGeom>
              <a:avLst/>
              <a:gdLst>
                <a:gd name="connsiteX0" fmla="*/ 0 w 1639185"/>
                <a:gd name="connsiteY0" fmla="*/ 90677 h 252000"/>
                <a:gd name="connsiteX1" fmla="*/ 90677 w 1639185"/>
                <a:gd name="connsiteY1" fmla="*/ 0 h 252000"/>
                <a:gd name="connsiteX2" fmla="*/ 1548508 w 1639185"/>
                <a:gd name="connsiteY2" fmla="*/ 0 h 252000"/>
                <a:gd name="connsiteX3" fmla="*/ 1639185 w 1639185"/>
                <a:gd name="connsiteY3" fmla="*/ 90677 h 252000"/>
                <a:gd name="connsiteX4" fmla="*/ 1639185 w 1639185"/>
                <a:gd name="connsiteY4" fmla="*/ 161323 h 252000"/>
                <a:gd name="connsiteX5" fmla="*/ 1548508 w 1639185"/>
                <a:gd name="connsiteY5" fmla="*/ 252000 h 252000"/>
                <a:gd name="connsiteX6" fmla="*/ 90677 w 1639185"/>
                <a:gd name="connsiteY6" fmla="*/ 252000 h 252000"/>
                <a:gd name="connsiteX7" fmla="*/ 0 w 1639185"/>
                <a:gd name="connsiteY7" fmla="*/ 161323 h 252000"/>
                <a:gd name="connsiteX8" fmla="*/ 0 w 1639185"/>
                <a:gd name="connsiteY8" fmla="*/ 90677 h 252000"/>
                <a:gd name="connsiteX0" fmla="*/ 90677 w 1639185"/>
                <a:gd name="connsiteY0" fmla="*/ 252000 h 343440"/>
                <a:gd name="connsiteX1" fmla="*/ 0 w 1639185"/>
                <a:gd name="connsiteY1" fmla="*/ 161323 h 343440"/>
                <a:gd name="connsiteX2" fmla="*/ 0 w 1639185"/>
                <a:gd name="connsiteY2" fmla="*/ 90677 h 343440"/>
                <a:gd name="connsiteX3" fmla="*/ 90677 w 1639185"/>
                <a:gd name="connsiteY3" fmla="*/ 0 h 343440"/>
                <a:gd name="connsiteX4" fmla="*/ 1548508 w 1639185"/>
                <a:gd name="connsiteY4" fmla="*/ 0 h 343440"/>
                <a:gd name="connsiteX5" fmla="*/ 1639185 w 1639185"/>
                <a:gd name="connsiteY5" fmla="*/ 90677 h 343440"/>
                <a:gd name="connsiteX6" fmla="*/ 1639185 w 1639185"/>
                <a:gd name="connsiteY6" fmla="*/ 161323 h 343440"/>
                <a:gd name="connsiteX7" fmla="*/ 1548508 w 1639185"/>
                <a:gd name="connsiteY7" fmla="*/ 252000 h 343440"/>
                <a:gd name="connsiteX8" fmla="*/ 182117 w 1639185"/>
                <a:gd name="connsiteY8" fmla="*/ 343440 h 343440"/>
                <a:gd name="connsiteX0" fmla="*/ 90677 w 1639185"/>
                <a:gd name="connsiteY0" fmla="*/ 252000 h 252000"/>
                <a:gd name="connsiteX1" fmla="*/ 0 w 1639185"/>
                <a:gd name="connsiteY1" fmla="*/ 161323 h 252000"/>
                <a:gd name="connsiteX2" fmla="*/ 0 w 1639185"/>
                <a:gd name="connsiteY2" fmla="*/ 90677 h 252000"/>
                <a:gd name="connsiteX3" fmla="*/ 90677 w 1639185"/>
                <a:gd name="connsiteY3" fmla="*/ 0 h 252000"/>
                <a:gd name="connsiteX4" fmla="*/ 1548508 w 1639185"/>
                <a:gd name="connsiteY4" fmla="*/ 0 h 252000"/>
                <a:gd name="connsiteX5" fmla="*/ 1639185 w 1639185"/>
                <a:gd name="connsiteY5" fmla="*/ 90677 h 252000"/>
                <a:gd name="connsiteX6" fmla="*/ 1639185 w 1639185"/>
                <a:gd name="connsiteY6" fmla="*/ 161323 h 252000"/>
                <a:gd name="connsiteX7" fmla="*/ 1548508 w 1639185"/>
                <a:gd name="connsiteY7" fmla="*/ 252000 h 252000"/>
                <a:gd name="connsiteX0" fmla="*/ 0 w 1639185"/>
                <a:gd name="connsiteY0" fmla="*/ 161323 h 252000"/>
                <a:gd name="connsiteX1" fmla="*/ 0 w 1639185"/>
                <a:gd name="connsiteY1" fmla="*/ 90677 h 252000"/>
                <a:gd name="connsiteX2" fmla="*/ 90677 w 1639185"/>
                <a:gd name="connsiteY2" fmla="*/ 0 h 252000"/>
                <a:gd name="connsiteX3" fmla="*/ 1548508 w 1639185"/>
                <a:gd name="connsiteY3" fmla="*/ 0 h 252000"/>
                <a:gd name="connsiteX4" fmla="*/ 1639185 w 1639185"/>
                <a:gd name="connsiteY4" fmla="*/ 90677 h 252000"/>
                <a:gd name="connsiteX5" fmla="*/ 1639185 w 1639185"/>
                <a:gd name="connsiteY5" fmla="*/ 161323 h 252000"/>
                <a:gd name="connsiteX6" fmla="*/ 1548508 w 1639185"/>
                <a:gd name="connsiteY6" fmla="*/ 252000 h 252000"/>
                <a:gd name="connsiteX0" fmla="*/ 0 w 1639185"/>
                <a:gd name="connsiteY0" fmla="*/ 161323 h 161323"/>
                <a:gd name="connsiteX1" fmla="*/ 0 w 1639185"/>
                <a:gd name="connsiteY1" fmla="*/ 90677 h 161323"/>
                <a:gd name="connsiteX2" fmla="*/ 90677 w 1639185"/>
                <a:gd name="connsiteY2" fmla="*/ 0 h 161323"/>
                <a:gd name="connsiteX3" fmla="*/ 1548508 w 1639185"/>
                <a:gd name="connsiteY3" fmla="*/ 0 h 161323"/>
                <a:gd name="connsiteX4" fmla="*/ 1639185 w 1639185"/>
                <a:gd name="connsiteY4" fmla="*/ 90677 h 161323"/>
                <a:gd name="connsiteX5" fmla="*/ 1639185 w 1639185"/>
                <a:gd name="connsiteY5" fmla="*/ 161323 h 161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39185" h="161323">
                  <a:moveTo>
                    <a:pt x="0" y="161323"/>
                  </a:moveTo>
                  <a:lnTo>
                    <a:pt x="0" y="90677"/>
                  </a:lnTo>
                  <a:cubicBezTo>
                    <a:pt x="0" y="40597"/>
                    <a:pt x="40597" y="0"/>
                    <a:pt x="90677" y="0"/>
                  </a:cubicBezTo>
                  <a:lnTo>
                    <a:pt x="1548508" y="0"/>
                  </a:lnTo>
                  <a:cubicBezTo>
                    <a:pt x="1598588" y="0"/>
                    <a:pt x="1639185" y="40597"/>
                    <a:pt x="1639185" y="90677"/>
                  </a:cubicBezTo>
                  <a:lnTo>
                    <a:pt x="1639185" y="161323"/>
                  </a:lnTo>
                </a:path>
              </a:pathLst>
            </a:custGeom>
            <a:solidFill>
              <a:schemeClr val="bg1"/>
            </a:solidFill>
            <a:ln w="19050" cap="rnd">
              <a:solidFill>
                <a:schemeClr val="accent2"/>
              </a:solidFill>
            </a:ln>
            <a:effectLst/>
          </p:spPr>
          <p:txBody>
            <a:bodyPr wrap="none" tIns="144000" bIns="0" anchor="ctr">
              <a:noAutofit/>
            </a:bodyPr>
            <a:lstStyle/>
            <a:p>
              <a:pPr algn="r"/>
              <a:r>
                <a:rPr lang="en-US" sz="1400" b="1" dirty="0" err="1">
                  <a:solidFill>
                    <a:schemeClr val="accent2"/>
                  </a:solidFill>
                </a:rPr>
                <a:t>Eficacia</a:t>
              </a:r>
              <a:r>
                <a:rPr lang="en-US" sz="1400" b="1" dirty="0">
                  <a:solidFill>
                    <a:schemeClr val="accent2"/>
                  </a:solidFill>
                </a:rPr>
                <a:t> &amp; </a:t>
              </a:r>
              <a:r>
                <a:rPr lang="en-US" sz="1400" b="1" dirty="0" err="1">
                  <a:solidFill>
                    <a:schemeClr val="accent2"/>
                  </a:solidFill>
                </a:rPr>
                <a:t>Seguridad</a:t>
              </a:r>
              <a:endParaRPr lang="en-US" sz="1400" b="1" dirty="0">
                <a:solidFill>
                  <a:schemeClr val="accent2"/>
                </a:solidFill>
              </a:endParaRPr>
            </a:p>
          </p:txBody>
        </p:sp>
      </p:grpSp>
      <p:graphicFrame>
        <p:nvGraphicFramePr>
          <p:cNvPr id="19" name="Graphique 18"/>
          <p:cNvGraphicFramePr/>
          <p:nvPr>
            <p:extLst>
              <p:ext uri="{D42A27DB-BD31-4B8C-83A1-F6EECF244321}">
                <p14:modId xmlns:p14="http://schemas.microsoft.com/office/powerpoint/2010/main" val="2636943096"/>
              </p:ext>
            </p:extLst>
          </p:nvPr>
        </p:nvGraphicFramePr>
        <p:xfrm>
          <a:off x="914400" y="2205872"/>
          <a:ext cx="7330008" cy="36858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036567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à coins arrondis 16"/>
          <p:cNvSpPr/>
          <p:nvPr/>
        </p:nvSpPr>
        <p:spPr>
          <a:xfrm>
            <a:off x="754589" y="1342704"/>
            <a:ext cx="7625840" cy="4351086"/>
          </a:xfrm>
          <a:prstGeom prst="roundRect">
            <a:avLst>
              <a:gd name="adj" fmla="val 4285"/>
            </a:avLst>
          </a:prstGeom>
          <a:solidFill>
            <a:schemeClr val="bg1"/>
          </a:solidFill>
          <a:ln w="1905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30823" y="218197"/>
            <a:ext cx="8550003" cy="798680"/>
          </a:xfrm>
        </p:spPr>
        <p:txBody>
          <a:bodyPr/>
          <a:lstStyle/>
          <a:p>
            <a:r>
              <a:rPr lang="en-GB" dirty="0" err="1" smtClean="0"/>
              <a:t>Afatinib</a:t>
            </a:r>
            <a:r>
              <a:rPr lang="en-GB" dirty="0" smtClean="0"/>
              <a:t> </a:t>
            </a:r>
            <a:r>
              <a:rPr lang="en-GB" dirty="0" err="1" smtClean="0"/>
              <a:t>brinda</a:t>
            </a:r>
            <a:r>
              <a:rPr lang="en-GB" dirty="0" smtClean="0"/>
              <a:t> 13.6 </a:t>
            </a:r>
            <a:r>
              <a:rPr lang="en-GB" dirty="0" err="1" smtClean="0"/>
              <a:t>meses</a:t>
            </a:r>
            <a:r>
              <a:rPr lang="en-GB" dirty="0" smtClean="0"/>
              <a:t> de SLP en </a:t>
            </a:r>
            <a:r>
              <a:rPr lang="en-GB" dirty="0" err="1" smtClean="0"/>
              <a:t>primera</a:t>
            </a:r>
            <a:r>
              <a:rPr lang="en-GB" dirty="0" smtClean="0"/>
              <a:t> </a:t>
            </a:r>
            <a:r>
              <a:rPr lang="en-GB" dirty="0" err="1" smtClean="0"/>
              <a:t>línea</a:t>
            </a:r>
            <a:r>
              <a:rPr lang="en-GB" dirty="0" smtClean="0"/>
              <a:t>  en </a:t>
            </a:r>
            <a:r>
              <a:rPr lang="en-GB" dirty="0" err="1" smtClean="0"/>
              <a:t>pacientes</a:t>
            </a:r>
            <a:r>
              <a:rPr lang="en-GB" dirty="0" smtClean="0"/>
              <a:t> con </a:t>
            </a:r>
            <a:r>
              <a:rPr lang="en-GB" dirty="0" err="1" smtClean="0"/>
              <a:t>mutaciones</a:t>
            </a:r>
            <a:r>
              <a:rPr lang="en-GB" dirty="0" smtClean="0"/>
              <a:t> </a:t>
            </a:r>
            <a:r>
              <a:rPr lang="en-GB" dirty="0" err="1" smtClean="0"/>
              <a:t>comunes</a:t>
            </a:r>
            <a:endParaRPr lang="en-GB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26</a:t>
            </a:fld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0" y="6516368"/>
            <a:ext cx="3094892" cy="341632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>
              <a:lnSpc>
                <a:spcPct val="90000"/>
              </a:lnSpc>
            </a:pPr>
            <a:r>
              <a:rPr lang="en-GB" sz="9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Sequist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LV et al. J </a:t>
            </a:r>
            <a:r>
              <a:rPr lang="en-GB" sz="9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Clin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9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Oncol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 2013 [In press].</a:t>
            </a:r>
          </a:p>
          <a:p>
            <a:pPr>
              <a:lnSpc>
                <a:spcPct val="90000"/>
              </a:lnSpc>
            </a:pP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Afatinib Prescribing Information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en-GB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Espace réservé du contenu 4"/>
          <p:cNvSpPr txBox="1">
            <a:spLocks/>
          </p:cNvSpPr>
          <p:nvPr/>
        </p:nvSpPr>
        <p:spPr>
          <a:xfrm>
            <a:off x="949568" y="5845709"/>
            <a:ext cx="7270407" cy="45858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76213" indent="-176213" algn="l" defTabSz="914400" rtl="0" eaLnBrk="1" latinLnBrk="0" hangingPunct="1">
              <a:lnSpc>
                <a:spcPct val="85000"/>
              </a:lnSpc>
              <a:spcBef>
                <a:spcPts val="1200"/>
              </a:spcBef>
              <a:buClr>
                <a:srgbClr val="1CBECA"/>
              </a:buClr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20725" indent="-263525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Font typeface="Arial" pitchFamily="34" charset="0"/>
              <a:buChar char="‒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3150" indent="-158750" algn="l" defTabSz="914400" rtl="0" eaLnBrk="1" latinLnBrk="0" hangingPunct="1">
              <a:lnSpc>
                <a:spcPct val="85000"/>
              </a:lnSpc>
              <a:spcBef>
                <a:spcPts val="400"/>
              </a:spcBef>
              <a:buClr>
                <a:srgbClr val="1CBECA"/>
              </a:buClr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20825" indent="-149225" algn="l" defTabSz="914400" rtl="0" eaLnBrk="1" latinLnBrk="0" hangingPunct="1">
              <a:lnSpc>
                <a:spcPct val="85000"/>
              </a:lnSpc>
              <a:spcBef>
                <a:spcPts val="0"/>
              </a:spcBef>
              <a:buClr>
                <a:srgbClr val="1CBECA"/>
              </a:buClr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970088" indent="-141288" algn="l" defTabSz="914400" rtl="0" eaLnBrk="1" latinLnBrk="0" hangingPunct="1">
              <a:lnSpc>
                <a:spcPct val="85000"/>
              </a:lnSpc>
              <a:spcBef>
                <a:spcPts val="0"/>
              </a:spcBef>
              <a:buClr>
                <a:srgbClr val="1CBECA"/>
              </a:buClr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400"/>
              </a:spcBef>
            </a:pPr>
            <a:r>
              <a:rPr lang="en-US" sz="1400" dirty="0"/>
              <a:t>53% </a:t>
            </a:r>
            <a:r>
              <a:rPr lang="en-US" sz="1400" dirty="0" err="1" smtClean="0"/>
              <a:t>reducción</a:t>
            </a:r>
            <a:r>
              <a:rPr lang="en-US" sz="1400" dirty="0" smtClean="0"/>
              <a:t> en el </a:t>
            </a:r>
            <a:r>
              <a:rPr lang="en-US" sz="1400" dirty="0" err="1" smtClean="0"/>
              <a:t>riesgo</a:t>
            </a:r>
            <a:r>
              <a:rPr lang="en-US" sz="1400" dirty="0" smtClean="0"/>
              <a:t> de </a:t>
            </a:r>
            <a:r>
              <a:rPr lang="en-US" sz="1400" dirty="0" err="1" smtClean="0"/>
              <a:t>morir</a:t>
            </a:r>
            <a:r>
              <a:rPr lang="en-US" sz="1400" dirty="0" smtClean="0"/>
              <a:t> o de </a:t>
            </a:r>
            <a:r>
              <a:rPr lang="en-US" sz="1400" dirty="0" err="1" smtClean="0"/>
              <a:t>progresión</a:t>
            </a:r>
            <a:r>
              <a:rPr lang="en-US" sz="1400" dirty="0" smtClean="0"/>
              <a:t> </a:t>
            </a:r>
            <a:r>
              <a:rPr lang="en-US" sz="1400" dirty="0" err="1" smtClean="0"/>
              <a:t>tumoral</a:t>
            </a:r>
            <a:r>
              <a:rPr lang="en-US" sz="1400" dirty="0" smtClean="0"/>
              <a:t> en </a:t>
            </a:r>
            <a:r>
              <a:rPr lang="en-US" sz="1400" dirty="0" err="1" smtClean="0"/>
              <a:t>pacientes</a:t>
            </a:r>
            <a:r>
              <a:rPr lang="en-US" sz="1400" dirty="0" smtClean="0"/>
              <a:t> con </a:t>
            </a:r>
            <a:r>
              <a:rPr lang="en-US" sz="1400" dirty="0" err="1" smtClean="0"/>
              <a:t>mutaciones</a:t>
            </a:r>
            <a:r>
              <a:rPr lang="en-US" sz="1400" dirty="0" smtClean="0"/>
              <a:t> </a:t>
            </a:r>
            <a:r>
              <a:rPr lang="en-US" sz="1400" dirty="0" err="1" smtClean="0"/>
              <a:t>comunes</a:t>
            </a:r>
            <a:r>
              <a:rPr lang="en-US" sz="1400" dirty="0" smtClean="0"/>
              <a:t> (</a:t>
            </a:r>
            <a:r>
              <a:rPr lang="en-US" sz="1400" dirty="0"/>
              <a:t>HR 0.47; </a:t>
            </a:r>
            <a:r>
              <a:rPr lang="en-US" sz="1400" i="1" dirty="0" smtClean="0"/>
              <a:t>P</a:t>
            </a:r>
            <a:r>
              <a:rPr lang="en-US" sz="1400" dirty="0" smtClean="0"/>
              <a:t>&lt;0.001</a:t>
            </a:r>
            <a:r>
              <a:rPr lang="en-US" sz="1400" dirty="0"/>
              <a:t>)</a:t>
            </a:r>
          </a:p>
        </p:txBody>
      </p:sp>
      <p:sp>
        <p:nvSpPr>
          <p:cNvPr id="18" name="Rectangle 31"/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754589" y="1342704"/>
            <a:ext cx="7625840" cy="360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w="19050" algn="ctr">
            <a:solidFill>
              <a:schemeClr val="accent2"/>
            </a:solidFill>
            <a:miter lim="800000"/>
            <a:headEnd/>
            <a:tailEnd/>
          </a:ln>
        </p:spPr>
        <p:txBody>
          <a:bodyPr lIns="0" tIns="0" rIns="0" bIns="72000" anchor="ctr"/>
          <a:lstStyle/>
          <a:p>
            <a:pPr algn="ctr" defTabSz="895350">
              <a:buClr>
                <a:srgbClr val="000000"/>
              </a:buClr>
            </a:pPr>
            <a:r>
              <a:rPr lang="en-US" sz="16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SLP </a:t>
            </a:r>
            <a:r>
              <a:rPr lang="en-US" sz="1600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por</a:t>
            </a:r>
            <a:r>
              <a:rPr lang="en-US" sz="16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  <a:r>
              <a:rPr lang="en-US" sz="1600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revisión</a:t>
            </a:r>
            <a:r>
              <a:rPr lang="en-US" sz="16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  <a:r>
              <a:rPr lang="en-US" sz="1600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independiente</a:t>
            </a:r>
            <a:r>
              <a:rPr lang="en-US" sz="16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(</a:t>
            </a:r>
            <a:r>
              <a:rPr lang="en-US" sz="1600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objetivo</a:t>
            </a:r>
            <a:r>
              <a:rPr lang="en-US" sz="16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  <a:r>
              <a:rPr lang="en-US" sz="1600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primario</a:t>
            </a:r>
            <a:r>
              <a:rPr lang="en-US" sz="1600" dirty="0">
                <a:solidFill>
                  <a:srgbClr val="FFFFFF"/>
                </a:solidFill>
                <a:latin typeface="Arial" charset="0"/>
                <a:cs typeface="Arial" charset="0"/>
              </a:rPr>
              <a:t>)</a:t>
            </a:r>
          </a:p>
        </p:txBody>
      </p:sp>
      <p:sp>
        <p:nvSpPr>
          <p:cNvPr id="19" name="TextBox 1"/>
          <p:cNvSpPr txBox="1"/>
          <p:nvPr/>
        </p:nvSpPr>
        <p:spPr>
          <a:xfrm>
            <a:off x="762639" y="1715408"/>
            <a:ext cx="7610400" cy="540000"/>
          </a:xfrm>
          <a:prstGeom prst="rect">
            <a:avLst/>
          </a:prstGeom>
          <a:solidFill>
            <a:srgbClr val="D8EFF3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Mutaciones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comunes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: </a:t>
            </a:r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deleción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exon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19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 </a:t>
            </a:r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mutaciones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puntuales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del exon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21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L858R (~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90%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 </a:t>
            </a:r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todas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las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mutaciones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</a:t>
            </a:r>
            <a:endParaRPr lang="en-GB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4" name="Groupe 13"/>
          <p:cNvGrpSpPr/>
          <p:nvPr/>
        </p:nvGrpSpPr>
        <p:grpSpPr>
          <a:xfrm>
            <a:off x="7400382" y="1037367"/>
            <a:ext cx="1639185" cy="247154"/>
            <a:chOff x="7391690" y="978179"/>
            <a:chExt cx="1639185" cy="247154"/>
          </a:xfrm>
        </p:grpSpPr>
        <p:sp>
          <p:nvSpPr>
            <p:cNvPr id="15" name="Rectangle 14"/>
            <p:cNvSpPr/>
            <p:nvPr/>
          </p:nvSpPr>
          <p:spPr>
            <a:xfrm>
              <a:off x="7422980" y="1081333"/>
              <a:ext cx="1606261" cy="144000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Rectangle à coins arrondis 9226"/>
            <p:cNvSpPr/>
            <p:nvPr/>
          </p:nvSpPr>
          <p:spPr>
            <a:xfrm>
              <a:off x="7391690" y="978179"/>
              <a:ext cx="1639185" cy="161323"/>
            </a:xfrm>
            <a:custGeom>
              <a:avLst/>
              <a:gdLst>
                <a:gd name="connsiteX0" fmla="*/ 0 w 1639185"/>
                <a:gd name="connsiteY0" fmla="*/ 90677 h 252000"/>
                <a:gd name="connsiteX1" fmla="*/ 90677 w 1639185"/>
                <a:gd name="connsiteY1" fmla="*/ 0 h 252000"/>
                <a:gd name="connsiteX2" fmla="*/ 1548508 w 1639185"/>
                <a:gd name="connsiteY2" fmla="*/ 0 h 252000"/>
                <a:gd name="connsiteX3" fmla="*/ 1639185 w 1639185"/>
                <a:gd name="connsiteY3" fmla="*/ 90677 h 252000"/>
                <a:gd name="connsiteX4" fmla="*/ 1639185 w 1639185"/>
                <a:gd name="connsiteY4" fmla="*/ 161323 h 252000"/>
                <a:gd name="connsiteX5" fmla="*/ 1548508 w 1639185"/>
                <a:gd name="connsiteY5" fmla="*/ 252000 h 252000"/>
                <a:gd name="connsiteX6" fmla="*/ 90677 w 1639185"/>
                <a:gd name="connsiteY6" fmla="*/ 252000 h 252000"/>
                <a:gd name="connsiteX7" fmla="*/ 0 w 1639185"/>
                <a:gd name="connsiteY7" fmla="*/ 161323 h 252000"/>
                <a:gd name="connsiteX8" fmla="*/ 0 w 1639185"/>
                <a:gd name="connsiteY8" fmla="*/ 90677 h 252000"/>
                <a:gd name="connsiteX0" fmla="*/ 90677 w 1639185"/>
                <a:gd name="connsiteY0" fmla="*/ 252000 h 343440"/>
                <a:gd name="connsiteX1" fmla="*/ 0 w 1639185"/>
                <a:gd name="connsiteY1" fmla="*/ 161323 h 343440"/>
                <a:gd name="connsiteX2" fmla="*/ 0 w 1639185"/>
                <a:gd name="connsiteY2" fmla="*/ 90677 h 343440"/>
                <a:gd name="connsiteX3" fmla="*/ 90677 w 1639185"/>
                <a:gd name="connsiteY3" fmla="*/ 0 h 343440"/>
                <a:gd name="connsiteX4" fmla="*/ 1548508 w 1639185"/>
                <a:gd name="connsiteY4" fmla="*/ 0 h 343440"/>
                <a:gd name="connsiteX5" fmla="*/ 1639185 w 1639185"/>
                <a:gd name="connsiteY5" fmla="*/ 90677 h 343440"/>
                <a:gd name="connsiteX6" fmla="*/ 1639185 w 1639185"/>
                <a:gd name="connsiteY6" fmla="*/ 161323 h 343440"/>
                <a:gd name="connsiteX7" fmla="*/ 1548508 w 1639185"/>
                <a:gd name="connsiteY7" fmla="*/ 252000 h 343440"/>
                <a:gd name="connsiteX8" fmla="*/ 182117 w 1639185"/>
                <a:gd name="connsiteY8" fmla="*/ 343440 h 343440"/>
                <a:gd name="connsiteX0" fmla="*/ 90677 w 1639185"/>
                <a:gd name="connsiteY0" fmla="*/ 252000 h 252000"/>
                <a:gd name="connsiteX1" fmla="*/ 0 w 1639185"/>
                <a:gd name="connsiteY1" fmla="*/ 161323 h 252000"/>
                <a:gd name="connsiteX2" fmla="*/ 0 w 1639185"/>
                <a:gd name="connsiteY2" fmla="*/ 90677 h 252000"/>
                <a:gd name="connsiteX3" fmla="*/ 90677 w 1639185"/>
                <a:gd name="connsiteY3" fmla="*/ 0 h 252000"/>
                <a:gd name="connsiteX4" fmla="*/ 1548508 w 1639185"/>
                <a:gd name="connsiteY4" fmla="*/ 0 h 252000"/>
                <a:gd name="connsiteX5" fmla="*/ 1639185 w 1639185"/>
                <a:gd name="connsiteY5" fmla="*/ 90677 h 252000"/>
                <a:gd name="connsiteX6" fmla="*/ 1639185 w 1639185"/>
                <a:gd name="connsiteY6" fmla="*/ 161323 h 252000"/>
                <a:gd name="connsiteX7" fmla="*/ 1548508 w 1639185"/>
                <a:gd name="connsiteY7" fmla="*/ 252000 h 252000"/>
                <a:gd name="connsiteX0" fmla="*/ 0 w 1639185"/>
                <a:gd name="connsiteY0" fmla="*/ 161323 h 252000"/>
                <a:gd name="connsiteX1" fmla="*/ 0 w 1639185"/>
                <a:gd name="connsiteY1" fmla="*/ 90677 h 252000"/>
                <a:gd name="connsiteX2" fmla="*/ 90677 w 1639185"/>
                <a:gd name="connsiteY2" fmla="*/ 0 h 252000"/>
                <a:gd name="connsiteX3" fmla="*/ 1548508 w 1639185"/>
                <a:gd name="connsiteY3" fmla="*/ 0 h 252000"/>
                <a:gd name="connsiteX4" fmla="*/ 1639185 w 1639185"/>
                <a:gd name="connsiteY4" fmla="*/ 90677 h 252000"/>
                <a:gd name="connsiteX5" fmla="*/ 1639185 w 1639185"/>
                <a:gd name="connsiteY5" fmla="*/ 161323 h 252000"/>
                <a:gd name="connsiteX6" fmla="*/ 1548508 w 1639185"/>
                <a:gd name="connsiteY6" fmla="*/ 252000 h 252000"/>
                <a:gd name="connsiteX0" fmla="*/ 0 w 1639185"/>
                <a:gd name="connsiteY0" fmla="*/ 161323 h 161323"/>
                <a:gd name="connsiteX1" fmla="*/ 0 w 1639185"/>
                <a:gd name="connsiteY1" fmla="*/ 90677 h 161323"/>
                <a:gd name="connsiteX2" fmla="*/ 90677 w 1639185"/>
                <a:gd name="connsiteY2" fmla="*/ 0 h 161323"/>
                <a:gd name="connsiteX3" fmla="*/ 1548508 w 1639185"/>
                <a:gd name="connsiteY3" fmla="*/ 0 h 161323"/>
                <a:gd name="connsiteX4" fmla="*/ 1639185 w 1639185"/>
                <a:gd name="connsiteY4" fmla="*/ 90677 h 161323"/>
                <a:gd name="connsiteX5" fmla="*/ 1639185 w 1639185"/>
                <a:gd name="connsiteY5" fmla="*/ 161323 h 161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39185" h="161323">
                  <a:moveTo>
                    <a:pt x="0" y="161323"/>
                  </a:moveTo>
                  <a:lnTo>
                    <a:pt x="0" y="90677"/>
                  </a:lnTo>
                  <a:cubicBezTo>
                    <a:pt x="0" y="40597"/>
                    <a:pt x="40597" y="0"/>
                    <a:pt x="90677" y="0"/>
                  </a:cubicBezTo>
                  <a:lnTo>
                    <a:pt x="1548508" y="0"/>
                  </a:lnTo>
                  <a:cubicBezTo>
                    <a:pt x="1598588" y="0"/>
                    <a:pt x="1639185" y="40597"/>
                    <a:pt x="1639185" y="90677"/>
                  </a:cubicBezTo>
                  <a:lnTo>
                    <a:pt x="1639185" y="161323"/>
                  </a:lnTo>
                </a:path>
              </a:pathLst>
            </a:custGeom>
            <a:solidFill>
              <a:schemeClr val="bg1"/>
            </a:solidFill>
            <a:ln w="19050" cap="rnd">
              <a:solidFill>
                <a:schemeClr val="accent2"/>
              </a:solidFill>
            </a:ln>
            <a:effectLst/>
          </p:spPr>
          <p:txBody>
            <a:bodyPr wrap="none" tIns="144000" bIns="0" anchor="ctr">
              <a:noAutofit/>
            </a:bodyPr>
            <a:lstStyle/>
            <a:p>
              <a:pPr algn="r"/>
              <a:r>
                <a:rPr lang="en-US" sz="1400" b="1" dirty="0" err="1">
                  <a:solidFill>
                    <a:schemeClr val="accent2"/>
                  </a:solidFill>
                </a:rPr>
                <a:t>Eficacia</a:t>
              </a:r>
              <a:r>
                <a:rPr lang="en-US" sz="1400" b="1" dirty="0">
                  <a:solidFill>
                    <a:schemeClr val="accent2"/>
                  </a:solidFill>
                </a:rPr>
                <a:t> &amp; </a:t>
              </a:r>
              <a:r>
                <a:rPr lang="en-US" sz="1400" b="1" dirty="0" err="1">
                  <a:solidFill>
                    <a:schemeClr val="accent2"/>
                  </a:solidFill>
                </a:rPr>
                <a:t>Seguridad</a:t>
              </a:r>
              <a:endParaRPr lang="en-US" sz="1400" b="1" dirty="0">
                <a:solidFill>
                  <a:schemeClr val="accent2"/>
                </a:solidFill>
              </a:endParaRPr>
            </a:p>
          </p:txBody>
        </p:sp>
      </p:grpSp>
      <p:pic>
        <p:nvPicPr>
          <p:cNvPr id="21" name="Image 2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81" t="26653" r="11531" b="13725"/>
          <a:stretch/>
        </p:blipFill>
        <p:spPr>
          <a:xfrm>
            <a:off x="1247775" y="2333624"/>
            <a:ext cx="5248275" cy="327660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740927" y="3731686"/>
            <a:ext cx="2734761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sz="1000" dirty="0"/>
              <a:t>Al momento del análisis primario, un total de 45 (20%) </a:t>
            </a:r>
            <a:r>
              <a:rPr lang="es-CL" sz="1000" dirty="0" smtClean="0"/>
              <a:t>pacientes </a:t>
            </a:r>
            <a:r>
              <a:rPr lang="es-CL" sz="1000" dirty="0"/>
              <a:t>tratados con </a:t>
            </a:r>
            <a:r>
              <a:rPr lang="es-CL" sz="1000" dirty="0" err="1"/>
              <a:t>afatinib</a:t>
            </a:r>
            <a:r>
              <a:rPr lang="es-CL" sz="1000" dirty="0"/>
              <a:t> y 3 (3%) pacientes tratados </a:t>
            </a:r>
            <a:r>
              <a:rPr lang="es-CL" sz="1000" dirty="0" smtClean="0"/>
              <a:t>con </a:t>
            </a:r>
            <a:r>
              <a:rPr lang="es-CL" sz="1000" dirty="0"/>
              <a:t>quimioterapia estaban vivos sin progresión de </a:t>
            </a:r>
            <a:r>
              <a:rPr lang="es-CL" sz="1000" dirty="0" smtClean="0"/>
              <a:t>enfermedad, no se reflejan </a:t>
            </a:r>
            <a:r>
              <a:rPr lang="es-CL" sz="1000" dirty="0"/>
              <a:t>en el gráfico</a:t>
            </a:r>
          </a:p>
        </p:txBody>
      </p:sp>
      <p:sp>
        <p:nvSpPr>
          <p:cNvPr id="22" name="ZoneTexte 21"/>
          <p:cNvSpPr txBox="1"/>
          <p:nvPr/>
        </p:nvSpPr>
        <p:spPr>
          <a:xfrm rot="16200000">
            <a:off x="662652" y="3702432"/>
            <a:ext cx="976549" cy="21544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800" dirty="0" smtClean="0">
                <a:solidFill>
                  <a:schemeClr val="bg1">
                    <a:lumMod val="50000"/>
                  </a:schemeClr>
                </a:solidFill>
              </a:rPr>
              <a:t>PFS </a:t>
            </a:r>
            <a:r>
              <a:rPr lang="en-GB" sz="800" dirty="0" err="1" smtClean="0">
                <a:solidFill>
                  <a:schemeClr val="bg1">
                    <a:lumMod val="50000"/>
                  </a:schemeClr>
                </a:solidFill>
              </a:rPr>
              <a:t>probabilidad</a:t>
            </a:r>
            <a:endParaRPr lang="en-GB" sz="8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70454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30823" y="100472"/>
            <a:ext cx="8550003" cy="1034129"/>
          </a:xfrm>
        </p:spPr>
        <p:txBody>
          <a:bodyPr/>
          <a:lstStyle/>
          <a:p>
            <a:r>
              <a:rPr lang="en-GB" sz="2400" dirty="0" smtClean="0"/>
              <a:t>A 12 </a:t>
            </a:r>
            <a:r>
              <a:rPr lang="en-GB" sz="2400" dirty="0" err="1" smtClean="0"/>
              <a:t>meses</a:t>
            </a:r>
            <a:r>
              <a:rPr lang="en-GB" sz="2400" dirty="0" smtClean="0"/>
              <a:t> de </a:t>
            </a:r>
            <a:r>
              <a:rPr lang="en-GB" sz="2400" dirty="0" err="1" smtClean="0"/>
              <a:t>tratamiento</a:t>
            </a:r>
            <a:r>
              <a:rPr lang="en-GB" sz="2400" dirty="0" smtClean="0"/>
              <a:t>, </a:t>
            </a:r>
            <a:r>
              <a:rPr lang="en-GB" sz="2400" dirty="0" err="1" smtClean="0"/>
              <a:t>más</a:t>
            </a:r>
            <a:r>
              <a:rPr lang="en-GB" sz="2400" dirty="0" smtClean="0"/>
              <a:t> de la </a:t>
            </a:r>
            <a:r>
              <a:rPr lang="en-GB" sz="2400" dirty="0" err="1" smtClean="0"/>
              <a:t>mitad</a:t>
            </a:r>
            <a:r>
              <a:rPr lang="en-GB" sz="2400" dirty="0" smtClean="0"/>
              <a:t> de los </a:t>
            </a:r>
            <a:r>
              <a:rPr lang="en-GB" sz="2400" dirty="0" err="1" smtClean="0"/>
              <a:t>pacientes</a:t>
            </a:r>
            <a:r>
              <a:rPr lang="en-GB" sz="2400" dirty="0" smtClean="0"/>
              <a:t> con </a:t>
            </a:r>
            <a:r>
              <a:rPr lang="en-GB" sz="2400" dirty="0" err="1" smtClean="0"/>
              <a:t>mutaciones</a:t>
            </a:r>
            <a:r>
              <a:rPr lang="en-GB" sz="2400" dirty="0" smtClean="0"/>
              <a:t> </a:t>
            </a:r>
            <a:r>
              <a:rPr lang="en-GB" sz="2400" dirty="0" err="1" smtClean="0"/>
              <a:t>comunes</a:t>
            </a:r>
            <a:r>
              <a:rPr lang="en-GB" sz="2400" dirty="0" smtClean="0"/>
              <a:t> </a:t>
            </a:r>
            <a:r>
              <a:rPr lang="en-GB" sz="2400" dirty="0" err="1" smtClean="0"/>
              <a:t>tratados</a:t>
            </a:r>
            <a:r>
              <a:rPr lang="en-GB" sz="2400" dirty="0" smtClean="0"/>
              <a:t> con  </a:t>
            </a:r>
            <a:r>
              <a:rPr lang="en-GB" sz="2400" dirty="0" err="1" smtClean="0"/>
              <a:t>afatinib</a:t>
            </a:r>
            <a:r>
              <a:rPr lang="en-GB" sz="2400" dirty="0" smtClean="0"/>
              <a:t> </a:t>
            </a:r>
            <a:r>
              <a:rPr lang="en-GB" sz="2400" dirty="0" err="1" smtClean="0"/>
              <a:t>siguen</a:t>
            </a:r>
            <a:r>
              <a:rPr lang="en-GB" sz="2400" dirty="0" smtClean="0"/>
              <a:t> </a:t>
            </a:r>
            <a:r>
              <a:rPr lang="en-GB" sz="2400" dirty="0" err="1" smtClean="0"/>
              <a:t>vivos</a:t>
            </a:r>
            <a:r>
              <a:rPr lang="en-GB" sz="2400" dirty="0" smtClean="0"/>
              <a:t> y sin </a:t>
            </a:r>
            <a:r>
              <a:rPr lang="en-GB" sz="2400" dirty="0" err="1" smtClean="0"/>
              <a:t>progresión</a:t>
            </a:r>
            <a:r>
              <a:rPr lang="en-GB" sz="2400" dirty="0" smtClean="0"/>
              <a:t> de </a:t>
            </a:r>
            <a:r>
              <a:rPr lang="en-GB" sz="2400" dirty="0" err="1" smtClean="0"/>
              <a:t>enfermedad</a:t>
            </a:r>
            <a:endParaRPr lang="en-GB" sz="24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27</a:t>
            </a:fld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-1" y="6641018"/>
            <a:ext cx="3016577" cy="216982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>
              <a:lnSpc>
                <a:spcPct val="90000"/>
              </a:lnSpc>
            </a:pPr>
            <a:r>
              <a:rPr lang="en-GB" sz="9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Afatinib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Prescribing Information.</a:t>
            </a:r>
          </a:p>
        </p:txBody>
      </p:sp>
      <p:sp>
        <p:nvSpPr>
          <p:cNvPr id="12" name="Rectangle à coins arrondis 11"/>
          <p:cNvSpPr/>
          <p:nvPr/>
        </p:nvSpPr>
        <p:spPr>
          <a:xfrm>
            <a:off x="754589" y="1342703"/>
            <a:ext cx="7625840" cy="4624463"/>
          </a:xfrm>
          <a:prstGeom prst="roundRect">
            <a:avLst>
              <a:gd name="adj" fmla="val 4285"/>
            </a:avLst>
          </a:prstGeom>
          <a:solidFill>
            <a:schemeClr val="bg1"/>
          </a:solidFill>
          <a:ln w="1905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31"/>
          <p:cNvSpPr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754589" y="1342704"/>
            <a:ext cx="7625840" cy="360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w="19050" algn="ctr">
            <a:solidFill>
              <a:schemeClr val="accent2"/>
            </a:solidFill>
            <a:miter lim="800000"/>
            <a:headEnd/>
            <a:tailEnd/>
          </a:ln>
        </p:spPr>
        <p:txBody>
          <a:bodyPr lIns="0" tIns="0" rIns="0" bIns="72000" anchor="ctr"/>
          <a:lstStyle/>
          <a:p>
            <a:pPr algn="ctr" defTabSz="895350">
              <a:buClr>
                <a:srgbClr val="000000"/>
              </a:buClr>
            </a:pPr>
            <a:r>
              <a:rPr lang="en-US" sz="1600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Pacientes</a:t>
            </a:r>
            <a:r>
              <a:rPr lang="en-US" sz="16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  <a:r>
              <a:rPr lang="en-US" sz="1600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vivos</a:t>
            </a:r>
            <a:r>
              <a:rPr lang="en-US" sz="16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y sin </a:t>
            </a:r>
            <a:r>
              <a:rPr lang="en-US" sz="1600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progresión</a:t>
            </a:r>
            <a:r>
              <a:rPr lang="en-US" sz="16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  <a:endParaRPr lang="en-GB" sz="1600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14" name="TextBox 1"/>
          <p:cNvSpPr txBox="1"/>
          <p:nvPr/>
        </p:nvSpPr>
        <p:spPr>
          <a:xfrm>
            <a:off x="762639" y="1715408"/>
            <a:ext cx="7610400" cy="540000"/>
          </a:xfrm>
          <a:prstGeom prst="rect">
            <a:avLst/>
          </a:prstGeom>
          <a:solidFill>
            <a:srgbClr val="D8EFF3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Mutaciones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comunes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: </a:t>
            </a:r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deleciones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exon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19 deletions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 </a:t>
            </a:r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mutaciones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puntuales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exon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21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L858R (~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90% of all mutations)</a:t>
            </a:r>
          </a:p>
        </p:txBody>
      </p:sp>
      <p:grpSp>
        <p:nvGrpSpPr>
          <p:cNvPr id="9" name="Groupe 8"/>
          <p:cNvGrpSpPr/>
          <p:nvPr/>
        </p:nvGrpSpPr>
        <p:grpSpPr>
          <a:xfrm>
            <a:off x="7391690" y="1058840"/>
            <a:ext cx="1639185" cy="247154"/>
            <a:chOff x="7391690" y="978179"/>
            <a:chExt cx="1639185" cy="247154"/>
          </a:xfrm>
        </p:grpSpPr>
        <p:sp>
          <p:nvSpPr>
            <p:cNvPr id="10" name="Rectangle 9"/>
            <p:cNvSpPr/>
            <p:nvPr/>
          </p:nvSpPr>
          <p:spPr>
            <a:xfrm>
              <a:off x="7422980" y="1081333"/>
              <a:ext cx="1606261" cy="144000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Rectangle à coins arrondis 9226"/>
            <p:cNvSpPr/>
            <p:nvPr/>
          </p:nvSpPr>
          <p:spPr>
            <a:xfrm>
              <a:off x="7391690" y="978179"/>
              <a:ext cx="1639185" cy="161323"/>
            </a:xfrm>
            <a:custGeom>
              <a:avLst/>
              <a:gdLst>
                <a:gd name="connsiteX0" fmla="*/ 0 w 1639185"/>
                <a:gd name="connsiteY0" fmla="*/ 90677 h 252000"/>
                <a:gd name="connsiteX1" fmla="*/ 90677 w 1639185"/>
                <a:gd name="connsiteY1" fmla="*/ 0 h 252000"/>
                <a:gd name="connsiteX2" fmla="*/ 1548508 w 1639185"/>
                <a:gd name="connsiteY2" fmla="*/ 0 h 252000"/>
                <a:gd name="connsiteX3" fmla="*/ 1639185 w 1639185"/>
                <a:gd name="connsiteY3" fmla="*/ 90677 h 252000"/>
                <a:gd name="connsiteX4" fmla="*/ 1639185 w 1639185"/>
                <a:gd name="connsiteY4" fmla="*/ 161323 h 252000"/>
                <a:gd name="connsiteX5" fmla="*/ 1548508 w 1639185"/>
                <a:gd name="connsiteY5" fmla="*/ 252000 h 252000"/>
                <a:gd name="connsiteX6" fmla="*/ 90677 w 1639185"/>
                <a:gd name="connsiteY6" fmla="*/ 252000 h 252000"/>
                <a:gd name="connsiteX7" fmla="*/ 0 w 1639185"/>
                <a:gd name="connsiteY7" fmla="*/ 161323 h 252000"/>
                <a:gd name="connsiteX8" fmla="*/ 0 w 1639185"/>
                <a:gd name="connsiteY8" fmla="*/ 90677 h 252000"/>
                <a:gd name="connsiteX0" fmla="*/ 90677 w 1639185"/>
                <a:gd name="connsiteY0" fmla="*/ 252000 h 343440"/>
                <a:gd name="connsiteX1" fmla="*/ 0 w 1639185"/>
                <a:gd name="connsiteY1" fmla="*/ 161323 h 343440"/>
                <a:gd name="connsiteX2" fmla="*/ 0 w 1639185"/>
                <a:gd name="connsiteY2" fmla="*/ 90677 h 343440"/>
                <a:gd name="connsiteX3" fmla="*/ 90677 w 1639185"/>
                <a:gd name="connsiteY3" fmla="*/ 0 h 343440"/>
                <a:gd name="connsiteX4" fmla="*/ 1548508 w 1639185"/>
                <a:gd name="connsiteY4" fmla="*/ 0 h 343440"/>
                <a:gd name="connsiteX5" fmla="*/ 1639185 w 1639185"/>
                <a:gd name="connsiteY5" fmla="*/ 90677 h 343440"/>
                <a:gd name="connsiteX6" fmla="*/ 1639185 w 1639185"/>
                <a:gd name="connsiteY6" fmla="*/ 161323 h 343440"/>
                <a:gd name="connsiteX7" fmla="*/ 1548508 w 1639185"/>
                <a:gd name="connsiteY7" fmla="*/ 252000 h 343440"/>
                <a:gd name="connsiteX8" fmla="*/ 182117 w 1639185"/>
                <a:gd name="connsiteY8" fmla="*/ 343440 h 343440"/>
                <a:gd name="connsiteX0" fmla="*/ 90677 w 1639185"/>
                <a:gd name="connsiteY0" fmla="*/ 252000 h 252000"/>
                <a:gd name="connsiteX1" fmla="*/ 0 w 1639185"/>
                <a:gd name="connsiteY1" fmla="*/ 161323 h 252000"/>
                <a:gd name="connsiteX2" fmla="*/ 0 w 1639185"/>
                <a:gd name="connsiteY2" fmla="*/ 90677 h 252000"/>
                <a:gd name="connsiteX3" fmla="*/ 90677 w 1639185"/>
                <a:gd name="connsiteY3" fmla="*/ 0 h 252000"/>
                <a:gd name="connsiteX4" fmla="*/ 1548508 w 1639185"/>
                <a:gd name="connsiteY4" fmla="*/ 0 h 252000"/>
                <a:gd name="connsiteX5" fmla="*/ 1639185 w 1639185"/>
                <a:gd name="connsiteY5" fmla="*/ 90677 h 252000"/>
                <a:gd name="connsiteX6" fmla="*/ 1639185 w 1639185"/>
                <a:gd name="connsiteY6" fmla="*/ 161323 h 252000"/>
                <a:gd name="connsiteX7" fmla="*/ 1548508 w 1639185"/>
                <a:gd name="connsiteY7" fmla="*/ 252000 h 252000"/>
                <a:gd name="connsiteX0" fmla="*/ 0 w 1639185"/>
                <a:gd name="connsiteY0" fmla="*/ 161323 h 252000"/>
                <a:gd name="connsiteX1" fmla="*/ 0 w 1639185"/>
                <a:gd name="connsiteY1" fmla="*/ 90677 h 252000"/>
                <a:gd name="connsiteX2" fmla="*/ 90677 w 1639185"/>
                <a:gd name="connsiteY2" fmla="*/ 0 h 252000"/>
                <a:gd name="connsiteX3" fmla="*/ 1548508 w 1639185"/>
                <a:gd name="connsiteY3" fmla="*/ 0 h 252000"/>
                <a:gd name="connsiteX4" fmla="*/ 1639185 w 1639185"/>
                <a:gd name="connsiteY4" fmla="*/ 90677 h 252000"/>
                <a:gd name="connsiteX5" fmla="*/ 1639185 w 1639185"/>
                <a:gd name="connsiteY5" fmla="*/ 161323 h 252000"/>
                <a:gd name="connsiteX6" fmla="*/ 1548508 w 1639185"/>
                <a:gd name="connsiteY6" fmla="*/ 252000 h 252000"/>
                <a:gd name="connsiteX0" fmla="*/ 0 w 1639185"/>
                <a:gd name="connsiteY0" fmla="*/ 161323 h 161323"/>
                <a:gd name="connsiteX1" fmla="*/ 0 w 1639185"/>
                <a:gd name="connsiteY1" fmla="*/ 90677 h 161323"/>
                <a:gd name="connsiteX2" fmla="*/ 90677 w 1639185"/>
                <a:gd name="connsiteY2" fmla="*/ 0 h 161323"/>
                <a:gd name="connsiteX3" fmla="*/ 1548508 w 1639185"/>
                <a:gd name="connsiteY3" fmla="*/ 0 h 161323"/>
                <a:gd name="connsiteX4" fmla="*/ 1639185 w 1639185"/>
                <a:gd name="connsiteY4" fmla="*/ 90677 h 161323"/>
                <a:gd name="connsiteX5" fmla="*/ 1639185 w 1639185"/>
                <a:gd name="connsiteY5" fmla="*/ 161323 h 161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39185" h="161323">
                  <a:moveTo>
                    <a:pt x="0" y="161323"/>
                  </a:moveTo>
                  <a:lnTo>
                    <a:pt x="0" y="90677"/>
                  </a:lnTo>
                  <a:cubicBezTo>
                    <a:pt x="0" y="40597"/>
                    <a:pt x="40597" y="0"/>
                    <a:pt x="90677" y="0"/>
                  </a:cubicBezTo>
                  <a:lnTo>
                    <a:pt x="1548508" y="0"/>
                  </a:lnTo>
                  <a:cubicBezTo>
                    <a:pt x="1598588" y="0"/>
                    <a:pt x="1639185" y="40597"/>
                    <a:pt x="1639185" y="90677"/>
                  </a:cubicBezTo>
                  <a:lnTo>
                    <a:pt x="1639185" y="161323"/>
                  </a:lnTo>
                </a:path>
              </a:pathLst>
            </a:custGeom>
            <a:solidFill>
              <a:schemeClr val="bg1"/>
            </a:solidFill>
            <a:ln w="19050" cap="rnd">
              <a:solidFill>
                <a:schemeClr val="accent2"/>
              </a:solidFill>
            </a:ln>
            <a:effectLst/>
          </p:spPr>
          <p:txBody>
            <a:bodyPr wrap="none" tIns="144000" bIns="0" anchor="ctr">
              <a:noAutofit/>
            </a:bodyPr>
            <a:lstStyle/>
            <a:p>
              <a:pPr algn="r"/>
              <a:r>
                <a:rPr lang="en-US" sz="1400" b="1" dirty="0" err="1" smtClean="0">
                  <a:solidFill>
                    <a:schemeClr val="accent2"/>
                  </a:solidFill>
                </a:rPr>
                <a:t>Eficacia</a:t>
              </a:r>
              <a:r>
                <a:rPr lang="en-US" sz="1400" b="1" dirty="0" smtClean="0">
                  <a:solidFill>
                    <a:schemeClr val="accent2"/>
                  </a:solidFill>
                </a:rPr>
                <a:t> &amp; </a:t>
              </a:r>
              <a:r>
                <a:rPr lang="en-US" sz="1400" b="1" dirty="0" err="1" smtClean="0">
                  <a:solidFill>
                    <a:schemeClr val="accent2"/>
                  </a:solidFill>
                </a:rPr>
                <a:t>Seguridad</a:t>
              </a:r>
              <a:endParaRPr lang="en-US" sz="1400" b="1" dirty="0">
                <a:solidFill>
                  <a:schemeClr val="accent2"/>
                </a:solidFill>
              </a:endParaRPr>
            </a:p>
          </p:txBody>
        </p:sp>
      </p:grpSp>
      <p:graphicFrame>
        <p:nvGraphicFramePr>
          <p:cNvPr id="16" name="Graphique 15"/>
          <p:cNvGraphicFramePr/>
          <p:nvPr>
            <p:extLst>
              <p:ext uri="{D42A27DB-BD31-4B8C-83A1-F6EECF244321}">
                <p14:modId xmlns:p14="http://schemas.microsoft.com/office/powerpoint/2010/main" val="1898657721"/>
              </p:ext>
            </p:extLst>
          </p:nvPr>
        </p:nvGraphicFramePr>
        <p:xfrm>
          <a:off x="914400" y="2281285"/>
          <a:ext cx="7330008" cy="36858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90893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à coins arrondis 11"/>
          <p:cNvSpPr/>
          <p:nvPr/>
        </p:nvSpPr>
        <p:spPr>
          <a:xfrm>
            <a:off x="754589" y="1342704"/>
            <a:ext cx="7625840" cy="4351086"/>
          </a:xfrm>
          <a:prstGeom prst="roundRect">
            <a:avLst>
              <a:gd name="adj" fmla="val 4285"/>
            </a:avLst>
          </a:prstGeom>
          <a:solidFill>
            <a:schemeClr val="bg1"/>
          </a:solidFill>
          <a:ln w="1905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823" y="41610"/>
            <a:ext cx="8550003" cy="1151854"/>
          </a:xfrm>
        </p:spPr>
        <p:txBody>
          <a:bodyPr/>
          <a:lstStyle/>
          <a:p>
            <a:r>
              <a:rPr lang="en-GB" dirty="0" err="1" smtClean="0"/>
              <a:t>Afatinib</a:t>
            </a:r>
            <a:r>
              <a:rPr lang="en-GB" dirty="0" smtClean="0"/>
              <a:t> </a:t>
            </a:r>
            <a:r>
              <a:rPr lang="en-GB" dirty="0" err="1" smtClean="0"/>
              <a:t>mejora</a:t>
            </a:r>
            <a:r>
              <a:rPr lang="en-GB" dirty="0" smtClean="0"/>
              <a:t> </a:t>
            </a:r>
            <a:r>
              <a:rPr lang="en-GB" dirty="0" err="1" smtClean="0"/>
              <a:t>significativamente</a:t>
            </a:r>
            <a:r>
              <a:rPr lang="en-GB" dirty="0" smtClean="0"/>
              <a:t> la </a:t>
            </a:r>
            <a:r>
              <a:rPr lang="en-GB" dirty="0" err="1" smtClean="0"/>
              <a:t>disnea</a:t>
            </a:r>
            <a:r>
              <a:rPr lang="en-GB" dirty="0" smtClean="0"/>
              <a:t> y </a:t>
            </a:r>
            <a:r>
              <a:rPr lang="en-GB" dirty="0" err="1" smtClean="0"/>
              <a:t>algunos</a:t>
            </a:r>
            <a:r>
              <a:rPr lang="en-GB" dirty="0" smtClean="0"/>
              <a:t> </a:t>
            </a:r>
            <a:r>
              <a:rPr lang="en-GB" dirty="0" err="1" smtClean="0"/>
              <a:t>síntomas</a:t>
            </a:r>
            <a:r>
              <a:rPr lang="en-GB" dirty="0" smtClean="0"/>
              <a:t> de </a:t>
            </a:r>
            <a:r>
              <a:rPr lang="en-GB" dirty="0" err="1" smtClean="0"/>
              <a:t>dolor</a:t>
            </a:r>
            <a:r>
              <a:rPr lang="en-GB" dirty="0" smtClean="0"/>
              <a:t> </a:t>
            </a:r>
            <a:r>
              <a:rPr lang="en-GB" dirty="0" err="1" smtClean="0"/>
              <a:t>comparado</a:t>
            </a:r>
            <a:r>
              <a:rPr lang="en-GB" dirty="0" smtClean="0"/>
              <a:t>  con </a:t>
            </a:r>
            <a:r>
              <a:rPr lang="en-GB" dirty="0" err="1" smtClean="0"/>
              <a:t>pemetrexato</a:t>
            </a:r>
            <a:r>
              <a:rPr lang="en-GB" dirty="0" smtClean="0"/>
              <a:t>/</a:t>
            </a:r>
            <a:r>
              <a:rPr lang="en-GB" dirty="0" err="1" smtClean="0"/>
              <a:t>cisplatino</a:t>
            </a:r>
            <a:endParaRPr lang="en-GB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28</a:t>
            </a:fld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0" y="6391719"/>
            <a:ext cx="3397084" cy="466281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>
              <a:lnSpc>
                <a:spcPct val="90000"/>
              </a:lnSpc>
            </a:pP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LUX-Lung 3 QoL/PRO Publication.</a:t>
            </a:r>
          </a:p>
          <a:p>
            <a:pPr>
              <a:lnSpc>
                <a:spcPct val="90000"/>
              </a:lnSpc>
            </a:pP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Sequist LV</a:t>
            </a:r>
            <a:r>
              <a:rPr lang="en-GB" sz="9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et al. 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Abstract ID 1229PD, ESMO, September 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2012.</a:t>
            </a:r>
            <a:endParaRPr lang="fr-FR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Afatinib Prescribing 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Information.</a:t>
            </a:r>
            <a:endParaRPr lang="en-GB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Espace réservé du contenu 4"/>
          <p:cNvSpPr txBox="1">
            <a:spLocks/>
          </p:cNvSpPr>
          <p:nvPr/>
        </p:nvSpPr>
        <p:spPr>
          <a:xfrm>
            <a:off x="949568" y="5845709"/>
            <a:ext cx="7270407" cy="3016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76213" indent="-176213" algn="l" defTabSz="914400" rtl="0" eaLnBrk="1" latinLnBrk="0" hangingPunct="1">
              <a:lnSpc>
                <a:spcPct val="85000"/>
              </a:lnSpc>
              <a:spcBef>
                <a:spcPts val="1200"/>
              </a:spcBef>
              <a:buClr>
                <a:srgbClr val="1CBECA"/>
              </a:buClr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20725" indent="-263525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Font typeface="Arial" pitchFamily="34" charset="0"/>
              <a:buChar char="‒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3150" indent="-158750" algn="l" defTabSz="914400" rtl="0" eaLnBrk="1" latinLnBrk="0" hangingPunct="1">
              <a:lnSpc>
                <a:spcPct val="85000"/>
              </a:lnSpc>
              <a:spcBef>
                <a:spcPts val="400"/>
              </a:spcBef>
              <a:buClr>
                <a:srgbClr val="1CBECA"/>
              </a:buClr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20825" indent="-149225" algn="l" defTabSz="914400" rtl="0" eaLnBrk="1" latinLnBrk="0" hangingPunct="1">
              <a:lnSpc>
                <a:spcPct val="85000"/>
              </a:lnSpc>
              <a:spcBef>
                <a:spcPts val="0"/>
              </a:spcBef>
              <a:buClr>
                <a:srgbClr val="1CBECA"/>
              </a:buClr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970088" indent="-141288" algn="l" defTabSz="914400" rtl="0" eaLnBrk="1" latinLnBrk="0" hangingPunct="1">
              <a:lnSpc>
                <a:spcPct val="85000"/>
              </a:lnSpc>
              <a:spcBef>
                <a:spcPts val="0"/>
              </a:spcBef>
              <a:buClr>
                <a:srgbClr val="1CBECA"/>
              </a:buClr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400"/>
              </a:spcBef>
            </a:pPr>
            <a:r>
              <a:rPr lang="en-US" sz="1600" dirty="0" err="1" smtClean="0"/>
              <a:t>Mediciones</a:t>
            </a:r>
            <a:r>
              <a:rPr lang="en-US" sz="1600" dirty="0" smtClean="0"/>
              <a:t> </a:t>
            </a:r>
            <a:r>
              <a:rPr lang="en-US" sz="1600" dirty="0" err="1" smtClean="0"/>
              <a:t>Individuales</a:t>
            </a:r>
            <a:r>
              <a:rPr lang="en-US" sz="1600" dirty="0" smtClean="0"/>
              <a:t> </a:t>
            </a:r>
            <a:r>
              <a:rPr lang="en-US" sz="1600" dirty="0" err="1" smtClean="0"/>
              <a:t>alcanzaron</a:t>
            </a:r>
            <a:r>
              <a:rPr lang="en-US" sz="1600" dirty="0" smtClean="0"/>
              <a:t> </a:t>
            </a:r>
            <a:r>
              <a:rPr lang="en-US" sz="1600" dirty="0" err="1" smtClean="0"/>
              <a:t>significancia</a:t>
            </a:r>
            <a:r>
              <a:rPr lang="en-US" sz="1600" dirty="0" smtClean="0"/>
              <a:t> </a:t>
            </a:r>
            <a:endParaRPr lang="en-US" sz="1600" dirty="0"/>
          </a:p>
        </p:txBody>
      </p:sp>
      <p:sp>
        <p:nvSpPr>
          <p:cNvPr id="14" name="Rectangle 31"/>
          <p:cNvSpPr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754589" y="1342704"/>
            <a:ext cx="7625840" cy="360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w="19050" algn="ctr">
            <a:solidFill>
              <a:schemeClr val="accent2"/>
            </a:solidFill>
            <a:miter lim="800000"/>
            <a:headEnd/>
            <a:tailEnd/>
          </a:ln>
        </p:spPr>
        <p:txBody>
          <a:bodyPr lIns="0" tIns="0" rIns="0" bIns="72000" anchor="ctr"/>
          <a:lstStyle/>
          <a:p>
            <a:pPr algn="ctr" defTabSz="895350">
              <a:buClr>
                <a:srgbClr val="000000"/>
              </a:buClr>
            </a:pPr>
            <a:r>
              <a:rPr lang="en-US" sz="1600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Pacientes</a:t>
            </a:r>
            <a:r>
              <a:rPr lang="en-US" sz="16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con </a:t>
            </a:r>
            <a:r>
              <a:rPr lang="en-US" sz="1600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mejoría</a:t>
            </a:r>
            <a:r>
              <a:rPr lang="en-US" sz="16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en </a:t>
            </a:r>
            <a:r>
              <a:rPr lang="en-US" sz="1600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síntomas</a:t>
            </a:r>
            <a:r>
              <a:rPr lang="en-US" sz="16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(</a:t>
            </a:r>
            <a:r>
              <a:rPr lang="en-US" sz="1600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puntaje</a:t>
            </a:r>
            <a:r>
              <a:rPr lang="en-US" sz="16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EORTC </a:t>
            </a:r>
            <a:r>
              <a:rPr lang="en-US" sz="1600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mejora</a:t>
            </a:r>
            <a:r>
              <a:rPr lang="en-US" sz="16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en ≥</a:t>
            </a:r>
            <a:r>
              <a:rPr lang="en-US" sz="1600" dirty="0">
                <a:solidFill>
                  <a:srgbClr val="FFFFFF"/>
                </a:solidFill>
                <a:latin typeface="Arial" charset="0"/>
                <a:cs typeface="Arial" charset="0"/>
              </a:rPr>
              <a:t>10 </a:t>
            </a:r>
            <a:r>
              <a:rPr lang="en-US" sz="1600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puntos</a:t>
            </a:r>
            <a:r>
              <a:rPr lang="en-US" sz="1600" dirty="0">
                <a:solidFill>
                  <a:srgbClr val="FFFFFF"/>
                </a:solidFill>
                <a:latin typeface="Arial" charset="0"/>
                <a:cs typeface="Arial" charset="0"/>
              </a:rPr>
              <a:t>)</a:t>
            </a:r>
          </a:p>
        </p:txBody>
      </p:sp>
      <p:grpSp>
        <p:nvGrpSpPr>
          <p:cNvPr id="39" name="Groupe 38"/>
          <p:cNvGrpSpPr/>
          <p:nvPr/>
        </p:nvGrpSpPr>
        <p:grpSpPr>
          <a:xfrm>
            <a:off x="7391690" y="978179"/>
            <a:ext cx="1639185" cy="247154"/>
            <a:chOff x="7391690" y="978179"/>
            <a:chExt cx="1639185" cy="247154"/>
          </a:xfrm>
        </p:grpSpPr>
        <p:sp>
          <p:nvSpPr>
            <p:cNvPr id="40" name="Rectangle 39"/>
            <p:cNvSpPr/>
            <p:nvPr/>
          </p:nvSpPr>
          <p:spPr>
            <a:xfrm>
              <a:off x="7422980" y="1081333"/>
              <a:ext cx="1606261" cy="144000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1" name="Rectangle à coins arrondis 9226"/>
            <p:cNvSpPr/>
            <p:nvPr/>
          </p:nvSpPr>
          <p:spPr>
            <a:xfrm>
              <a:off x="7391690" y="978179"/>
              <a:ext cx="1639185" cy="161323"/>
            </a:xfrm>
            <a:custGeom>
              <a:avLst/>
              <a:gdLst>
                <a:gd name="connsiteX0" fmla="*/ 0 w 1639185"/>
                <a:gd name="connsiteY0" fmla="*/ 90677 h 252000"/>
                <a:gd name="connsiteX1" fmla="*/ 90677 w 1639185"/>
                <a:gd name="connsiteY1" fmla="*/ 0 h 252000"/>
                <a:gd name="connsiteX2" fmla="*/ 1548508 w 1639185"/>
                <a:gd name="connsiteY2" fmla="*/ 0 h 252000"/>
                <a:gd name="connsiteX3" fmla="*/ 1639185 w 1639185"/>
                <a:gd name="connsiteY3" fmla="*/ 90677 h 252000"/>
                <a:gd name="connsiteX4" fmla="*/ 1639185 w 1639185"/>
                <a:gd name="connsiteY4" fmla="*/ 161323 h 252000"/>
                <a:gd name="connsiteX5" fmla="*/ 1548508 w 1639185"/>
                <a:gd name="connsiteY5" fmla="*/ 252000 h 252000"/>
                <a:gd name="connsiteX6" fmla="*/ 90677 w 1639185"/>
                <a:gd name="connsiteY6" fmla="*/ 252000 h 252000"/>
                <a:gd name="connsiteX7" fmla="*/ 0 w 1639185"/>
                <a:gd name="connsiteY7" fmla="*/ 161323 h 252000"/>
                <a:gd name="connsiteX8" fmla="*/ 0 w 1639185"/>
                <a:gd name="connsiteY8" fmla="*/ 90677 h 252000"/>
                <a:gd name="connsiteX0" fmla="*/ 90677 w 1639185"/>
                <a:gd name="connsiteY0" fmla="*/ 252000 h 343440"/>
                <a:gd name="connsiteX1" fmla="*/ 0 w 1639185"/>
                <a:gd name="connsiteY1" fmla="*/ 161323 h 343440"/>
                <a:gd name="connsiteX2" fmla="*/ 0 w 1639185"/>
                <a:gd name="connsiteY2" fmla="*/ 90677 h 343440"/>
                <a:gd name="connsiteX3" fmla="*/ 90677 w 1639185"/>
                <a:gd name="connsiteY3" fmla="*/ 0 h 343440"/>
                <a:gd name="connsiteX4" fmla="*/ 1548508 w 1639185"/>
                <a:gd name="connsiteY4" fmla="*/ 0 h 343440"/>
                <a:gd name="connsiteX5" fmla="*/ 1639185 w 1639185"/>
                <a:gd name="connsiteY5" fmla="*/ 90677 h 343440"/>
                <a:gd name="connsiteX6" fmla="*/ 1639185 w 1639185"/>
                <a:gd name="connsiteY6" fmla="*/ 161323 h 343440"/>
                <a:gd name="connsiteX7" fmla="*/ 1548508 w 1639185"/>
                <a:gd name="connsiteY7" fmla="*/ 252000 h 343440"/>
                <a:gd name="connsiteX8" fmla="*/ 182117 w 1639185"/>
                <a:gd name="connsiteY8" fmla="*/ 343440 h 343440"/>
                <a:gd name="connsiteX0" fmla="*/ 90677 w 1639185"/>
                <a:gd name="connsiteY0" fmla="*/ 252000 h 252000"/>
                <a:gd name="connsiteX1" fmla="*/ 0 w 1639185"/>
                <a:gd name="connsiteY1" fmla="*/ 161323 h 252000"/>
                <a:gd name="connsiteX2" fmla="*/ 0 w 1639185"/>
                <a:gd name="connsiteY2" fmla="*/ 90677 h 252000"/>
                <a:gd name="connsiteX3" fmla="*/ 90677 w 1639185"/>
                <a:gd name="connsiteY3" fmla="*/ 0 h 252000"/>
                <a:gd name="connsiteX4" fmla="*/ 1548508 w 1639185"/>
                <a:gd name="connsiteY4" fmla="*/ 0 h 252000"/>
                <a:gd name="connsiteX5" fmla="*/ 1639185 w 1639185"/>
                <a:gd name="connsiteY5" fmla="*/ 90677 h 252000"/>
                <a:gd name="connsiteX6" fmla="*/ 1639185 w 1639185"/>
                <a:gd name="connsiteY6" fmla="*/ 161323 h 252000"/>
                <a:gd name="connsiteX7" fmla="*/ 1548508 w 1639185"/>
                <a:gd name="connsiteY7" fmla="*/ 252000 h 252000"/>
                <a:gd name="connsiteX0" fmla="*/ 0 w 1639185"/>
                <a:gd name="connsiteY0" fmla="*/ 161323 h 252000"/>
                <a:gd name="connsiteX1" fmla="*/ 0 w 1639185"/>
                <a:gd name="connsiteY1" fmla="*/ 90677 h 252000"/>
                <a:gd name="connsiteX2" fmla="*/ 90677 w 1639185"/>
                <a:gd name="connsiteY2" fmla="*/ 0 h 252000"/>
                <a:gd name="connsiteX3" fmla="*/ 1548508 w 1639185"/>
                <a:gd name="connsiteY3" fmla="*/ 0 h 252000"/>
                <a:gd name="connsiteX4" fmla="*/ 1639185 w 1639185"/>
                <a:gd name="connsiteY4" fmla="*/ 90677 h 252000"/>
                <a:gd name="connsiteX5" fmla="*/ 1639185 w 1639185"/>
                <a:gd name="connsiteY5" fmla="*/ 161323 h 252000"/>
                <a:gd name="connsiteX6" fmla="*/ 1548508 w 1639185"/>
                <a:gd name="connsiteY6" fmla="*/ 252000 h 252000"/>
                <a:gd name="connsiteX0" fmla="*/ 0 w 1639185"/>
                <a:gd name="connsiteY0" fmla="*/ 161323 h 161323"/>
                <a:gd name="connsiteX1" fmla="*/ 0 w 1639185"/>
                <a:gd name="connsiteY1" fmla="*/ 90677 h 161323"/>
                <a:gd name="connsiteX2" fmla="*/ 90677 w 1639185"/>
                <a:gd name="connsiteY2" fmla="*/ 0 h 161323"/>
                <a:gd name="connsiteX3" fmla="*/ 1548508 w 1639185"/>
                <a:gd name="connsiteY3" fmla="*/ 0 h 161323"/>
                <a:gd name="connsiteX4" fmla="*/ 1639185 w 1639185"/>
                <a:gd name="connsiteY4" fmla="*/ 90677 h 161323"/>
                <a:gd name="connsiteX5" fmla="*/ 1639185 w 1639185"/>
                <a:gd name="connsiteY5" fmla="*/ 161323 h 161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39185" h="161323">
                  <a:moveTo>
                    <a:pt x="0" y="161323"/>
                  </a:moveTo>
                  <a:lnTo>
                    <a:pt x="0" y="90677"/>
                  </a:lnTo>
                  <a:cubicBezTo>
                    <a:pt x="0" y="40597"/>
                    <a:pt x="40597" y="0"/>
                    <a:pt x="90677" y="0"/>
                  </a:cubicBezTo>
                  <a:lnTo>
                    <a:pt x="1548508" y="0"/>
                  </a:lnTo>
                  <a:cubicBezTo>
                    <a:pt x="1598588" y="0"/>
                    <a:pt x="1639185" y="40597"/>
                    <a:pt x="1639185" y="90677"/>
                  </a:cubicBezTo>
                  <a:lnTo>
                    <a:pt x="1639185" y="161323"/>
                  </a:lnTo>
                </a:path>
              </a:pathLst>
            </a:custGeom>
            <a:solidFill>
              <a:schemeClr val="bg1"/>
            </a:solidFill>
            <a:ln w="19050" cap="rnd">
              <a:solidFill>
                <a:schemeClr val="accent2"/>
              </a:solidFill>
            </a:ln>
            <a:effectLst/>
          </p:spPr>
          <p:txBody>
            <a:bodyPr wrap="none" tIns="144000" bIns="0" anchor="ctr">
              <a:noAutofit/>
            </a:bodyPr>
            <a:lstStyle/>
            <a:p>
              <a:pPr algn="r"/>
              <a:r>
                <a:rPr lang="en-US" sz="1400" b="1" dirty="0" smtClean="0">
                  <a:solidFill>
                    <a:schemeClr val="accent2"/>
                  </a:solidFill>
                </a:rPr>
                <a:t>Efficacy &amp; Safety</a:t>
              </a:r>
              <a:endParaRPr lang="en-US" sz="1400" b="1" dirty="0">
                <a:solidFill>
                  <a:schemeClr val="accent2"/>
                </a:solidFill>
              </a:endParaRPr>
            </a:p>
          </p:txBody>
        </p:sp>
      </p:grpSp>
      <p:graphicFrame>
        <p:nvGraphicFramePr>
          <p:cNvPr id="42" name="Graphique 41"/>
          <p:cNvGraphicFramePr/>
          <p:nvPr>
            <p:extLst>
              <p:ext uri="{D42A27DB-BD31-4B8C-83A1-F6EECF244321}">
                <p14:modId xmlns:p14="http://schemas.microsoft.com/office/powerpoint/2010/main" val="1870540897"/>
              </p:ext>
            </p:extLst>
          </p:nvPr>
        </p:nvGraphicFramePr>
        <p:xfrm>
          <a:off x="754589" y="1838225"/>
          <a:ext cx="7559852" cy="38555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3" name="Arrondir un rectangle avec un coin du même côté 42"/>
          <p:cNvSpPr/>
          <p:nvPr/>
        </p:nvSpPr>
        <p:spPr>
          <a:xfrm>
            <a:off x="1589032" y="2530391"/>
            <a:ext cx="360000" cy="2648932"/>
          </a:xfrm>
          <a:prstGeom prst="round2SameRect">
            <a:avLst>
              <a:gd name="adj1" fmla="val 20767"/>
              <a:gd name="adj2" fmla="val 0"/>
            </a:avLst>
          </a:prstGeom>
          <a:solidFill>
            <a:schemeClr val="accent1"/>
          </a:solidFill>
          <a:ln w="1905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Arrondir un rectangle avec un coin du même côté 43"/>
          <p:cNvSpPr/>
          <p:nvPr/>
        </p:nvSpPr>
        <p:spPr>
          <a:xfrm>
            <a:off x="1948670" y="2810833"/>
            <a:ext cx="360000" cy="2368490"/>
          </a:xfrm>
          <a:prstGeom prst="round2SameRect">
            <a:avLst>
              <a:gd name="adj1" fmla="val 20767"/>
              <a:gd name="adj2" fmla="val 0"/>
            </a:avLst>
          </a:prstGeom>
          <a:solidFill>
            <a:schemeClr val="accent3"/>
          </a:solidFill>
          <a:ln w="1905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Arrondir un rectangle avec un coin du même côté 44"/>
          <p:cNvSpPr/>
          <p:nvPr/>
        </p:nvSpPr>
        <p:spPr>
          <a:xfrm>
            <a:off x="2549423" y="2651219"/>
            <a:ext cx="360000" cy="2528103"/>
          </a:xfrm>
          <a:prstGeom prst="round2SameRect">
            <a:avLst>
              <a:gd name="adj1" fmla="val 20767"/>
              <a:gd name="adj2" fmla="val 0"/>
            </a:avLst>
          </a:prstGeom>
          <a:solidFill>
            <a:schemeClr val="accent1"/>
          </a:solidFill>
          <a:ln w="1905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Arrondir un rectangle avec un coin du même côté 45"/>
          <p:cNvSpPr/>
          <p:nvPr/>
        </p:nvSpPr>
        <p:spPr>
          <a:xfrm>
            <a:off x="2909061" y="3211221"/>
            <a:ext cx="360000" cy="1968102"/>
          </a:xfrm>
          <a:prstGeom prst="round2SameRect">
            <a:avLst>
              <a:gd name="adj1" fmla="val 20767"/>
              <a:gd name="adj2" fmla="val 0"/>
            </a:avLst>
          </a:prstGeom>
          <a:solidFill>
            <a:schemeClr val="accent3"/>
          </a:solidFill>
          <a:ln w="1905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Arrondir un rectangle avec un coin du même côté 46"/>
          <p:cNvSpPr/>
          <p:nvPr/>
        </p:nvSpPr>
        <p:spPr>
          <a:xfrm>
            <a:off x="3509814" y="2927163"/>
            <a:ext cx="360000" cy="2252160"/>
          </a:xfrm>
          <a:prstGeom prst="round2SameRect">
            <a:avLst>
              <a:gd name="adj1" fmla="val 20767"/>
              <a:gd name="adj2" fmla="val 0"/>
            </a:avLst>
          </a:prstGeom>
          <a:solidFill>
            <a:schemeClr val="accent1"/>
          </a:solidFill>
          <a:ln w="1905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Arrondir un rectangle avec un coin du même côté 47"/>
          <p:cNvSpPr/>
          <p:nvPr/>
        </p:nvSpPr>
        <p:spPr>
          <a:xfrm>
            <a:off x="3869452" y="3757697"/>
            <a:ext cx="360000" cy="1421625"/>
          </a:xfrm>
          <a:prstGeom prst="round2SameRect">
            <a:avLst>
              <a:gd name="adj1" fmla="val 20767"/>
              <a:gd name="adj2" fmla="val 0"/>
            </a:avLst>
          </a:prstGeom>
          <a:solidFill>
            <a:schemeClr val="accent3"/>
          </a:solidFill>
          <a:ln w="1905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Arrondir un rectangle avec un coin du même côté 48"/>
          <p:cNvSpPr/>
          <p:nvPr/>
        </p:nvSpPr>
        <p:spPr>
          <a:xfrm>
            <a:off x="4475615" y="2848708"/>
            <a:ext cx="360000" cy="2330615"/>
          </a:xfrm>
          <a:prstGeom prst="round2SameRect">
            <a:avLst>
              <a:gd name="adj1" fmla="val 20767"/>
              <a:gd name="adj2" fmla="val 0"/>
            </a:avLst>
          </a:prstGeom>
          <a:solidFill>
            <a:schemeClr val="accent1"/>
          </a:solidFill>
          <a:ln w="1905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Arrondir un rectangle avec un coin du même côté 49"/>
          <p:cNvSpPr/>
          <p:nvPr/>
        </p:nvSpPr>
        <p:spPr>
          <a:xfrm>
            <a:off x="4835253" y="3289677"/>
            <a:ext cx="360000" cy="1889646"/>
          </a:xfrm>
          <a:prstGeom prst="round2SameRect">
            <a:avLst>
              <a:gd name="adj1" fmla="val 20767"/>
              <a:gd name="adj2" fmla="val 0"/>
            </a:avLst>
          </a:prstGeom>
          <a:solidFill>
            <a:schemeClr val="accent3"/>
          </a:solidFill>
          <a:ln w="1905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Arrondir un rectangle avec un coin du même côté 50"/>
          <p:cNvSpPr/>
          <p:nvPr/>
        </p:nvSpPr>
        <p:spPr>
          <a:xfrm>
            <a:off x="5433300" y="3165232"/>
            <a:ext cx="360000" cy="2014092"/>
          </a:xfrm>
          <a:prstGeom prst="round2SameRect">
            <a:avLst>
              <a:gd name="adj1" fmla="val 20767"/>
              <a:gd name="adj2" fmla="val 0"/>
            </a:avLst>
          </a:prstGeom>
          <a:solidFill>
            <a:schemeClr val="accent1"/>
          </a:solidFill>
          <a:ln w="1905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Arrondir un rectangle avec un coin du même côté 51"/>
          <p:cNvSpPr/>
          <p:nvPr/>
        </p:nvSpPr>
        <p:spPr>
          <a:xfrm>
            <a:off x="5792938" y="3722529"/>
            <a:ext cx="360000" cy="1456794"/>
          </a:xfrm>
          <a:prstGeom prst="round2SameRect">
            <a:avLst>
              <a:gd name="adj1" fmla="val 20767"/>
              <a:gd name="adj2" fmla="val 0"/>
            </a:avLst>
          </a:prstGeom>
          <a:solidFill>
            <a:schemeClr val="accent3"/>
          </a:solidFill>
          <a:ln w="1905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Arrondir un rectangle avec un coin du même côté 52"/>
          <p:cNvSpPr/>
          <p:nvPr/>
        </p:nvSpPr>
        <p:spPr>
          <a:xfrm>
            <a:off x="6388280" y="3565619"/>
            <a:ext cx="360000" cy="1613705"/>
          </a:xfrm>
          <a:prstGeom prst="round2SameRect">
            <a:avLst>
              <a:gd name="adj1" fmla="val 20767"/>
              <a:gd name="adj2" fmla="val 0"/>
            </a:avLst>
          </a:prstGeom>
          <a:solidFill>
            <a:schemeClr val="accent1"/>
          </a:solidFill>
          <a:ln w="1905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Arrondir un rectangle avec un coin du même côté 53"/>
          <p:cNvSpPr/>
          <p:nvPr/>
        </p:nvSpPr>
        <p:spPr>
          <a:xfrm>
            <a:off x="6747918" y="4172279"/>
            <a:ext cx="360000" cy="1007044"/>
          </a:xfrm>
          <a:prstGeom prst="round2SameRect">
            <a:avLst>
              <a:gd name="adj1" fmla="val 20767"/>
              <a:gd name="adj2" fmla="val 0"/>
            </a:avLst>
          </a:prstGeom>
          <a:solidFill>
            <a:schemeClr val="accent3"/>
          </a:solidFill>
          <a:ln w="1905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Arrondir un rectangle avec un coin du même côté 54"/>
          <p:cNvSpPr/>
          <p:nvPr/>
        </p:nvSpPr>
        <p:spPr>
          <a:xfrm>
            <a:off x="7345965" y="3518247"/>
            <a:ext cx="360000" cy="1661077"/>
          </a:xfrm>
          <a:prstGeom prst="round2SameRect">
            <a:avLst>
              <a:gd name="adj1" fmla="val 20767"/>
              <a:gd name="adj2" fmla="val 0"/>
            </a:avLst>
          </a:prstGeom>
          <a:solidFill>
            <a:schemeClr val="accent1"/>
          </a:solidFill>
          <a:ln w="1905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" name="Arrondir un rectangle avec un coin du même côté 55"/>
          <p:cNvSpPr/>
          <p:nvPr/>
        </p:nvSpPr>
        <p:spPr>
          <a:xfrm>
            <a:off x="7705603" y="3854857"/>
            <a:ext cx="360000" cy="1324466"/>
          </a:xfrm>
          <a:prstGeom prst="round2SameRect">
            <a:avLst>
              <a:gd name="adj1" fmla="val 20767"/>
              <a:gd name="adj2" fmla="val 0"/>
            </a:avLst>
          </a:prstGeom>
          <a:solidFill>
            <a:schemeClr val="accent3"/>
          </a:solidFill>
          <a:ln w="1905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ZoneTexte 56"/>
          <p:cNvSpPr txBox="1"/>
          <p:nvPr/>
        </p:nvSpPr>
        <p:spPr>
          <a:xfrm>
            <a:off x="1551068" y="2187023"/>
            <a:ext cx="845104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200" i="1" dirty="0" smtClean="0"/>
              <a:t>P</a:t>
            </a:r>
            <a:r>
              <a:rPr lang="fr-FR" sz="1200" dirty="0" smtClean="0"/>
              <a:t>=0.2444</a:t>
            </a:r>
            <a:endParaRPr lang="fr-FR" sz="1200" dirty="0"/>
          </a:p>
        </p:txBody>
      </p:sp>
      <p:sp>
        <p:nvSpPr>
          <p:cNvPr id="58" name="ZoneTexte 57"/>
          <p:cNvSpPr txBox="1"/>
          <p:nvPr/>
        </p:nvSpPr>
        <p:spPr>
          <a:xfrm>
            <a:off x="2510516" y="2306668"/>
            <a:ext cx="845104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200" i="1" dirty="0" smtClean="0"/>
              <a:t>P</a:t>
            </a:r>
            <a:r>
              <a:rPr lang="fr-FR" sz="1200" dirty="0" smtClean="0"/>
              <a:t>=0.0103</a:t>
            </a:r>
            <a:endParaRPr lang="fr-FR" sz="1200" dirty="0"/>
          </a:p>
        </p:txBody>
      </p:sp>
      <p:sp>
        <p:nvSpPr>
          <p:cNvPr id="59" name="ZoneTexte 58"/>
          <p:cNvSpPr txBox="1"/>
          <p:nvPr/>
        </p:nvSpPr>
        <p:spPr>
          <a:xfrm>
            <a:off x="3469965" y="2610418"/>
            <a:ext cx="845104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200" i="1" dirty="0" smtClean="0"/>
              <a:t>P</a:t>
            </a:r>
            <a:r>
              <a:rPr lang="fr-FR" sz="1200" dirty="0" smtClean="0"/>
              <a:t>=0.0004</a:t>
            </a:r>
            <a:endParaRPr lang="fr-FR" sz="1200" dirty="0"/>
          </a:p>
        </p:txBody>
      </p:sp>
      <p:sp>
        <p:nvSpPr>
          <p:cNvPr id="60" name="ZoneTexte 59"/>
          <p:cNvSpPr txBox="1"/>
          <p:nvPr/>
        </p:nvSpPr>
        <p:spPr>
          <a:xfrm>
            <a:off x="4424955" y="2515147"/>
            <a:ext cx="845104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200" i="1" dirty="0" smtClean="0"/>
              <a:t>P</a:t>
            </a:r>
            <a:r>
              <a:rPr lang="fr-FR" sz="1200" dirty="0" smtClean="0"/>
              <a:t>=0.0513</a:t>
            </a:r>
            <a:endParaRPr lang="fr-FR" sz="1200" dirty="0"/>
          </a:p>
        </p:txBody>
      </p:sp>
      <p:sp>
        <p:nvSpPr>
          <p:cNvPr id="61" name="ZoneTexte 60"/>
          <p:cNvSpPr txBox="1"/>
          <p:nvPr/>
        </p:nvSpPr>
        <p:spPr>
          <a:xfrm>
            <a:off x="5382857" y="2829825"/>
            <a:ext cx="845104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200" i="1" dirty="0" smtClean="0"/>
              <a:t>P</a:t>
            </a:r>
            <a:r>
              <a:rPr lang="fr-FR" sz="1200" dirty="0" smtClean="0"/>
              <a:t>=0.0184</a:t>
            </a:r>
            <a:endParaRPr lang="fr-FR" sz="1200" dirty="0"/>
          </a:p>
        </p:txBody>
      </p:sp>
      <p:sp>
        <p:nvSpPr>
          <p:cNvPr id="62" name="ZoneTexte 61"/>
          <p:cNvSpPr txBox="1"/>
          <p:nvPr/>
        </p:nvSpPr>
        <p:spPr>
          <a:xfrm>
            <a:off x="6332329" y="3222631"/>
            <a:ext cx="845104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200" i="1" dirty="0" smtClean="0"/>
              <a:t>P</a:t>
            </a:r>
            <a:r>
              <a:rPr lang="fr-FR" sz="1200" dirty="0" smtClean="0"/>
              <a:t>=0.0103</a:t>
            </a:r>
            <a:endParaRPr lang="fr-FR" sz="1200" dirty="0"/>
          </a:p>
        </p:txBody>
      </p:sp>
      <p:sp>
        <p:nvSpPr>
          <p:cNvPr id="63" name="ZoneTexte 62"/>
          <p:cNvSpPr txBox="1"/>
          <p:nvPr/>
        </p:nvSpPr>
        <p:spPr>
          <a:xfrm>
            <a:off x="7276451" y="3165554"/>
            <a:ext cx="845104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200" i="1" dirty="0" smtClean="0"/>
              <a:t>P</a:t>
            </a:r>
            <a:r>
              <a:rPr lang="fr-FR" sz="1200" dirty="0" smtClean="0"/>
              <a:t>=0.1696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1395800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3"/>
          <p:cNvSpPr>
            <a:spLocks noGrp="1"/>
          </p:cNvSpPr>
          <p:nvPr>
            <p:ph type="title"/>
          </p:nvPr>
        </p:nvSpPr>
        <p:spPr>
          <a:xfrm>
            <a:off x="430823" y="218197"/>
            <a:ext cx="8550003" cy="798680"/>
          </a:xfrm>
        </p:spPr>
        <p:txBody>
          <a:bodyPr/>
          <a:lstStyle/>
          <a:p>
            <a:r>
              <a:rPr lang="en-GB" dirty="0" err="1" smtClean="0"/>
              <a:t>Significativa</a:t>
            </a:r>
            <a:r>
              <a:rPr lang="en-GB" dirty="0" smtClean="0"/>
              <a:t> </a:t>
            </a:r>
            <a:r>
              <a:rPr lang="en-GB" dirty="0" err="1" smtClean="0"/>
              <a:t>mejor</a:t>
            </a:r>
            <a:r>
              <a:rPr lang="en-GB" dirty="0" smtClean="0"/>
              <a:t> </a:t>
            </a:r>
            <a:r>
              <a:rPr lang="en-GB" dirty="0" err="1" smtClean="0"/>
              <a:t>QoL</a:t>
            </a:r>
            <a:r>
              <a:rPr lang="en-GB" dirty="0" smtClean="0"/>
              <a:t> con </a:t>
            </a:r>
            <a:r>
              <a:rPr lang="en-GB" dirty="0" err="1" smtClean="0"/>
              <a:t>afatinib</a:t>
            </a:r>
            <a:r>
              <a:rPr lang="en-GB" dirty="0" smtClean="0"/>
              <a:t> </a:t>
            </a:r>
            <a:r>
              <a:rPr lang="en-GB" dirty="0" err="1" smtClean="0"/>
              <a:t>comparado</a:t>
            </a:r>
            <a:r>
              <a:rPr lang="en-GB" dirty="0" smtClean="0"/>
              <a:t> con </a:t>
            </a:r>
            <a:r>
              <a:rPr lang="en-GB" dirty="0" err="1" smtClean="0"/>
              <a:t>pemetrexato</a:t>
            </a:r>
            <a:r>
              <a:rPr lang="en-GB" dirty="0" smtClean="0"/>
              <a:t>/</a:t>
            </a:r>
            <a:r>
              <a:rPr lang="en-GB" dirty="0" err="1" smtClean="0"/>
              <a:t>cisplatino</a:t>
            </a:r>
            <a:endParaRPr lang="en-GB" dirty="0" smtClean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29</a:t>
            </a:fld>
            <a:endParaRPr lang="fr-FR"/>
          </a:p>
        </p:txBody>
      </p:sp>
      <p:sp>
        <p:nvSpPr>
          <p:cNvPr id="69635" name="Content Placeholder 4"/>
          <p:cNvSpPr>
            <a:spLocks noGrp="1"/>
          </p:cNvSpPr>
          <p:nvPr>
            <p:ph idx="4294967295"/>
          </p:nvPr>
        </p:nvSpPr>
        <p:spPr>
          <a:xfrm>
            <a:off x="1195388" y="1547813"/>
            <a:ext cx="7948612" cy="1293812"/>
          </a:xfrm>
        </p:spPr>
        <p:txBody>
          <a:bodyPr/>
          <a:lstStyle/>
          <a:p>
            <a:endParaRPr lang="en-GB" smtClean="0"/>
          </a:p>
          <a:p>
            <a:endParaRPr lang="en-GB" smtClean="0"/>
          </a:p>
          <a:p>
            <a:endParaRPr lang="en-GB" smtClean="0"/>
          </a:p>
          <a:p>
            <a:endParaRPr lang="en-GB" smtClean="0"/>
          </a:p>
          <a:p>
            <a:endParaRPr lang="en-GB" smtClean="0"/>
          </a:p>
          <a:p>
            <a:endParaRPr lang="en-GB" smtClean="0"/>
          </a:p>
          <a:p>
            <a:endParaRPr lang="en-GB" smtClean="0"/>
          </a:p>
          <a:p>
            <a:endParaRPr lang="en-GB" smtClean="0"/>
          </a:p>
          <a:p>
            <a:endParaRPr lang="en-GB" smtClean="0"/>
          </a:p>
          <a:p>
            <a:endParaRPr lang="en-GB" smtClean="0"/>
          </a:p>
          <a:p>
            <a:endParaRPr lang="en-GB" smtClean="0"/>
          </a:p>
        </p:txBody>
      </p:sp>
      <p:sp>
        <p:nvSpPr>
          <p:cNvPr id="69638" name="Rectangle 7"/>
          <p:cNvSpPr>
            <a:spLocks noChangeArrowheads="1"/>
          </p:cNvSpPr>
          <p:nvPr/>
        </p:nvSpPr>
        <p:spPr bwMode="auto">
          <a:xfrm>
            <a:off x="0" y="6516368"/>
            <a:ext cx="3429144" cy="341632"/>
          </a:xfrm>
          <a:prstGeom prst="rect">
            <a:avLst/>
          </a:prstGeom>
          <a:extLst/>
        </p:spPr>
        <p:txBody>
          <a:bodyPr wrap="square" anchor="b">
            <a:spAutoFit/>
          </a:bodyPr>
          <a:lstStyle/>
          <a:p>
            <a:pPr>
              <a:lnSpc>
                <a:spcPct val="90000"/>
              </a:lnSpc>
            </a:pP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LUX-Lung 3 </a:t>
            </a:r>
            <a:r>
              <a:rPr lang="en-GB" sz="9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QoL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/PRO Publication.</a:t>
            </a:r>
          </a:p>
          <a:p>
            <a:pPr>
              <a:lnSpc>
                <a:spcPct val="90000"/>
              </a:lnSpc>
            </a:pPr>
            <a:r>
              <a:rPr lang="en-GB" sz="9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Sequist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LV </a:t>
            </a:r>
            <a:r>
              <a:rPr lang="en-GB" sz="9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et al. 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Abstract ID 1229PD, ESMO, September 2012.</a:t>
            </a:r>
            <a:endParaRPr lang="fr-FR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Rectangle à coins arrondis 9"/>
          <p:cNvSpPr/>
          <p:nvPr/>
        </p:nvSpPr>
        <p:spPr>
          <a:xfrm>
            <a:off x="759080" y="1512390"/>
            <a:ext cx="7625840" cy="4351086"/>
          </a:xfrm>
          <a:prstGeom prst="roundRect">
            <a:avLst>
              <a:gd name="adj" fmla="val 4285"/>
            </a:avLst>
          </a:prstGeom>
          <a:solidFill>
            <a:schemeClr val="bg1"/>
          </a:solidFill>
          <a:ln w="1905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31"/>
          <p:cNvSpPr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759080" y="1512390"/>
            <a:ext cx="7625840" cy="360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w="19050" algn="ctr">
            <a:solidFill>
              <a:schemeClr val="accent2"/>
            </a:solidFill>
            <a:miter lim="800000"/>
            <a:headEnd/>
            <a:tailEnd/>
          </a:ln>
        </p:spPr>
        <p:txBody>
          <a:bodyPr lIns="0" tIns="0" rIns="0" bIns="72000" anchor="ctr"/>
          <a:lstStyle/>
          <a:p>
            <a:pPr algn="ctr" defTabSz="895350">
              <a:buClr>
                <a:srgbClr val="000000"/>
              </a:buClr>
            </a:pPr>
            <a:r>
              <a:rPr lang="en-US" sz="1600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Puntajes</a:t>
            </a:r>
            <a:r>
              <a:rPr lang="en-US" sz="16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del </a:t>
            </a:r>
            <a:r>
              <a:rPr lang="en-US" sz="1600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cuestionario</a:t>
            </a:r>
            <a:r>
              <a:rPr lang="en-US" sz="16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EORTC QLQ-C30</a:t>
            </a:r>
            <a:endParaRPr lang="en-US" sz="1600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pic>
        <p:nvPicPr>
          <p:cNvPr id="12" name="Picture 2" descr="D:\Dossier en cours\Publicis life brand\Afatinib\Photoshop\Courbe validées\Nouvelles modif 08032013\QualityOfLife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08"/>
          <a:stretch/>
        </p:blipFill>
        <p:spPr bwMode="auto">
          <a:xfrm>
            <a:off x="1056336" y="2011680"/>
            <a:ext cx="7328584" cy="3576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/>
        </p:nvGrpSpPr>
        <p:grpSpPr>
          <a:xfrm>
            <a:off x="7406517" y="1095150"/>
            <a:ext cx="1639185" cy="247154"/>
            <a:chOff x="7391690" y="978179"/>
            <a:chExt cx="1639185" cy="247154"/>
          </a:xfrm>
        </p:grpSpPr>
        <p:sp>
          <p:nvSpPr>
            <p:cNvPr id="14" name="Rectangle 13"/>
            <p:cNvSpPr/>
            <p:nvPr/>
          </p:nvSpPr>
          <p:spPr>
            <a:xfrm>
              <a:off x="7422980" y="1081333"/>
              <a:ext cx="1606261" cy="144000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Rectangle à coins arrondis 9226"/>
            <p:cNvSpPr/>
            <p:nvPr/>
          </p:nvSpPr>
          <p:spPr>
            <a:xfrm>
              <a:off x="7391690" y="978179"/>
              <a:ext cx="1639185" cy="161323"/>
            </a:xfrm>
            <a:custGeom>
              <a:avLst/>
              <a:gdLst>
                <a:gd name="connsiteX0" fmla="*/ 0 w 1639185"/>
                <a:gd name="connsiteY0" fmla="*/ 90677 h 252000"/>
                <a:gd name="connsiteX1" fmla="*/ 90677 w 1639185"/>
                <a:gd name="connsiteY1" fmla="*/ 0 h 252000"/>
                <a:gd name="connsiteX2" fmla="*/ 1548508 w 1639185"/>
                <a:gd name="connsiteY2" fmla="*/ 0 h 252000"/>
                <a:gd name="connsiteX3" fmla="*/ 1639185 w 1639185"/>
                <a:gd name="connsiteY3" fmla="*/ 90677 h 252000"/>
                <a:gd name="connsiteX4" fmla="*/ 1639185 w 1639185"/>
                <a:gd name="connsiteY4" fmla="*/ 161323 h 252000"/>
                <a:gd name="connsiteX5" fmla="*/ 1548508 w 1639185"/>
                <a:gd name="connsiteY5" fmla="*/ 252000 h 252000"/>
                <a:gd name="connsiteX6" fmla="*/ 90677 w 1639185"/>
                <a:gd name="connsiteY6" fmla="*/ 252000 h 252000"/>
                <a:gd name="connsiteX7" fmla="*/ 0 w 1639185"/>
                <a:gd name="connsiteY7" fmla="*/ 161323 h 252000"/>
                <a:gd name="connsiteX8" fmla="*/ 0 w 1639185"/>
                <a:gd name="connsiteY8" fmla="*/ 90677 h 252000"/>
                <a:gd name="connsiteX0" fmla="*/ 90677 w 1639185"/>
                <a:gd name="connsiteY0" fmla="*/ 252000 h 343440"/>
                <a:gd name="connsiteX1" fmla="*/ 0 w 1639185"/>
                <a:gd name="connsiteY1" fmla="*/ 161323 h 343440"/>
                <a:gd name="connsiteX2" fmla="*/ 0 w 1639185"/>
                <a:gd name="connsiteY2" fmla="*/ 90677 h 343440"/>
                <a:gd name="connsiteX3" fmla="*/ 90677 w 1639185"/>
                <a:gd name="connsiteY3" fmla="*/ 0 h 343440"/>
                <a:gd name="connsiteX4" fmla="*/ 1548508 w 1639185"/>
                <a:gd name="connsiteY4" fmla="*/ 0 h 343440"/>
                <a:gd name="connsiteX5" fmla="*/ 1639185 w 1639185"/>
                <a:gd name="connsiteY5" fmla="*/ 90677 h 343440"/>
                <a:gd name="connsiteX6" fmla="*/ 1639185 w 1639185"/>
                <a:gd name="connsiteY6" fmla="*/ 161323 h 343440"/>
                <a:gd name="connsiteX7" fmla="*/ 1548508 w 1639185"/>
                <a:gd name="connsiteY7" fmla="*/ 252000 h 343440"/>
                <a:gd name="connsiteX8" fmla="*/ 182117 w 1639185"/>
                <a:gd name="connsiteY8" fmla="*/ 343440 h 343440"/>
                <a:gd name="connsiteX0" fmla="*/ 90677 w 1639185"/>
                <a:gd name="connsiteY0" fmla="*/ 252000 h 252000"/>
                <a:gd name="connsiteX1" fmla="*/ 0 w 1639185"/>
                <a:gd name="connsiteY1" fmla="*/ 161323 h 252000"/>
                <a:gd name="connsiteX2" fmla="*/ 0 w 1639185"/>
                <a:gd name="connsiteY2" fmla="*/ 90677 h 252000"/>
                <a:gd name="connsiteX3" fmla="*/ 90677 w 1639185"/>
                <a:gd name="connsiteY3" fmla="*/ 0 h 252000"/>
                <a:gd name="connsiteX4" fmla="*/ 1548508 w 1639185"/>
                <a:gd name="connsiteY4" fmla="*/ 0 h 252000"/>
                <a:gd name="connsiteX5" fmla="*/ 1639185 w 1639185"/>
                <a:gd name="connsiteY5" fmla="*/ 90677 h 252000"/>
                <a:gd name="connsiteX6" fmla="*/ 1639185 w 1639185"/>
                <a:gd name="connsiteY6" fmla="*/ 161323 h 252000"/>
                <a:gd name="connsiteX7" fmla="*/ 1548508 w 1639185"/>
                <a:gd name="connsiteY7" fmla="*/ 252000 h 252000"/>
                <a:gd name="connsiteX0" fmla="*/ 0 w 1639185"/>
                <a:gd name="connsiteY0" fmla="*/ 161323 h 252000"/>
                <a:gd name="connsiteX1" fmla="*/ 0 w 1639185"/>
                <a:gd name="connsiteY1" fmla="*/ 90677 h 252000"/>
                <a:gd name="connsiteX2" fmla="*/ 90677 w 1639185"/>
                <a:gd name="connsiteY2" fmla="*/ 0 h 252000"/>
                <a:gd name="connsiteX3" fmla="*/ 1548508 w 1639185"/>
                <a:gd name="connsiteY3" fmla="*/ 0 h 252000"/>
                <a:gd name="connsiteX4" fmla="*/ 1639185 w 1639185"/>
                <a:gd name="connsiteY4" fmla="*/ 90677 h 252000"/>
                <a:gd name="connsiteX5" fmla="*/ 1639185 w 1639185"/>
                <a:gd name="connsiteY5" fmla="*/ 161323 h 252000"/>
                <a:gd name="connsiteX6" fmla="*/ 1548508 w 1639185"/>
                <a:gd name="connsiteY6" fmla="*/ 252000 h 252000"/>
                <a:gd name="connsiteX0" fmla="*/ 0 w 1639185"/>
                <a:gd name="connsiteY0" fmla="*/ 161323 h 161323"/>
                <a:gd name="connsiteX1" fmla="*/ 0 w 1639185"/>
                <a:gd name="connsiteY1" fmla="*/ 90677 h 161323"/>
                <a:gd name="connsiteX2" fmla="*/ 90677 w 1639185"/>
                <a:gd name="connsiteY2" fmla="*/ 0 h 161323"/>
                <a:gd name="connsiteX3" fmla="*/ 1548508 w 1639185"/>
                <a:gd name="connsiteY3" fmla="*/ 0 h 161323"/>
                <a:gd name="connsiteX4" fmla="*/ 1639185 w 1639185"/>
                <a:gd name="connsiteY4" fmla="*/ 90677 h 161323"/>
                <a:gd name="connsiteX5" fmla="*/ 1639185 w 1639185"/>
                <a:gd name="connsiteY5" fmla="*/ 161323 h 161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39185" h="161323">
                  <a:moveTo>
                    <a:pt x="0" y="161323"/>
                  </a:moveTo>
                  <a:lnTo>
                    <a:pt x="0" y="90677"/>
                  </a:lnTo>
                  <a:cubicBezTo>
                    <a:pt x="0" y="40597"/>
                    <a:pt x="40597" y="0"/>
                    <a:pt x="90677" y="0"/>
                  </a:cubicBezTo>
                  <a:lnTo>
                    <a:pt x="1548508" y="0"/>
                  </a:lnTo>
                  <a:cubicBezTo>
                    <a:pt x="1598588" y="0"/>
                    <a:pt x="1639185" y="40597"/>
                    <a:pt x="1639185" y="90677"/>
                  </a:cubicBezTo>
                  <a:lnTo>
                    <a:pt x="1639185" y="161323"/>
                  </a:lnTo>
                </a:path>
              </a:pathLst>
            </a:custGeom>
            <a:solidFill>
              <a:schemeClr val="bg1"/>
            </a:solidFill>
            <a:ln w="19050" cap="rnd">
              <a:solidFill>
                <a:schemeClr val="accent2"/>
              </a:solidFill>
            </a:ln>
            <a:effectLst/>
          </p:spPr>
          <p:txBody>
            <a:bodyPr wrap="none" tIns="144000" bIns="0" anchor="ctr">
              <a:noAutofit/>
            </a:bodyPr>
            <a:lstStyle/>
            <a:p>
              <a:pPr algn="r"/>
              <a:r>
                <a:rPr lang="en-US" sz="1400" b="1" dirty="0" err="1" smtClean="0">
                  <a:solidFill>
                    <a:schemeClr val="accent2"/>
                  </a:solidFill>
                </a:rPr>
                <a:t>Eficacia</a:t>
              </a:r>
              <a:r>
                <a:rPr lang="en-US" sz="1400" b="1" dirty="0" smtClean="0">
                  <a:solidFill>
                    <a:schemeClr val="accent2"/>
                  </a:solidFill>
                </a:rPr>
                <a:t> &amp; </a:t>
              </a:r>
              <a:r>
                <a:rPr lang="en-US" sz="1400" b="1" dirty="0" err="1" smtClean="0">
                  <a:solidFill>
                    <a:schemeClr val="accent2"/>
                  </a:solidFill>
                </a:rPr>
                <a:t>Seguridad</a:t>
              </a:r>
              <a:endParaRPr lang="en-US" sz="1400" b="1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5311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3"/>
          <p:cNvSpPr>
            <a:spLocks noGrp="1"/>
          </p:cNvSpPr>
          <p:nvPr>
            <p:ph type="title"/>
          </p:nvPr>
        </p:nvSpPr>
        <p:spPr>
          <a:xfrm>
            <a:off x="430823" y="218197"/>
            <a:ext cx="8550003" cy="798680"/>
          </a:xfrm>
        </p:spPr>
        <p:txBody>
          <a:bodyPr/>
          <a:lstStyle/>
          <a:p>
            <a:r>
              <a:rPr lang="en-GB" dirty="0" err="1" smtClean="0"/>
              <a:t>Perfil</a:t>
            </a:r>
            <a:r>
              <a:rPr lang="en-GB" dirty="0" smtClean="0"/>
              <a:t> de </a:t>
            </a:r>
            <a:r>
              <a:rPr lang="en-GB" dirty="0" err="1" smtClean="0"/>
              <a:t>eventos</a:t>
            </a:r>
            <a:r>
              <a:rPr lang="en-GB" dirty="0" smtClean="0"/>
              <a:t> </a:t>
            </a:r>
            <a:r>
              <a:rPr lang="en-GB" dirty="0" err="1" smtClean="0"/>
              <a:t>adversos</a:t>
            </a:r>
            <a:r>
              <a:rPr lang="en-GB" dirty="0" smtClean="0"/>
              <a:t> con </a:t>
            </a:r>
            <a:r>
              <a:rPr lang="en-GB" dirty="0" err="1" smtClean="0"/>
              <a:t>afatinib</a:t>
            </a:r>
            <a:r>
              <a:rPr lang="en-GB" dirty="0" smtClean="0"/>
              <a:t> </a:t>
            </a:r>
            <a:r>
              <a:rPr lang="en-GB" dirty="0" err="1" smtClean="0"/>
              <a:t>bien</a:t>
            </a:r>
            <a:r>
              <a:rPr lang="en-GB" dirty="0" smtClean="0"/>
              <a:t> </a:t>
            </a:r>
            <a:r>
              <a:rPr lang="en-GB" dirty="0" err="1" smtClean="0"/>
              <a:t>definidos</a:t>
            </a:r>
            <a:r>
              <a:rPr lang="en-GB" dirty="0" smtClean="0"/>
              <a:t> en LUX-Lung 3</a:t>
            </a:r>
          </a:p>
        </p:txBody>
      </p:sp>
      <p:sp>
        <p:nvSpPr>
          <p:cNvPr id="70659" name="Content Placeholder 4"/>
          <p:cNvSpPr>
            <a:spLocks noGrp="1"/>
          </p:cNvSpPr>
          <p:nvPr>
            <p:ph idx="1"/>
          </p:nvPr>
        </p:nvSpPr>
        <p:spPr>
          <a:xfrm>
            <a:off x="949568" y="1548000"/>
            <a:ext cx="7948080" cy="2803844"/>
          </a:xfrm>
        </p:spPr>
        <p:txBody>
          <a:bodyPr/>
          <a:lstStyle/>
          <a:p>
            <a:r>
              <a:rPr lang="en-GB" dirty="0" smtClean="0"/>
              <a:t>Los AEs </a:t>
            </a:r>
            <a:r>
              <a:rPr lang="en-GB" dirty="0" err="1" smtClean="0"/>
              <a:t>más</a:t>
            </a:r>
            <a:r>
              <a:rPr lang="en-GB" dirty="0" smtClean="0"/>
              <a:t> </a:t>
            </a:r>
            <a:r>
              <a:rPr lang="en-GB" dirty="0" err="1" smtClean="0"/>
              <a:t>comunes</a:t>
            </a:r>
            <a:r>
              <a:rPr lang="en-GB" dirty="0" smtClean="0"/>
              <a:t> con </a:t>
            </a:r>
            <a:r>
              <a:rPr lang="en-GB" dirty="0" err="1" smtClean="0"/>
              <a:t>afatinib</a:t>
            </a:r>
            <a:r>
              <a:rPr lang="en-GB" dirty="0" smtClean="0"/>
              <a:t> </a:t>
            </a:r>
            <a:r>
              <a:rPr lang="en-GB" dirty="0" err="1" smtClean="0"/>
              <a:t>fueron</a:t>
            </a:r>
            <a:r>
              <a:rPr lang="en-GB" dirty="0" smtClean="0"/>
              <a:t> </a:t>
            </a:r>
            <a:r>
              <a:rPr lang="en-GB" dirty="0" err="1" smtClean="0"/>
              <a:t>diarrea</a:t>
            </a:r>
            <a:r>
              <a:rPr lang="en-GB" dirty="0" smtClean="0"/>
              <a:t>, </a:t>
            </a:r>
            <a:r>
              <a:rPr lang="en-GB" dirty="0" err="1" smtClean="0"/>
              <a:t>estomatitis</a:t>
            </a:r>
            <a:r>
              <a:rPr lang="en-GB" dirty="0" smtClean="0"/>
              <a:t>, rash, acne y </a:t>
            </a:r>
            <a:r>
              <a:rPr lang="en-GB" dirty="0" err="1" smtClean="0"/>
              <a:t>paroniquia</a:t>
            </a:r>
            <a:endParaRPr lang="en-GB" dirty="0" smtClean="0"/>
          </a:p>
          <a:p>
            <a:pPr lvl="1"/>
            <a:r>
              <a:rPr lang="en-GB" dirty="0" smtClean="0"/>
              <a:t>Los </a:t>
            </a:r>
            <a:r>
              <a:rPr lang="en-GB" dirty="0" err="1" smtClean="0"/>
              <a:t>eventos</a:t>
            </a:r>
            <a:r>
              <a:rPr lang="en-GB" dirty="0" smtClean="0"/>
              <a:t> </a:t>
            </a:r>
            <a:r>
              <a:rPr lang="en-GB" dirty="0" err="1" smtClean="0"/>
              <a:t>adversos</a:t>
            </a:r>
            <a:r>
              <a:rPr lang="en-GB" dirty="0" smtClean="0"/>
              <a:t> </a:t>
            </a:r>
            <a:r>
              <a:rPr lang="en-GB" dirty="0" err="1" smtClean="0"/>
              <a:t>más</a:t>
            </a:r>
            <a:r>
              <a:rPr lang="en-GB" dirty="0" smtClean="0"/>
              <a:t> </a:t>
            </a:r>
            <a:r>
              <a:rPr lang="en-GB" dirty="0" err="1" smtClean="0"/>
              <a:t>comunes</a:t>
            </a:r>
            <a:r>
              <a:rPr lang="en-GB" dirty="0" smtClean="0"/>
              <a:t> con </a:t>
            </a:r>
            <a:r>
              <a:rPr lang="en-GB" dirty="0" err="1" smtClean="0"/>
              <a:t>afatinib</a:t>
            </a:r>
            <a:r>
              <a:rPr lang="en-GB" dirty="0" smtClean="0"/>
              <a:t> </a:t>
            </a:r>
            <a:r>
              <a:rPr lang="en-GB" dirty="0" err="1" smtClean="0"/>
              <a:t>generalmente</a:t>
            </a:r>
            <a:r>
              <a:rPr lang="en-GB" dirty="0" smtClean="0"/>
              <a:t> </a:t>
            </a:r>
            <a:r>
              <a:rPr lang="en-GB" dirty="0" err="1" smtClean="0"/>
              <a:t>fueron</a:t>
            </a:r>
            <a:r>
              <a:rPr lang="en-GB" dirty="0" smtClean="0"/>
              <a:t> </a:t>
            </a:r>
            <a:r>
              <a:rPr lang="en-GB" dirty="0" err="1" smtClean="0"/>
              <a:t>menjables</a:t>
            </a:r>
            <a:r>
              <a:rPr lang="en-GB" dirty="0" smtClean="0"/>
              <a:t> </a:t>
            </a:r>
          </a:p>
          <a:p>
            <a:endParaRPr lang="en-GB" dirty="0" smtClean="0"/>
          </a:p>
          <a:p>
            <a:r>
              <a:rPr lang="en-GB" dirty="0" smtClean="0"/>
              <a:t>La </a:t>
            </a:r>
            <a:r>
              <a:rPr lang="en-GB" dirty="0" err="1" smtClean="0"/>
              <a:t>discontinuación</a:t>
            </a:r>
            <a:r>
              <a:rPr lang="en-GB" dirty="0" smtClean="0"/>
              <a:t> </a:t>
            </a:r>
            <a:r>
              <a:rPr lang="en-GB" dirty="0" err="1" smtClean="0"/>
              <a:t>relacionada</a:t>
            </a:r>
            <a:r>
              <a:rPr lang="en-GB" dirty="0" smtClean="0"/>
              <a:t> a </a:t>
            </a:r>
            <a:r>
              <a:rPr lang="en-GB" dirty="0" err="1" smtClean="0"/>
              <a:t>cualquier</a:t>
            </a:r>
            <a:r>
              <a:rPr lang="en-GB" dirty="0" smtClean="0"/>
              <a:t> </a:t>
            </a:r>
            <a:r>
              <a:rPr lang="en-GB" dirty="0" err="1" smtClean="0"/>
              <a:t>evento</a:t>
            </a:r>
            <a:r>
              <a:rPr lang="en-GB" dirty="0" smtClean="0"/>
              <a:t> </a:t>
            </a:r>
            <a:r>
              <a:rPr lang="en-GB" dirty="0" err="1" smtClean="0"/>
              <a:t>adverso</a:t>
            </a:r>
            <a:r>
              <a:rPr lang="en-GB" dirty="0" smtClean="0"/>
              <a:t>  </a:t>
            </a:r>
            <a:r>
              <a:rPr lang="en-GB" dirty="0" err="1" smtClean="0"/>
              <a:t>fue</a:t>
            </a:r>
            <a:r>
              <a:rPr lang="en-GB" dirty="0" smtClean="0"/>
              <a:t> </a:t>
            </a:r>
            <a:r>
              <a:rPr lang="en-GB" dirty="0" err="1" smtClean="0"/>
              <a:t>bajo</a:t>
            </a:r>
            <a:r>
              <a:rPr lang="en-GB" dirty="0" smtClean="0"/>
              <a:t> (8%</a:t>
            </a:r>
            <a:r>
              <a:rPr lang="en-GB" i="1" dirty="0" smtClean="0"/>
              <a:t> </a:t>
            </a:r>
            <a:r>
              <a:rPr lang="en-GB" dirty="0" err="1" smtClean="0"/>
              <a:t>vs</a:t>
            </a:r>
            <a:r>
              <a:rPr lang="en-GB" i="1" dirty="0" smtClean="0"/>
              <a:t> </a:t>
            </a:r>
            <a:r>
              <a:rPr lang="en-GB" dirty="0" smtClean="0"/>
              <a:t>12% </a:t>
            </a:r>
            <a:r>
              <a:rPr lang="en-GB" dirty="0" err="1" smtClean="0"/>
              <a:t>para</a:t>
            </a:r>
            <a:r>
              <a:rPr lang="en-GB" dirty="0" smtClean="0"/>
              <a:t> </a:t>
            </a:r>
            <a:r>
              <a:rPr lang="en-GB" dirty="0" err="1" smtClean="0"/>
              <a:t>pemetrexato</a:t>
            </a:r>
            <a:r>
              <a:rPr lang="en-GB" dirty="0" smtClean="0"/>
              <a:t>/</a:t>
            </a:r>
            <a:r>
              <a:rPr lang="en-GB" dirty="0" err="1" smtClean="0"/>
              <a:t>cisplatino</a:t>
            </a:r>
            <a:r>
              <a:rPr lang="en-GB" dirty="0" smtClean="0"/>
              <a:t>)</a:t>
            </a:r>
          </a:p>
          <a:p>
            <a:pPr lvl="1"/>
            <a:r>
              <a:rPr lang="en-GB" dirty="0" smtClean="0"/>
              <a:t>La </a:t>
            </a:r>
            <a:r>
              <a:rPr lang="en-GB" dirty="0" err="1" smtClean="0"/>
              <a:t>discontinuación</a:t>
            </a:r>
            <a:r>
              <a:rPr lang="en-GB" dirty="0" smtClean="0"/>
              <a:t> </a:t>
            </a:r>
            <a:r>
              <a:rPr lang="en-GB" dirty="0" err="1" smtClean="0"/>
              <a:t>debido</a:t>
            </a:r>
            <a:r>
              <a:rPr lang="en-GB" dirty="0" smtClean="0"/>
              <a:t> a </a:t>
            </a:r>
            <a:r>
              <a:rPr lang="en-GB" dirty="0" err="1" smtClean="0"/>
              <a:t>diarrea</a:t>
            </a:r>
            <a:r>
              <a:rPr lang="en-GB" dirty="0" smtClean="0"/>
              <a:t> y rash/acne con </a:t>
            </a:r>
            <a:r>
              <a:rPr lang="en-GB" dirty="0" err="1" smtClean="0"/>
              <a:t>afatinib</a:t>
            </a:r>
            <a:r>
              <a:rPr lang="en-GB" dirty="0" smtClean="0"/>
              <a:t> </a:t>
            </a:r>
            <a:r>
              <a:rPr lang="en-GB" dirty="0" err="1" smtClean="0"/>
              <a:t>fue</a:t>
            </a:r>
            <a:r>
              <a:rPr lang="en-GB" dirty="0" smtClean="0"/>
              <a:t>  1.3% y 0%, </a:t>
            </a:r>
            <a:r>
              <a:rPr lang="en-GB" dirty="0" err="1" smtClean="0"/>
              <a:t>respectivamente</a:t>
            </a:r>
            <a:endParaRPr lang="en-GB" dirty="0" smtClean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30</a:t>
            </a:fld>
            <a:endParaRPr lang="fr-FR"/>
          </a:p>
        </p:txBody>
      </p:sp>
      <p:sp>
        <p:nvSpPr>
          <p:cNvPr id="70660" name="Rectangle 6"/>
          <p:cNvSpPr>
            <a:spLocks noChangeArrowheads="1"/>
          </p:cNvSpPr>
          <p:nvPr/>
        </p:nvSpPr>
        <p:spPr bwMode="auto">
          <a:xfrm>
            <a:off x="-1" y="6641018"/>
            <a:ext cx="3464169" cy="216982"/>
          </a:xfrm>
          <a:prstGeom prst="rect">
            <a:avLst/>
          </a:prstGeom>
          <a:extLst/>
        </p:spPr>
        <p:txBody>
          <a:bodyPr wrap="square" anchor="b">
            <a:spAutoFit/>
          </a:bodyPr>
          <a:lstStyle/>
          <a:p>
            <a:pPr>
              <a:lnSpc>
                <a:spcPct val="90000"/>
              </a:lnSpc>
            </a:pPr>
            <a:r>
              <a:rPr lang="en-GB" sz="9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Sequist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LV et al. J </a:t>
            </a:r>
            <a:r>
              <a:rPr lang="en-GB" sz="9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Clin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9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Oncol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 2013 [In press].</a:t>
            </a:r>
            <a:endParaRPr lang="en-GB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1" name="Groupe 10"/>
          <p:cNvGrpSpPr/>
          <p:nvPr/>
        </p:nvGrpSpPr>
        <p:grpSpPr>
          <a:xfrm>
            <a:off x="7390056" y="1058840"/>
            <a:ext cx="1639185" cy="247154"/>
            <a:chOff x="7391690" y="978179"/>
            <a:chExt cx="1639185" cy="247154"/>
          </a:xfrm>
        </p:grpSpPr>
        <p:sp>
          <p:nvSpPr>
            <p:cNvPr id="12" name="Rectangle 11"/>
            <p:cNvSpPr/>
            <p:nvPr/>
          </p:nvSpPr>
          <p:spPr>
            <a:xfrm>
              <a:off x="7422980" y="1081333"/>
              <a:ext cx="1606261" cy="144000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Rectangle à coins arrondis 9226"/>
            <p:cNvSpPr/>
            <p:nvPr/>
          </p:nvSpPr>
          <p:spPr>
            <a:xfrm>
              <a:off x="7391690" y="978179"/>
              <a:ext cx="1639185" cy="161323"/>
            </a:xfrm>
            <a:custGeom>
              <a:avLst/>
              <a:gdLst>
                <a:gd name="connsiteX0" fmla="*/ 0 w 1639185"/>
                <a:gd name="connsiteY0" fmla="*/ 90677 h 252000"/>
                <a:gd name="connsiteX1" fmla="*/ 90677 w 1639185"/>
                <a:gd name="connsiteY1" fmla="*/ 0 h 252000"/>
                <a:gd name="connsiteX2" fmla="*/ 1548508 w 1639185"/>
                <a:gd name="connsiteY2" fmla="*/ 0 h 252000"/>
                <a:gd name="connsiteX3" fmla="*/ 1639185 w 1639185"/>
                <a:gd name="connsiteY3" fmla="*/ 90677 h 252000"/>
                <a:gd name="connsiteX4" fmla="*/ 1639185 w 1639185"/>
                <a:gd name="connsiteY4" fmla="*/ 161323 h 252000"/>
                <a:gd name="connsiteX5" fmla="*/ 1548508 w 1639185"/>
                <a:gd name="connsiteY5" fmla="*/ 252000 h 252000"/>
                <a:gd name="connsiteX6" fmla="*/ 90677 w 1639185"/>
                <a:gd name="connsiteY6" fmla="*/ 252000 h 252000"/>
                <a:gd name="connsiteX7" fmla="*/ 0 w 1639185"/>
                <a:gd name="connsiteY7" fmla="*/ 161323 h 252000"/>
                <a:gd name="connsiteX8" fmla="*/ 0 w 1639185"/>
                <a:gd name="connsiteY8" fmla="*/ 90677 h 252000"/>
                <a:gd name="connsiteX0" fmla="*/ 90677 w 1639185"/>
                <a:gd name="connsiteY0" fmla="*/ 252000 h 343440"/>
                <a:gd name="connsiteX1" fmla="*/ 0 w 1639185"/>
                <a:gd name="connsiteY1" fmla="*/ 161323 h 343440"/>
                <a:gd name="connsiteX2" fmla="*/ 0 w 1639185"/>
                <a:gd name="connsiteY2" fmla="*/ 90677 h 343440"/>
                <a:gd name="connsiteX3" fmla="*/ 90677 w 1639185"/>
                <a:gd name="connsiteY3" fmla="*/ 0 h 343440"/>
                <a:gd name="connsiteX4" fmla="*/ 1548508 w 1639185"/>
                <a:gd name="connsiteY4" fmla="*/ 0 h 343440"/>
                <a:gd name="connsiteX5" fmla="*/ 1639185 w 1639185"/>
                <a:gd name="connsiteY5" fmla="*/ 90677 h 343440"/>
                <a:gd name="connsiteX6" fmla="*/ 1639185 w 1639185"/>
                <a:gd name="connsiteY6" fmla="*/ 161323 h 343440"/>
                <a:gd name="connsiteX7" fmla="*/ 1548508 w 1639185"/>
                <a:gd name="connsiteY7" fmla="*/ 252000 h 343440"/>
                <a:gd name="connsiteX8" fmla="*/ 182117 w 1639185"/>
                <a:gd name="connsiteY8" fmla="*/ 343440 h 343440"/>
                <a:gd name="connsiteX0" fmla="*/ 90677 w 1639185"/>
                <a:gd name="connsiteY0" fmla="*/ 252000 h 252000"/>
                <a:gd name="connsiteX1" fmla="*/ 0 w 1639185"/>
                <a:gd name="connsiteY1" fmla="*/ 161323 h 252000"/>
                <a:gd name="connsiteX2" fmla="*/ 0 w 1639185"/>
                <a:gd name="connsiteY2" fmla="*/ 90677 h 252000"/>
                <a:gd name="connsiteX3" fmla="*/ 90677 w 1639185"/>
                <a:gd name="connsiteY3" fmla="*/ 0 h 252000"/>
                <a:gd name="connsiteX4" fmla="*/ 1548508 w 1639185"/>
                <a:gd name="connsiteY4" fmla="*/ 0 h 252000"/>
                <a:gd name="connsiteX5" fmla="*/ 1639185 w 1639185"/>
                <a:gd name="connsiteY5" fmla="*/ 90677 h 252000"/>
                <a:gd name="connsiteX6" fmla="*/ 1639185 w 1639185"/>
                <a:gd name="connsiteY6" fmla="*/ 161323 h 252000"/>
                <a:gd name="connsiteX7" fmla="*/ 1548508 w 1639185"/>
                <a:gd name="connsiteY7" fmla="*/ 252000 h 252000"/>
                <a:gd name="connsiteX0" fmla="*/ 0 w 1639185"/>
                <a:gd name="connsiteY0" fmla="*/ 161323 h 252000"/>
                <a:gd name="connsiteX1" fmla="*/ 0 w 1639185"/>
                <a:gd name="connsiteY1" fmla="*/ 90677 h 252000"/>
                <a:gd name="connsiteX2" fmla="*/ 90677 w 1639185"/>
                <a:gd name="connsiteY2" fmla="*/ 0 h 252000"/>
                <a:gd name="connsiteX3" fmla="*/ 1548508 w 1639185"/>
                <a:gd name="connsiteY3" fmla="*/ 0 h 252000"/>
                <a:gd name="connsiteX4" fmla="*/ 1639185 w 1639185"/>
                <a:gd name="connsiteY4" fmla="*/ 90677 h 252000"/>
                <a:gd name="connsiteX5" fmla="*/ 1639185 w 1639185"/>
                <a:gd name="connsiteY5" fmla="*/ 161323 h 252000"/>
                <a:gd name="connsiteX6" fmla="*/ 1548508 w 1639185"/>
                <a:gd name="connsiteY6" fmla="*/ 252000 h 252000"/>
                <a:gd name="connsiteX0" fmla="*/ 0 w 1639185"/>
                <a:gd name="connsiteY0" fmla="*/ 161323 h 161323"/>
                <a:gd name="connsiteX1" fmla="*/ 0 w 1639185"/>
                <a:gd name="connsiteY1" fmla="*/ 90677 h 161323"/>
                <a:gd name="connsiteX2" fmla="*/ 90677 w 1639185"/>
                <a:gd name="connsiteY2" fmla="*/ 0 h 161323"/>
                <a:gd name="connsiteX3" fmla="*/ 1548508 w 1639185"/>
                <a:gd name="connsiteY3" fmla="*/ 0 h 161323"/>
                <a:gd name="connsiteX4" fmla="*/ 1639185 w 1639185"/>
                <a:gd name="connsiteY4" fmla="*/ 90677 h 161323"/>
                <a:gd name="connsiteX5" fmla="*/ 1639185 w 1639185"/>
                <a:gd name="connsiteY5" fmla="*/ 161323 h 161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39185" h="161323">
                  <a:moveTo>
                    <a:pt x="0" y="161323"/>
                  </a:moveTo>
                  <a:lnTo>
                    <a:pt x="0" y="90677"/>
                  </a:lnTo>
                  <a:cubicBezTo>
                    <a:pt x="0" y="40597"/>
                    <a:pt x="40597" y="0"/>
                    <a:pt x="90677" y="0"/>
                  </a:cubicBezTo>
                  <a:lnTo>
                    <a:pt x="1548508" y="0"/>
                  </a:lnTo>
                  <a:cubicBezTo>
                    <a:pt x="1598588" y="0"/>
                    <a:pt x="1639185" y="40597"/>
                    <a:pt x="1639185" y="90677"/>
                  </a:cubicBezTo>
                  <a:lnTo>
                    <a:pt x="1639185" y="161323"/>
                  </a:lnTo>
                </a:path>
              </a:pathLst>
            </a:custGeom>
            <a:solidFill>
              <a:schemeClr val="bg1"/>
            </a:solidFill>
            <a:ln w="19050" cap="rnd">
              <a:solidFill>
                <a:schemeClr val="accent2"/>
              </a:solidFill>
            </a:ln>
            <a:effectLst/>
          </p:spPr>
          <p:txBody>
            <a:bodyPr wrap="none" tIns="144000" bIns="0" anchor="ctr">
              <a:noAutofit/>
            </a:bodyPr>
            <a:lstStyle/>
            <a:p>
              <a:pPr algn="r"/>
              <a:r>
                <a:rPr lang="en-US" sz="1400" b="1" dirty="0" err="1">
                  <a:solidFill>
                    <a:schemeClr val="accent2"/>
                  </a:solidFill>
                </a:rPr>
                <a:t>Eficacia</a:t>
              </a:r>
              <a:r>
                <a:rPr lang="en-US" sz="1400" b="1" dirty="0">
                  <a:solidFill>
                    <a:schemeClr val="accent2"/>
                  </a:solidFill>
                </a:rPr>
                <a:t> &amp; </a:t>
              </a:r>
              <a:r>
                <a:rPr lang="en-US" sz="1400" b="1" dirty="0" err="1">
                  <a:solidFill>
                    <a:schemeClr val="accent2"/>
                  </a:solidFill>
                </a:rPr>
                <a:t>Seguridad</a:t>
              </a:r>
              <a:endParaRPr lang="en-US" sz="1400" b="1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47975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à coins arrondis 7"/>
          <p:cNvSpPr/>
          <p:nvPr/>
        </p:nvSpPr>
        <p:spPr>
          <a:xfrm>
            <a:off x="459000" y="1291472"/>
            <a:ext cx="8226000" cy="4680000"/>
          </a:xfrm>
          <a:prstGeom prst="roundRect">
            <a:avLst>
              <a:gd name="adj" fmla="val 2729"/>
            </a:avLst>
          </a:prstGeom>
          <a:solidFill>
            <a:schemeClr val="bg1"/>
          </a:solidFill>
          <a:ln w="1905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0823" y="218197"/>
            <a:ext cx="8550003" cy="798680"/>
          </a:xfrm>
        </p:spPr>
        <p:txBody>
          <a:bodyPr/>
          <a:lstStyle/>
          <a:p>
            <a:r>
              <a:rPr lang="es-CL" dirty="0"/>
              <a:t>Perfil de eventos adversos con </a:t>
            </a:r>
            <a:r>
              <a:rPr lang="es-CL" dirty="0" err="1"/>
              <a:t>afatinib</a:t>
            </a:r>
            <a:r>
              <a:rPr lang="es-CL" dirty="0"/>
              <a:t> bien definidos en LUX-</a:t>
            </a:r>
            <a:r>
              <a:rPr lang="es-CL" dirty="0" err="1"/>
              <a:t>Lung</a:t>
            </a:r>
            <a:r>
              <a:rPr lang="es-CL" dirty="0"/>
              <a:t> 3</a:t>
            </a:r>
            <a:endParaRPr lang="en-GB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31</a:t>
            </a:fld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458999" y="5985826"/>
            <a:ext cx="7016457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5000"/>
              </a:lnSpc>
            </a:pPr>
            <a:r>
              <a:rPr lang="en-GB" sz="800" dirty="0" smtClean="0"/>
              <a:t>1. </a:t>
            </a:r>
            <a:r>
              <a:rPr lang="en-GB" sz="800" dirty="0"/>
              <a:t>Includes stomatitis, </a:t>
            </a:r>
            <a:r>
              <a:rPr lang="en-GB" sz="800" dirty="0" err="1" smtClean="0"/>
              <a:t>aphthous</a:t>
            </a:r>
            <a:r>
              <a:rPr lang="en-GB" sz="800" dirty="0" smtClean="0"/>
              <a:t> </a:t>
            </a:r>
            <a:r>
              <a:rPr lang="en-GB" sz="800" dirty="0"/>
              <a:t>stomatitis, mucosal inflammation, mouth ulceration, oral mucosa erosion, mucosal erosion, mucosal </a:t>
            </a:r>
            <a:r>
              <a:rPr lang="en-GB" sz="800" dirty="0" smtClean="0"/>
              <a:t>ulceration.</a:t>
            </a:r>
            <a:br>
              <a:rPr lang="en-GB" sz="800" dirty="0" smtClean="0"/>
            </a:br>
            <a:r>
              <a:rPr lang="en-GB" sz="800" dirty="0" smtClean="0"/>
              <a:t>2. Includes group </a:t>
            </a:r>
            <a:r>
              <a:rPr lang="en-GB" sz="800" dirty="0"/>
              <a:t>of rash preferred terms. </a:t>
            </a:r>
            <a:r>
              <a:rPr lang="en-GB" sz="800" dirty="0" smtClean="0"/>
              <a:t>3. </a:t>
            </a:r>
            <a:r>
              <a:rPr lang="en-GB" sz="800" dirty="0"/>
              <a:t>Includes acne, acne pustular, dermatitis acneiform. </a:t>
            </a:r>
            <a:r>
              <a:rPr lang="en-GB" sz="800" dirty="0" smtClean="0"/>
              <a:t>4. </a:t>
            </a:r>
            <a:r>
              <a:rPr lang="en-GB" sz="800" dirty="0"/>
              <a:t>Includes pruritus, pruritus </a:t>
            </a:r>
            <a:r>
              <a:rPr lang="en-GB" sz="800" dirty="0" smtClean="0"/>
              <a:t>generalised.</a:t>
            </a:r>
            <a:br>
              <a:rPr lang="en-GB" sz="800" dirty="0" smtClean="0"/>
            </a:br>
            <a:r>
              <a:rPr lang="en-GB" sz="800" dirty="0" smtClean="0"/>
              <a:t>5. </a:t>
            </a:r>
            <a:r>
              <a:rPr lang="en-GB" sz="800" dirty="0"/>
              <a:t>Includes dry skin, </a:t>
            </a:r>
            <a:r>
              <a:rPr lang="en-GB" sz="800" dirty="0" smtClean="0"/>
              <a:t>skin chapped</a:t>
            </a:r>
            <a:r>
              <a:rPr lang="en-GB" sz="800" dirty="0"/>
              <a:t>. </a:t>
            </a:r>
            <a:r>
              <a:rPr lang="en-GB" sz="800" dirty="0" smtClean="0"/>
              <a:t>6. </a:t>
            </a:r>
            <a:r>
              <a:rPr lang="en-GB" sz="800" dirty="0"/>
              <a:t>Includes paronychia, nail infection, nail bed infection. </a:t>
            </a:r>
            <a:r>
              <a:rPr lang="en-GB" sz="800" dirty="0" smtClean="0"/>
              <a:t>7. </a:t>
            </a:r>
            <a:r>
              <a:rPr lang="en-GB" sz="800" dirty="0"/>
              <a:t>Includes cystitis, urinary tract </a:t>
            </a:r>
            <a:r>
              <a:rPr lang="en-GB" sz="800" dirty="0" smtClean="0"/>
              <a:t>infection.</a:t>
            </a:r>
            <a:br>
              <a:rPr lang="en-GB" sz="800" dirty="0" smtClean="0"/>
            </a:br>
            <a:r>
              <a:rPr lang="en-GB" sz="800" dirty="0" smtClean="0"/>
              <a:t>8. </a:t>
            </a:r>
            <a:r>
              <a:rPr lang="en-GB" sz="800" dirty="0"/>
              <a:t>Includes </a:t>
            </a:r>
            <a:r>
              <a:rPr lang="en-GB" sz="800" dirty="0" smtClean="0"/>
              <a:t>hypokalaemia</a:t>
            </a:r>
            <a:r>
              <a:rPr lang="en-GB" sz="800" dirty="0"/>
              <a:t>, blood </a:t>
            </a:r>
            <a:r>
              <a:rPr lang="en-GB" sz="800" dirty="0" smtClean="0"/>
              <a:t>potassium decreased</a:t>
            </a:r>
            <a:r>
              <a:rPr lang="en-GB" sz="800" dirty="0"/>
              <a:t>. </a:t>
            </a:r>
            <a:r>
              <a:rPr lang="en-GB" sz="800" dirty="0" smtClean="0"/>
              <a:t>9. </a:t>
            </a:r>
            <a:r>
              <a:rPr lang="en-GB" sz="800" dirty="0"/>
              <a:t>Includes </a:t>
            </a:r>
            <a:r>
              <a:rPr lang="en-GB" sz="800" dirty="0" smtClean="0"/>
              <a:t>rhinorrhoea</a:t>
            </a:r>
            <a:r>
              <a:rPr lang="en-GB" sz="800" dirty="0"/>
              <a:t>, nasal inflammation. </a:t>
            </a:r>
            <a:r>
              <a:rPr lang="en-GB" sz="800" dirty="0" smtClean="0"/>
              <a:t>10. </a:t>
            </a:r>
            <a:r>
              <a:rPr lang="en-GB" sz="800" dirty="0"/>
              <a:t>Includes pyrexia, body temperature increased. </a:t>
            </a:r>
            <a:r>
              <a:rPr lang="en-GB" sz="800" dirty="0" smtClean="0"/>
              <a:t>11. </a:t>
            </a:r>
            <a:r>
              <a:rPr lang="en-GB" sz="800" dirty="0"/>
              <a:t>Includes conjunctivitis, conjunctival </a:t>
            </a:r>
            <a:r>
              <a:rPr lang="en-GB" sz="800" dirty="0" smtClean="0"/>
              <a:t>irritation, conjunctival </a:t>
            </a:r>
            <a:r>
              <a:rPr lang="en-GB" sz="800" dirty="0"/>
              <a:t>hyperaemia.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641018"/>
            <a:ext cx="6048672" cy="216982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>
              <a:lnSpc>
                <a:spcPct val="90000"/>
              </a:lnSpc>
            </a:pP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Afatinib Prescribing 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Information/Afatinib 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Summary of Product 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Characteristics.</a:t>
            </a:r>
            <a:endParaRPr lang="en-GB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6634070"/>
              </p:ext>
            </p:extLst>
          </p:nvPr>
        </p:nvGraphicFramePr>
        <p:xfrm>
          <a:off x="468000" y="1621408"/>
          <a:ext cx="8208000" cy="43249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76000"/>
                <a:gridCol w="972000"/>
                <a:gridCol w="972000"/>
                <a:gridCol w="972000"/>
                <a:gridCol w="972000"/>
                <a:gridCol w="972000"/>
                <a:gridCol w="972000"/>
              </a:tblGrid>
              <a:tr h="288000"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</a:pPr>
                      <a:endParaRPr lang="en-US" sz="1000" b="1" i="0" u="none" strike="noStrike" noProof="1"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819" marR="2819" marT="28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FF3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</a:pPr>
                      <a:r>
                        <a:rPr lang="fr-FR" sz="1000" b="1" u="none" strike="noStrike" noProof="1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Afatinib (n=229)</a:t>
                      </a:r>
                      <a:endParaRPr lang="fr-FR" sz="1000" b="1" i="0" u="none" strike="noStrike" noProof="1"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819" marR="2819" marT="28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</a:pPr>
                      <a:r>
                        <a:rPr lang="fr-FR" sz="1000" b="1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Pemetrexato/cisplatino (n=111)</a:t>
                      </a:r>
                      <a:endParaRPr lang="fr-FR" sz="1000" b="1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819" marR="2819" marT="28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F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00344"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</a:pPr>
                      <a:endParaRPr lang="en-US" sz="1000" b="1" i="0" u="none" strike="noStrike" noProof="1"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819" marR="2819" marT="28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F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</a:pPr>
                      <a:r>
                        <a:rPr lang="fr-FR" sz="1000" b="1" u="none" strike="noStrike" noProof="1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Todo</a:t>
                      </a:r>
                      <a:r>
                        <a:rPr lang="fr-FR" sz="1000" b="1" u="none" strike="noStrike" baseline="0" noProof="1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grado</a:t>
                      </a:r>
                      <a:r>
                        <a:rPr lang="fr-FR" sz="1000" b="1" u="none" strike="noStrike" noProof="1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(%)</a:t>
                      </a:r>
                      <a:endParaRPr lang="fr-FR" sz="1000" b="1" i="0" u="none" strike="noStrike" noProof="1"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819" marR="2819" marT="2819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</a:pPr>
                      <a:r>
                        <a:rPr lang="fr-FR" sz="1000" b="1" u="none" strike="noStrike" noProof="1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Grado 3 (%)</a:t>
                      </a:r>
                      <a:endParaRPr lang="fr-FR" sz="1000" b="1" i="0" u="none" strike="noStrike" noProof="1"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825" marR="2819" marT="28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</a:pPr>
                      <a:r>
                        <a:rPr lang="fr-FR" sz="1000" b="1" u="none" strike="noStrike" noProof="1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Grado 4 (%)</a:t>
                      </a:r>
                      <a:endParaRPr lang="fr-FR" sz="1000" b="1" i="0" u="none" strike="noStrike" noProof="1"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825" marR="2819" marT="28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</a:pPr>
                      <a:r>
                        <a:rPr lang="fr-FR" sz="1000" b="1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All Grades (%)</a:t>
                      </a:r>
                      <a:endParaRPr lang="fr-FR" sz="1000" b="1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819" marR="2819" marT="28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F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</a:pPr>
                      <a:r>
                        <a:rPr lang="fr-FR" sz="1000" b="1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Grade 3 (%)</a:t>
                      </a:r>
                      <a:endParaRPr lang="fr-FR" sz="1000" b="1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819" marR="2819" marT="28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F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</a:pPr>
                      <a:r>
                        <a:rPr lang="fr-FR" sz="1000" b="1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Grade 4 (%)</a:t>
                      </a:r>
                      <a:endParaRPr lang="fr-FR" sz="1000" b="1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825" marR="2819" marT="28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FF3"/>
                    </a:solidFill>
                  </a:tcPr>
                </a:tc>
              </a:tr>
              <a:tr h="150258">
                <a:tc gridSpan="7">
                  <a:txBody>
                    <a:bodyPr/>
                    <a:lstStyle/>
                    <a:p>
                      <a:pPr algn="l" fontAlgn="t">
                        <a:lnSpc>
                          <a:spcPct val="85000"/>
                        </a:lnSpc>
                      </a:pPr>
                      <a:r>
                        <a:rPr lang="fr-FR" sz="1000" b="1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Alteraciones</a:t>
                      </a:r>
                      <a:r>
                        <a:rPr lang="fr-FR" sz="1000" b="1" u="none" strike="noStrike" baseline="0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1000" b="1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Gastrointestinales</a:t>
                      </a:r>
                      <a:endParaRPr lang="fr-FR" sz="1000" b="1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800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7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endParaRPr lang="fr-FR" sz="11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  <a:tr h="153597">
                <a:tc>
                  <a:txBody>
                    <a:bodyPr/>
                    <a:lstStyle/>
                    <a:p>
                      <a:pPr algn="l" fontAlgn="t">
                        <a:lnSpc>
                          <a:spcPct val="85000"/>
                        </a:lnSpc>
                      </a:pPr>
                      <a:r>
                        <a:rPr lang="fr-FR" sz="1000" i="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Diarrea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8800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96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23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3597">
                <a:tc>
                  <a:txBody>
                    <a:bodyPr/>
                    <a:lstStyle/>
                    <a:p>
                      <a:pPr algn="l" fontAlgn="t">
                        <a:lnSpc>
                          <a:spcPct val="85000"/>
                        </a:lnSpc>
                      </a:pPr>
                      <a:r>
                        <a:rPr lang="fr-FR" sz="1000" i="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Estomatitis</a:t>
                      </a:r>
                      <a:r>
                        <a:rPr lang="fr-FR" sz="1000" i="0" u="none" strike="noStrike" baseline="6000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fr-FR" sz="1000" b="0" i="0" u="none" strike="noStrike" baseline="6000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8800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71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3597">
                <a:tc>
                  <a:txBody>
                    <a:bodyPr/>
                    <a:lstStyle/>
                    <a:p>
                      <a:pPr algn="l" fontAlgn="t">
                        <a:lnSpc>
                          <a:spcPct val="85000"/>
                        </a:lnSpc>
                      </a:pPr>
                      <a:r>
                        <a:rPr lang="fr-FR" sz="1000" i="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Queilitis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8800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3597">
                <a:tc gridSpan="7">
                  <a:txBody>
                    <a:bodyPr/>
                    <a:lstStyle/>
                    <a:p>
                      <a:pPr algn="l" fontAlgn="t">
                        <a:lnSpc>
                          <a:spcPct val="85000"/>
                        </a:lnSpc>
                      </a:pPr>
                      <a:r>
                        <a:rPr lang="en-US" sz="1000" b="1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Alteraciones de pielk y tejido subcutáneo</a:t>
                      </a:r>
                      <a:endParaRPr lang="en-US" sz="1000" b="1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800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7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53597">
                <a:tc>
                  <a:txBody>
                    <a:bodyPr/>
                    <a:lstStyle/>
                    <a:p>
                      <a:pPr algn="l" fontAlgn="t">
                        <a:lnSpc>
                          <a:spcPct val="85000"/>
                        </a:lnSpc>
                      </a:pPr>
                      <a:r>
                        <a:rPr lang="fr-FR" sz="1000" i="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Rash</a:t>
                      </a:r>
                      <a:r>
                        <a:rPr lang="fr-FR" sz="1000" i="0" u="none" strike="noStrike" kern="1200" baseline="6000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fr-FR" sz="1000" i="0" u="none" strike="noStrike" kern="1200" baseline="6000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8800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71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3597">
                <a:tc>
                  <a:txBody>
                    <a:bodyPr/>
                    <a:lstStyle/>
                    <a:p>
                      <a:pPr algn="l" fontAlgn="t">
                        <a:lnSpc>
                          <a:spcPct val="85000"/>
                        </a:lnSpc>
                      </a:pPr>
                      <a:r>
                        <a:rPr lang="fr-FR" sz="1000" i="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Dermatitis acneiforme</a:t>
                      </a:r>
                      <a:r>
                        <a:rPr lang="fr-FR" sz="1000" i="0" u="none" strike="noStrike" kern="1200" baseline="6000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endParaRPr lang="fr-FR" sz="1000" i="0" u="none" strike="noStrike" kern="1200" baseline="6000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8800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35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3597">
                <a:tc>
                  <a:txBody>
                    <a:bodyPr/>
                    <a:lstStyle/>
                    <a:p>
                      <a:pPr algn="l" fontAlgn="t">
                        <a:lnSpc>
                          <a:spcPct val="85000"/>
                        </a:lnSpc>
                      </a:pPr>
                      <a:r>
                        <a:rPr lang="fr-FR" sz="1000" i="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Prurito</a:t>
                      </a:r>
                      <a:r>
                        <a:rPr lang="fr-FR" sz="1000" i="0" u="none" strike="noStrike" kern="1200" baseline="6000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endParaRPr lang="fr-FR" sz="1000" i="0" u="none" strike="noStrike" kern="1200" baseline="6000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8800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21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3597">
                <a:tc>
                  <a:txBody>
                    <a:bodyPr/>
                    <a:lstStyle/>
                    <a:p>
                      <a:pPr algn="l" fontAlgn="t">
                        <a:lnSpc>
                          <a:spcPct val="85000"/>
                        </a:lnSpc>
                      </a:pPr>
                      <a:r>
                        <a:rPr lang="fr-FR" sz="1000" i="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Piel seca</a:t>
                      </a:r>
                      <a:r>
                        <a:rPr lang="fr-FR" sz="1000" i="0" u="none" strike="noStrike" kern="1200" baseline="6000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endParaRPr lang="fr-FR" sz="1000" i="0" u="none" strike="noStrike" kern="1200" baseline="6000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8800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31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3597">
                <a:tc gridSpan="7">
                  <a:txBody>
                    <a:bodyPr/>
                    <a:lstStyle/>
                    <a:p>
                      <a:pPr algn="l" fontAlgn="t">
                        <a:lnSpc>
                          <a:spcPct val="85000"/>
                        </a:lnSpc>
                      </a:pPr>
                      <a:r>
                        <a:rPr lang="fr-FR" sz="1000" b="1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Infecciones e Infecciones</a:t>
                      </a:r>
                      <a:endParaRPr lang="fr-FR" sz="1000" b="1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800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7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endParaRPr lang="fr-FR" sz="11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  <a:tr h="153597">
                <a:tc>
                  <a:txBody>
                    <a:bodyPr/>
                    <a:lstStyle/>
                    <a:p>
                      <a:pPr algn="l" fontAlgn="t">
                        <a:lnSpc>
                          <a:spcPct val="85000"/>
                        </a:lnSpc>
                      </a:pPr>
                      <a:r>
                        <a:rPr lang="fr-FR" sz="1000" i="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Paroniquia</a:t>
                      </a:r>
                      <a:r>
                        <a:rPr lang="fr-FR" sz="1000" i="0" u="none" strike="noStrike" kern="1200" baseline="6000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lang="fr-FR" sz="1000" i="0" u="none" strike="noStrike" kern="1200" baseline="6000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8800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58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3597">
                <a:tc>
                  <a:txBody>
                    <a:bodyPr/>
                    <a:lstStyle/>
                    <a:p>
                      <a:pPr algn="l" fontAlgn="t">
                        <a:lnSpc>
                          <a:spcPct val="85000"/>
                        </a:lnSpc>
                      </a:pPr>
                      <a:r>
                        <a:rPr lang="fr-FR" sz="1000" i="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Cistitis</a:t>
                      </a:r>
                      <a:r>
                        <a:rPr lang="fr-FR" sz="1000" i="0" u="none" strike="noStrike" kern="1200" baseline="6000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</a:t>
                      </a:r>
                      <a:endParaRPr lang="fr-FR" sz="1000" i="0" u="none" strike="noStrike" kern="1200" baseline="6000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8800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3597">
                <a:tc gridSpan="7">
                  <a:txBody>
                    <a:bodyPr/>
                    <a:lstStyle/>
                    <a:p>
                      <a:pPr algn="l" fontAlgn="t">
                        <a:lnSpc>
                          <a:spcPct val="85000"/>
                        </a:lnSpc>
                      </a:pPr>
                      <a:r>
                        <a:rPr lang="fr-FR" sz="1000" b="1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Alteraciones Metabolismo y nutrición</a:t>
                      </a:r>
                      <a:endParaRPr lang="fr-FR" sz="1000" b="1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800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7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endParaRPr lang="fr-FR" sz="11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  <a:tr h="153597">
                <a:tc>
                  <a:txBody>
                    <a:bodyPr/>
                    <a:lstStyle/>
                    <a:p>
                      <a:pPr algn="l" fontAlgn="t">
                        <a:lnSpc>
                          <a:spcPct val="85000"/>
                        </a:lnSpc>
                      </a:pPr>
                      <a:r>
                        <a:rPr lang="fr-FR" sz="1000" i="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Disminución</a:t>
                      </a:r>
                      <a:r>
                        <a:rPr lang="fr-FR" sz="1000" i="0" u="none" strike="noStrike" baseline="0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del apetito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8800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29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55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3597">
                <a:tc>
                  <a:txBody>
                    <a:bodyPr/>
                    <a:lstStyle/>
                    <a:p>
                      <a:pPr algn="l" fontAlgn="t">
                        <a:lnSpc>
                          <a:spcPct val="85000"/>
                        </a:lnSpc>
                      </a:pPr>
                      <a:r>
                        <a:rPr lang="fr-FR" sz="1000" i="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Hipokalemia</a:t>
                      </a:r>
                      <a:r>
                        <a:rPr lang="fr-FR" sz="1000" i="0" u="none" strike="noStrike" kern="1200" baseline="6000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</a:t>
                      </a:r>
                      <a:endParaRPr lang="fr-FR" sz="1000" i="0" u="none" strike="noStrike" kern="1200" baseline="6000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8800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3597">
                <a:tc gridSpan="7">
                  <a:txBody>
                    <a:bodyPr/>
                    <a:lstStyle/>
                    <a:p>
                      <a:pPr algn="l" fontAlgn="t">
                        <a:lnSpc>
                          <a:spcPct val="85000"/>
                        </a:lnSpc>
                      </a:pPr>
                      <a:r>
                        <a:rPr lang="en-US" sz="1000" b="1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Alteraciones respiratorias, torácicas y del mediastino</a:t>
                      </a:r>
                      <a:endParaRPr lang="en-US" sz="1000" b="1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800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7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endParaRPr lang="fr-FR" sz="11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  <a:tr h="153597">
                <a:tc>
                  <a:txBody>
                    <a:bodyPr/>
                    <a:lstStyle/>
                    <a:p>
                      <a:pPr algn="l" fontAlgn="t">
                        <a:lnSpc>
                          <a:spcPct val="85000"/>
                        </a:lnSpc>
                      </a:pPr>
                      <a:r>
                        <a:rPr lang="fr-FR" sz="1000" i="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Epistaxis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8800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17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3597">
                <a:tc>
                  <a:txBody>
                    <a:bodyPr/>
                    <a:lstStyle/>
                    <a:p>
                      <a:pPr algn="l" fontAlgn="t">
                        <a:lnSpc>
                          <a:spcPct val="85000"/>
                        </a:lnSpc>
                      </a:pPr>
                      <a:r>
                        <a:rPr lang="fr-FR" sz="1000" i="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Rinorrea</a:t>
                      </a:r>
                      <a:r>
                        <a:rPr lang="fr-FR" sz="1000" i="0" u="none" strike="noStrike" kern="1200" baseline="6000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9</a:t>
                      </a:r>
                      <a:endParaRPr lang="fr-FR" sz="1000" i="0" u="none" strike="noStrike" kern="1200" baseline="6000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8800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3597">
                <a:tc gridSpan="7">
                  <a:txBody>
                    <a:bodyPr/>
                    <a:lstStyle/>
                    <a:p>
                      <a:pPr algn="l" fontAlgn="t">
                        <a:lnSpc>
                          <a:spcPct val="85000"/>
                        </a:lnSpc>
                      </a:pPr>
                      <a:r>
                        <a:rPr lang="fr-FR" sz="1000" b="1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Investigaciones</a:t>
                      </a:r>
                      <a:endParaRPr lang="fr-FR" sz="1000" b="1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800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7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endParaRPr lang="fr-FR" sz="11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  <a:tr h="153597">
                <a:tc>
                  <a:txBody>
                    <a:bodyPr/>
                    <a:lstStyle/>
                    <a:p>
                      <a:pPr algn="l" fontAlgn="t">
                        <a:lnSpc>
                          <a:spcPct val="85000"/>
                        </a:lnSpc>
                      </a:pPr>
                      <a:r>
                        <a:rPr lang="fr-FR" sz="1000" i="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Disminución de peso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8800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17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3597">
                <a:tc>
                  <a:txBody>
                    <a:bodyPr/>
                    <a:lstStyle/>
                    <a:p>
                      <a:pPr algn="l" fontAlgn="t">
                        <a:lnSpc>
                          <a:spcPct val="85000"/>
                        </a:lnSpc>
                      </a:pPr>
                      <a:r>
                        <a:rPr lang="fr-FR" sz="1000" i="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Aumento Alanina aminotransferasa 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8800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3597">
                <a:tc gridSpan="7">
                  <a:txBody>
                    <a:bodyPr/>
                    <a:lstStyle/>
                    <a:p>
                      <a:pPr algn="l" fontAlgn="t">
                        <a:lnSpc>
                          <a:spcPct val="85000"/>
                        </a:lnSpc>
                      </a:pPr>
                      <a:r>
                        <a:rPr lang="en-US" sz="1000" b="1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General disorders and administration site conditions</a:t>
                      </a:r>
                      <a:endParaRPr lang="en-US" sz="1000" b="1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800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7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endParaRPr lang="fr-FR" sz="11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  <a:tr h="153597">
                <a:tc>
                  <a:txBody>
                    <a:bodyPr/>
                    <a:lstStyle/>
                    <a:p>
                      <a:pPr algn="l" fontAlgn="t">
                        <a:lnSpc>
                          <a:spcPct val="85000"/>
                        </a:lnSpc>
                      </a:pPr>
                      <a:r>
                        <a:rPr lang="fr-FR" sz="1000" i="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Pyrexia</a:t>
                      </a:r>
                      <a:r>
                        <a:rPr lang="fr-FR" sz="1000" i="0" u="none" strike="noStrike" kern="1200" baseline="6000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endParaRPr lang="fr-FR" sz="1000" i="0" u="none" strike="noStrike" kern="1200" baseline="6000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8800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3597">
                <a:tc gridSpan="7">
                  <a:txBody>
                    <a:bodyPr/>
                    <a:lstStyle/>
                    <a:p>
                      <a:pPr algn="l" fontAlgn="t">
                        <a:lnSpc>
                          <a:spcPct val="85000"/>
                        </a:lnSpc>
                      </a:pPr>
                      <a:r>
                        <a:rPr lang="fr-FR" sz="1000" b="1" i="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Alteraciones oculares</a:t>
                      </a:r>
                      <a:endParaRPr lang="fr-FR" sz="1000" b="1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800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7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t">
                        <a:lnSpc>
                          <a:spcPct val="90000"/>
                        </a:lnSpc>
                      </a:pPr>
                      <a:endParaRPr lang="fr-FR" sz="11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  <a:tr h="153597">
                <a:tc>
                  <a:txBody>
                    <a:bodyPr/>
                    <a:lstStyle/>
                    <a:p>
                      <a:pPr algn="l" fontAlgn="t">
                        <a:lnSpc>
                          <a:spcPct val="85000"/>
                        </a:lnSpc>
                      </a:pPr>
                      <a:r>
                        <a:rPr lang="fr-FR" sz="1000" i="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Conjuntivitis</a:t>
                      </a:r>
                      <a:r>
                        <a:rPr lang="fr-FR" sz="1000" i="0" u="none" strike="noStrike" kern="1200" baseline="6000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11</a:t>
                      </a:r>
                      <a:endParaRPr lang="fr-FR" sz="1000" i="0" u="none" strike="noStrike" kern="1200" baseline="6000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8800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85000"/>
                        </a:lnSpc>
                      </a:pPr>
                      <a:r>
                        <a:rPr lang="fr-FR" sz="1000" u="none" strike="noStrike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sz="1000" b="0" i="0" u="none" strike="noStrike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" name="Arrondir un rectangle avec un coin du même côté 12"/>
          <p:cNvSpPr/>
          <p:nvPr/>
        </p:nvSpPr>
        <p:spPr>
          <a:xfrm>
            <a:off x="459000" y="1291470"/>
            <a:ext cx="8226000" cy="324000"/>
          </a:xfrm>
          <a:prstGeom prst="round2SameRect">
            <a:avLst>
              <a:gd name="adj1" fmla="val 35915"/>
              <a:gd name="adj2" fmla="val 0"/>
            </a:avLst>
          </a:prstGeom>
          <a:solidFill>
            <a:schemeClr val="accent1"/>
          </a:solidFill>
          <a:ln w="19050" algn="ctr">
            <a:solidFill>
              <a:schemeClr val="accent2"/>
            </a:solidFill>
            <a:miter lim="800000"/>
            <a:headEnd/>
            <a:tailEnd/>
          </a:ln>
        </p:spPr>
        <p:txBody>
          <a:bodyPr lIns="0" tIns="0" rIns="0" bIns="72000" anchor="ctr"/>
          <a:lstStyle/>
          <a:p>
            <a:pPr algn="ctr" defTabSz="895350">
              <a:buClr>
                <a:srgbClr val="000000"/>
              </a:buClr>
            </a:pPr>
            <a:r>
              <a:rPr lang="en-US" sz="1200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Eventos</a:t>
            </a:r>
            <a:r>
              <a:rPr lang="en-US" sz="12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adversos</a:t>
            </a:r>
            <a:r>
              <a:rPr lang="en-US" sz="12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(AEs) </a:t>
            </a:r>
            <a:r>
              <a:rPr lang="en-US" sz="1200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reportados</a:t>
            </a:r>
            <a:r>
              <a:rPr lang="en-US" sz="12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en </a:t>
            </a:r>
            <a:r>
              <a:rPr lang="en-US" sz="1200" dirty="0">
                <a:solidFill>
                  <a:srgbClr val="FFFFFF"/>
                </a:solidFill>
                <a:latin typeface="Arial" charset="0"/>
                <a:cs typeface="Arial" charset="0"/>
              </a:rPr>
              <a:t>≥</a:t>
            </a:r>
            <a:r>
              <a:rPr lang="en-US" sz="12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10% de los </a:t>
            </a:r>
            <a:r>
              <a:rPr lang="en-US" sz="1200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pacientes</a:t>
            </a:r>
            <a:r>
              <a:rPr lang="en-US" sz="12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err="1">
                <a:solidFill>
                  <a:srgbClr val="FFFFFF"/>
                </a:solidFill>
                <a:latin typeface="Arial" charset="0"/>
                <a:cs typeface="Arial" charset="0"/>
              </a:rPr>
              <a:t>afatinib</a:t>
            </a:r>
            <a:r>
              <a:rPr lang="en-US" sz="1200" dirty="0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(</a:t>
            </a:r>
            <a:r>
              <a:rPr lang="en-US" sz="1200" dirty="0">
                <a:solidFill>
                  <a:srgbClr val="FFFFFF"/>
                </a:solidFill>
                <a:latin typeface="Arial" charset="0"/>
                <a:cs typeface="Arial" charset="0"/>
              </a:rPr>
              <a:t>ITT)</a:t>
            </a:r>
          </a:p>
        </p:txBody>
      </p:sp>
      <p:grpSp>
        <p:nvGrpSpPr>
          <p:cNvPr id="9" name="Groupe 8"/>
          <p:cNvGrpSpPr/>
          <p:nvPr/>
        </p:nvGrpSpPr>
        <p:grpSpPr>
          <a:xfrm>
            <a:off x="7391690" y="978179"/>
            <a:ext cx="1639185" cy="247154"/>
            <a:chOff x="7391690" y="978179"/>
            <a:chExt cx="1639185" cy="247154"/>
          </a:xfrm>
        </p:grpSpPr>
        <p:sp>
          <p:nvSpPr>
            <p:cNvPr id="10" name="Rectangle 9"/>
            <p:cNvSpPr/>
            <p:nvPr/>
          </p:nvSpPr>
          <p:spPr>
            <a:xfrm>
              <a:off x="7422980" y="1081333"/>
              <a:ext cx="1606261" cy="144000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Rectangle à coins arrondis 9226"/>
            <p:cNvSpPr/>
            <p:nvPr/>
          </p:nvSpPr>
          <p:spPr>
            <a:xfrm>
              <a:off x="7391690" y="978179"/>
              <a:ext cx="1639185" cy="161323"/>
            </a:xfrm>
            <a:custGeom>
              <a:avLst/>
              <a:gdLst>
                <a:gd name="connsiteX0" fmla="*/ 0 w 1639185"/>
                <a:gd name="connsiteY0" fmla="*/ 90677 h 252000"/>
                <a:gd name="connsiteX1" fmla="*/ 90677 w 1639185"/>
                <a:gd name="connsiteY1" fmla="*/ 0 h 252000"/>
                <a:gd name="connsiteX2" fmla="*/ 1548508 w 1639185"/>
                <a:gd name="connsiteY2" fmla="*/ 0 h 252000"/>
                <a:gd name="connsiteX3" fmla="*/ 1639185 w 1639185"/>
                <a:gd name="connsiteY3" fmla="*/ 90677 h 252000"/>
                <a:gd name="connsiteX4" fmla="*/ 1639185 w 1639185"/>
                <a:gd name="connsiteY4" fmla="*/ 161323 h 252000"/>
                <a:gd name="connsiteX5" fmla="*/ 1548508 w 1639185"/>
                <a:gd name="connsiteY5" fmla="*/ 252000 h 252000"/>
                <a:gd name="connsiteX6" fmla="*/ 90677 w 1639185"/>
                <a:gd name="connsiteY6" fmla="*/ 252000 h 252000"/>
                <a:gd name="connsiteX7" fmla="*/ 0 w 1639185"/>
                <a:gd name="connsiteY7" fmla="*/ 161323 h 252000"/>
                <a:gd name="connsiteX8" fmla="*/ 0 w 1639185"/>
                <a:gd name="connsiteY8" fmla="*/ 90677 h 252000"/>
                <a:gd name="connsiteX0" fmla="*/ 90677 w 1639185"/>
                <a:gd name="connsiteY0" fmla="*/ 252000 h 343440"/>
                <a:gd name="connsiteX1" fmla="*/ 0 w 1639185"/>
                <a:gd name="connsiteY1" fmla="*/ 161323 h 343440"/>
                <a:gd name="connsiteX2" fmla="*/ 0 w 1639185"/>
                <a:gd name="connsiteY2" fmla="*/ 90677 h 343440"/>
                <a:gd name="connsiteX3" fmla="*/ 90677 w 1639185"/>
                <a:gd name="connsiteY3" fmla="*/ 0 h 343440"/>
                <a:gd name="connsiteX4" fmla="*/ 1548508 w 1639185"/>
                <a:gd name="connsiteY4" fmla="*/ 0 h 343440"/>
                <a:gd name="connsiteX5" fmla="*/ 1639185 w 1639185"/>
                <a:gd name="connsiteY5" fmla="*/ 90677 h 343440"/>
                <a:gd name="connsiteX6" fmla="*/ 1639185 w 1639185"/>
                <a:gd name="connsiteY6" fmla="*/ 161323 h 343440"/>
                <a:gd name="connsiteX7" fmla="*/ 1548508 w 1639185"/>
                <a:gd name="connsiteY7" fmla="*/ 252000 h 343440"/>
                <a:gd name="connsiteX8" fmla="*/ 182117 w 1639185"/>
                <a:gd name="connsiteY8" fmla="*/ 343440 h 343440"/>
                <a:gd name="connsiteX0" fmla="*/ 90677 w 1639185"/>
                <a:gd name="connsiteY0" fmla="*/ 252000 h 252000"/>
                <a:gd name="connsiteX1" fmla="*/ 0 w 1639185"/>
                <a:gd name="connsiteY1" fmla="*/ 161323 h 252000"/>
                <a:gd name="connsiteX2" fmla="*/ 0 w 1639185"/>
                <a:gd name="connsiteY2" fmla="*/ 90677 h 252000"/>
                <a:gd name="connsiteX3" fmla="*/ 90677 w 1639185"/>
                <a:gd name="connsiteY3" fmla="*/ 0 h 252000"/>
                <a:gd name="connsiteX4" fmla="*/ 1548508 w 1639185"/>
                <a:gd name="connsiteY4" fmla="*/ 0 h 252000"/>
                <a:gd name="connsiteX5" fmla="*/ 1639185 w 1639185"/>
                <a:gd name="connsiteY5" fmla="*/ 90677 h 252000"/>
                <a:gd name="connsiteX6" fmla="*/ 1639185 w 1639185"/>
                <a:gd name="connsiteY6" fmla="*/ 161323 h 252000"/>
                <a:gd name="connsiteX7" fmla="*/ 1548508 w 1639185"/>
                <a:gd name="connsiteY7" fmla="*/ 252000 h 252000"/>
                <a:gd name="connsiteX0" fmla="*/ 0 w 1639185"/>
                <a:gd name="connsiteY0" fmla="*/ 161323 h 252000"/>
                <a:gd name="connsiteX1" fmla="*/ 0 w 1639185"/>
                <a:gd name="connsiteY1" fmla="*/ 90677 h 252000"/>
                <a:gd name="connsiteX2" fmla="*/ 90677 w 1639185"/>
                <a:gd name="connsiteY2" fmla="*/ 0 h 252000"/>
                <a:gd name="connsiteX3" fmla="*/ 1548508 w 1639185"/>
                <a:gd name="connsiteY3" fmla="*/ 0 h 252000"/>
                <a:gd name="connsiteX4" fmla="*/ 1639185 w 1639185"/>
                <a:gd name="connsiteY4" fmla="*/ 90677 h 252000"/>
                <a:gd name="connsiteX5" fmla="*/ 1639185 w 1639185"/>
                <a:gd name="connsiteY5" fmla="*/ 161323 h 252000"/>
                <a:gd name="connsiteX6" fmla="*/ 1548508 w 1639185"/>
                <a:gd name="connsiteY6" fmla="*/ 252000 h 252000"/>
                <a:gd name="connsiteX0" fmla="*/ 0 w 1639185"/>
                <a:gd name="connsiteY0" fmla="*/ 161323 h 161323"/>
                <a:gd name="connsiteX1" fmla="*/ 0 w 1639185"/>
                <a:gd name="connsiteY1" fmla="*/ 90677 h 161323"/>
                <a:gd name="connsiteX2" fmla="*/ 90677 w 1639185"/>
                <a:gd name="connsiteY2" fmla="*/ 0 h 161323"/>
                <a:gd name="connsiteX3" fmla="*/ 1548508 w 1639185"/>
                <a:gd name="connsiteY3" fmla="*/ 0 h 161323"/>
                <a:gd name="connsiteX4" fmla="*/ 1639185 w 1639185"/>
                <a:gd name="connsiteY4" fmla="*/ 90677 h 161323"/>
                <a:gd name="connsiteX5" fmla="*/ 1639185 w 1639185"/>
                <a:gd name="connsiteY5" fmla="*/ 161323 h 161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39185" h="161323">
                  <a:moveTo>
                    <a:pt x="0" y="161323"/>
                  </a:moveTo>
                  <a:lnTo>
                    <a:pt x="0" y="90677"/>
                  </a:lnTo>
                  <a:cubicBezTo>
                    <a:pt x="0" y="40597"/>
                    <a:pt x="40597" y="0"/>
                    <a:pt x="90677" y="0"/>
                  </a:cubicBezTo>
                  <a:lnTo>
                    <a:pt x="1548508" y="0"/>
                  </a:lnTo>
                  <a:cubicBezTo>
                    <a:pt x="1598588" y="0"/>
                    <a:pt x="1639185" y="40597"/>
                    <a:pt x="1639185" y="90677"/>
                  </a:cubicBezTo>
                  <a:lnTo>
                    <a:pt x="1639185" y="161323"/>
                  </a:lnTo>
                </a:path>
              </a:pathLst>
            </a:custGeom>
            <a:solidFill>
              <a:schemeClr val="bg1"/>
            </a:solidFill>
            <a:ln w="19050" cap="rnd">
              <a:solidFill>
                <a:schemeClr val="accent2"/>
              </a:solidFill>
            </a:ln>
            <a:effectLst/>
          </p:spPr>
          <p:txBody>
            <a:bodyPr wrap="none" tIns="144000" bIns="0" anchor="ctr">
              <a:noAutofit/>
            </a:bodyPr>
            <a:lstStyle/>
            <a:p>
              <a:pPr algn="r"/>
              <a:r>
                <a:rPr lang="en-US" sz="1400" b="1" dirty="0" err="1">
                  <a:solidFill>
                    <a:schemeClr val="accent2"/>
                  </a:solidFill>
                </a:rPr>
                <a:t>Eficacia</a:t>
              </a:r>
              <a:r>
                <a:rPr lang="en-US" sz="1400" b="1" dirty="0">
                  <a:solidFill>
                    <a:schemeClr val="accent2"/>
                  </a:solidFill>
                </a:rPr>
                <a:t> &amp; </a:t>
              </a:r>
              <a:r>
                <a:rPr lang="en-US" sz="1400" b="1" dirty="0" err="1">
                  <a:solidFill>
                    <a:schemeClr val="accent2"/>
                  </a:solidFill>
                </a:rPr>
                <a:t>Seguridad</a:t>
              </a:r>
              <a:endParaRPr lang="en-US" sz="1400" b="1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8478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>
                <a:ea typeface="ＭＳ Ｐゴシック" pitchFamily="84" charset="-128"/>
              </a:rPr>
              <a:t>DOSIS Y ADMINISTRACION</a:t>
            </a:r>
            <a:endParaRPr lang="en-GB" dirty="0">
              <a:ea typeface="ＭＳ Ｐゴシック" pitchFamily="84" charset="-128"/>
            </a:endParaRPr>
          </a:p>
        </p:txBody>
      </p:sp>
      <p:sp>
        <p:nvSpPr>
          <p:cNvPr id="4" name="Sous-titr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8926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re 1"/>
          <p:cNvSpPr>
            <a:spLocks noGrp="1"/>
          </p:cNvSpPr>
          <p:nvPr>
            <p:ph type="title"/>
          </p:nvPr>
        </p:nvSpPr>
        <p:spPr>
          <a:xfrm>
            <a:off x="430823" y="218197"/>
            <a:ext cx="8550003" cy="798680"/>
          </a:xfrm>
        </p:spPr>
        <p:txBody>
          <a:bodyPr/>
          <a:lstStyle/>
          <a:p>
            <a:r>
              <a:rPr lang="en-GB" dirty="0" err="1" smtClean="0"/>
              <a:t>Afatinib</a:t>
            </a:r>
            <a:r>
              <a:rPr lang="en-GB" dirty="0" smtClean="0"/>
              <a:t> </a:t>
            </a:r>
            <a:r>
              <a:rPr lang="en-GB" dirty="0" err="1" smtClean="0"/>
              <a:t>es</a:t>
            </a:r>
            <a:r>
              <a:rPr lang="en-GB" dirty="0" smtClean="0"/>
              <a:t> </a:t>
            </a:r>
            <a:r>
              <a:rPr lang="en-GB" dirty="0" err="1" smtClean="0"/>
              <a:t>una</a:t>
            </a:r>
            <a:r>
              <a:rPr lang="en-GB" dirty="0" smtClean="0"/>
              <a:t> </a:t>
            </a:r>
            <a:r>
              <a:rPr lang="en-GB" dirty="0" err="1" smtClean="0"/>
              <a:t>terapia</a:t>
            </a:r>
            <a:r>
              <a:rPr lang="en-GB" dirty="0" smtClean="0"/>
              <a:t> oral con </a:t>
            </a:r>
            <a:r>
              <a:rPr lang="en-GB" dirty="0" err="1" smtClean="0"/>
              <a:t>dosis</a:t>
            </a:r>
            <a:r>
              <a:rPr lang="en-GB" dirty="0" smtClean="0"/>
              <a:t> </a:t>
            </a:r>
            <a:r>
              <a:rPr lang="en-GB" dirty="0" err="1" smtClean="0"/>
              <a:t>estándar</a:t>
            </a:r>
            <a:r>
              <a:rPr lang="en-GB" dirty="0" smtClean="0"/>
              <a:t> de </a:t>
            </a:r>
            <a:br>
              <a:rPr lang="en-GB" dirty="0" smtClean="0"/>
            </a:br>
            <a:r>
              <a:rPr lang="en-GB" dirty="0" smtClean="0"/>
              <a:t>40 mg</a:t>
            </a:r>
          </a:p>
        </p:txBody>
      </p:sp>
      <p:sp>
        <p:nvSpPr>
          <p:cNvPr id="73731" name="Espace réservé du contenu 2"/>
          <p:cNvSpPr>
            <a:spLocks noGrp="1"/>
          </p:cNvSpPr>
          <p:nvPr>
            <p:ph idx="1"/>
          </p:nvPr>
        </p:nvSpPr>
        <p:spPr>
          <a:xfrm>
            <a:off x="949568" y="1548000"/>
            <a:ext cx="7948080" cy="2939266"/>
          </a:xfrm>
        </p:spPr>
        <p:txBody>
          <a:bodyPr/>
          <a:lstStyle/>
          <a:p>
            <a:pPr>
              <a:spcBef>
                <a:spcPts val="3000"/>
              </a:spcBef>
            </a:pPr>
            <a:r>
              <a:rPr lang="en-GB" dirty="0" err="1" smtClean="0"/>
              <a:t>Afatinib</a:t>
            </a:r>
            <a:r>
              <a:rPr lang="en-GB" dirty="0" smtClean="0"/>
              <a:t> </a:t>
            </a:r>
            <a:r>
              <a:rPr lang="en-GB" dirty="0" err="1" smtClean="0"/>
              <a:t>debe</a:t>
            </a:r>
            <a:r>
              <a:rPr lang="en-GB" dirty="0" smtClean="0"/>
              <a:t> </a:t>
            </a:r>
            <a:r>
              <a:rPr lang="en-GB" dirty="0" err="1" smtClean="0"/>
              <a:t>administrarse</a:t>
            </a:r>
            <a:r>
              <a:rPr lang="en-GB" dirty="0" smtClean="0"/>
              <a:t>:</a:t>
            </a:r>
          </a:p>
          <a:p>
            <a:pPr lvl="1">
              <a:spcBef>
                <a:spcPts val="3000"/>
              </a:spcBef>
            </a:pPr>
            <a:r>
              <a:rPr lang="en-GB" dirty="0" err="1" smtClean="0"/>
              <a:t>Por</a:t>
            </a:r>
            <a:r>
              <a:rPr lang="en-GB" dirty="0" smtClean="0"/>
              <a:t> </a:t>
            </a:r>
            <a:r>
              <a:rPr lang="en-GB" dirty="0" err="1" smtClean="0"/>
              <a:t>boca</a:t>
            </a:r>
            <a:endParaRPr lang="en-GB" dirty="0" smtClean="0"/>
          </a:p>
          <a:p>
            <a:pPr lvl="1">
              <a:spcBef>
                <a:spcPts val="3000"/>
              </a:spcBef>
            </a:pPr>
            <a:r>
              <a:rPr lang="en-GB" dirty="0" err="1" smtClean="0"/>
              <a:t>Una</a:t>
            </a:r>
            <a:r>
              <a:rPr lang="en-GB" dirty="0" smtClean="0"/>
              <a:t> </a:t>
            </a:r>
            <a:r>
              <a:rPr lang="en-GB" dirty="0" err="1" smtClean="0"/>
              <a:t>vez</a:t>
            </a:r>
            <a:r>
              <a:rPr lang="en-GB" dirty="0" smtClean="0"/>
              <a:t> al </a:t>
            </a:r>
            <a:r>
              <a:rPr lang="en-GB" dirty="0" err="1" smtClean="0"/>
              <a:t>día</a:t>
            </a:r>
            <a:endParaRPr lang="en-GB" dirty="0" smtClean="0"/>
          </a:p>
          <a:p>
            <a:pPr lvl="1">
              <a:spcBef>
                <a:spcPts val="3000"/>
              </a:spcBef>
            </a:pPr>
            <a:r>
              <a:rPr lang="en-GB" dirty="0" smtClean="0"/>
              <a:t>Con un </a:t>
            </a:r>
            <a:r>
              <a:rPr lang="en-GB" dirty="0" err="1" smtClean="0"/>
              <a:t>vaso</a:t>
            </a:r>
            <a:r>
              <a:rPr lang="en-GB" dirty="0" smtClean="0"/>
              <a:t> </a:t>
            </a:r>
            <a:r>
              <a:rPr lang="en-GB" dirty="0" err="1" smtClean="0"/>
              <a:t>lleno</a:t>
            </a:r>
            <a:r>
              <a:rPr lang="en-GB" dirty="0" smtClean="0"/>
              <a:t> de </a:t>
            </a:r>
            <a:r>
              <a:rPr lang="en-GB" dirty="0" err="1" smtClean="0"/>
              <a:t>agua</a:t>
            </a:r>
            <a:endParaRPr lang="en-GB" dirty="0" smtClean="0"/>
          </a:p>
          <a:p>
            <a:pPr lvl="1">
              <a:spcBef>
                <a:spcPts val="3000"/>
              </a:spcBef>
            </a:pPr>
            <a:r>
              <a:rPr lang="en-GB" dirty="0" smtClean="0"/>
              <a:t>No </a:t>
            </a:r>
            <a:r>
              <a:rPr lang="en-GB" dirty="0" err="1" smtClean="0"/>
              <a:t>muy</a:t>
            </a:r>
            <a:r>
              <a:rPr lang="en-GB" dirty="0" smtClean="0"/>
              <a:t> </a:t>
            </a:r>
            <a:r>
              <a:rPr lang="en-GB" dirty="0" err="1" smtClean="0"/>
              <a:t>cerca</a:t>
            </a:r>
            <a:r>
              <a:rPr lang="en-GB" dirty="0" smtClean="0"/>
              <a:t> de </a:t>
            </a:r>
            <a:r>
              <a:rPr lang="en-GB" dirty="0" err="1" smtClean="0"/>
              <a:t>las</a:t>
            </a:r>
            <a:r>
              <a:rPr lang="en-GB" dirty="0" smtClean="0"/>
              <a:t> </a:t>
            </a:r>
            <a:r>
              <a:rPr lang="en-GB" dirty="0" err="1" smtClean="0"/>
              <a:t>horas</a:t>
            </a:r>
            <a:r>
              <a:rPr lang="en-GB" dirty="0" smtClean="0"/>
              <a:t> de comida (</a:t>
            </a:r>
            <a:r>
              <a:rPr lang="en-GB" dirty="0" err="1" smtClean="0"/>
              <a:t>ver</a:t>
            </a:r>
            <a:r>
              <a:rPr lang="en-GB" dirty="0" smtClean="0"/>
              <a:t> </a:t>
            </a:r>
            <a:r>
              <a:rPr lang="en-GB" dirty="0" err="1" smtClean="0"/>
              <a:t>diapos</a:t>
            </a:r>
            <a:r>
              <a:rPr lang="en-GB" dirty="0" smtClean="0"/>
              <a:t> </a:t>
            </a:r>
            <a:r>
              <a:rPr lang="en-GB" dirty="0" err="1" smtClean="0"/>
              <a:t>siguientes</a:t>
            </a:r>
            <a:r>
              <a:rPr lang="en-GB" dirty="0" smtClean="0"/>
              <a:t>)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33</a:t>
            </a:fld>
            <a:endParaRPr lang="fr-FR"/>
          </a:p>
        </p:txBody>
      </p:sp>
      <p:sp>
        <p:nvSpPr>
          <p:cNvPr id="73733" name="Rectangle 6"/>
          <p:cNvSpPr>
            <a:spLocks noChangeArrowheads="1"/>
          </p:cNvSpPr>
          <p:nvPr/>
        </p:nvSpPr>
        <p:spPr bwMode="auto">
          <a:xfrm>
            <a:off x="0" y="6641018"/>
            <a:ext cx="4025900" cy="216982"/>
          </a:xfrm>
          <a:prstGeom prst="rect">
            <a:avLst/>
          </a:prstGeom>
          <a:extLst/>
        </p:spPr>
        <p:txBody>
          <a:bodyPr wrap="square" anchor="b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Afatinib Prescribing Information/Summary of Product </a:t>
            </a:r>
            <a:r>
              <a:rPr lang="en-US" altLang="zh-CN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Characteristics.</a:t>
            </a:r>
            <a:endParaRPr lang="en-US" altLang="zh-CN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0" name="Groupe 9"/>
          <p:cNvGrpSpPr/>
          <p:nvPr/>
        </p:nvGrpSpPr>
        <p:grpSpPr>
          <a:xfrm>
            <a:off x="6796454" y="978178"/>
            <a:ext cx="2234421" cy="247155"/>
            <a:chOff x="7611695" y="978178"/>
            <a:chExt cx="1419180" cy="247155"/>
          </a:xfrm>
        </p:grpSpPr>
        <p:sp>
          <p:nvSpPr>
            <p:cNvPr id="11" name="Rectangle 10"/>
            <p:cNvSpPr/>
            <p:nvPr/>
          </p:nvSpPr>
          <p:spPr>
            <a:xfrm>
              <a:off x="7611695" y="1081333"/>
              <a:ext cx="1417546" cy="144000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Rectangle à coins arrondis 9226"/>
            <p:cNvSpPr/>
            <p:nvPr/>
          </p:nvSpPr>
          <p:spPr>
            <a:xfrm>
              <a:off x="7611695" y="978178"/>
              <a:ext cx="1419180" cy="160166"/>
            </a:xfrm>
            <a:custGeom>
              <a:avLst/>
              <a:gdLst>
                <a:gd name="connsiteX0" fmla="*/ 0 w 1419180"/>
                <a:gd name="connsiteY0" fmla="*/ 91834 h 252000"/>
                <a:gd name="connsiteX1" fmla="*/ 91834 w 1419180"/>
                <a:gd name="connsiteY1" fmla="*/ 0 h 252000"/>
                <a:gd name="connsiteX2" fmla="*/ 1327346 w 1419180"/>
                <a:gd name="connsiteY2" fmla="*/ 0 h 252000"/>
                <a:gd name="connsiteX3" fmla="*/ 1419180 w 1419180"/>
                <a:gd name="connsiteY3" fmla="*/ 91834 h 252000"/>
                <a:gd name="connsiteX4" fmla="*/ 1419180 w 1419180"/>
                <a:gd name="connsiteY4" fmla="*/ 160166 h 252000"/>
                <a:gd name="connsiteX5" fmla="*/ 1327346 w 1419180"/>
                <a:gd name="connsiteY5" fmla="*/ 252000 h 252000"/>
                <a:gd name="connsiteX6" fmla="*/ 91834 w 1419180"/>
                <a:gd name="connsiteY6" fmla="*/ 252000 h 252000"/>
                <a:gd name="connsiteX7" fmla="*/ 0 w 1419180"/>
                <a:gd name="connsiteY7" fmla="*/ 160166 h 252000"/>
                <a:gd name="connsiteX8" fmla="*/ 0 w 1419180"/>
                <a:gd name="connsiteY8" fmla="*/ 91834 h 252000"/>
                <a:gd name="connsiteX0" fmla="*/ 91834 w 1419180"/>
                <a:gd name="connsiteY0" fmla="*/ 252000 h 343440"/>
                <a:gd name="connsiteX1" fmla="*/ 0 w 1419180"/>
                <a:gd name="connsiteY1" fmla="*/ 160166 h 343440"/>
                <a:gd name="connsiteX2" fmla="*/ 0 w 1419180"/>
                <a:gd name="connsiteY2" fmla="*/ 91834 h 343440"/>
                <a:gd name="connsiteX3" fmla="*/ 91834 w 1419180"/>
                <a:gd name="connsiteY3" fmla="*/ 0 h 343440"/>
                <a:gd name="connsiteX4" fmla="*/ 1327346 w 1419180"/>
                <a:gd name="connsiteY4" fmla="*/ 0 h 343440"/>
                <a:gd name="connsiteX5" fmla="*/ 1419180 w 1419180"/>
                <a:gd name="connsiteY5" fmla="*/ 91834 h 343440"/>
                <a:gd name="connsiteX6" fmla="*/ 1419180 w 1419180"/>
                <a:gd name="connsiteY6" fmla="*/ 160166 h 343440"/>
                <a:gd name="connsiteX7" fmla="*/ 1327346 w 1419180"/>
                <a:gd name="connsiteY7" fmla="*/ 252000 h 343440"/>
                <a:gd name="connsiteX8" fmla="*/ 183274 w 1419180"/>
                <a:gd name="connsiteY8" fmla="*/ 343440 h 343440"/>
                <a:gd name="connsiteX0" fmla="*/ 0 w 1419180"/>
                <a:gd name="connsiteY0" fmla="*/ 160166 h 343440"/>
                <a:gd name="connsiteX1" fmla="*/ 0 w 1419180"/>
                <a:gd name="connsiteY1" fmla="*/ 91834 h 343440"/>
                <a:gd name="connsiteX2" fmla="*/ 91834 w 1419180"/>
                <a:gd name="connsiteY2" fmla="*/ 0 h 343440"/>
                <a:gd name="connsiteX3" fmla="*/ 1327346 w 1419180"/>
                <a:gd name="connsiteY3" fmla="*/ 0 h 343440"/>
                <a:gd name="connsiteX4" fmla="*/ 1419180 w 1419180"/>
                <a:gd name="connsiteY4" fmla="*/ 91834 h 343440"/>
                <a:gd name="connsiteX5" fmla="*/ 1419180 w 1419180"/>
                <a:gd name="connsiteY5" fmla="*/ 160166 h 343440"/>
                <a:gd name="connsiteX6" fmla="*/ 1327346 w 1419180"/>
                <a:gd name="connsiteY6" fmla="*/ 252000 h 343440"/>
                <a:gd name="connsiteX7" fmla="*/ 183274 w 1419180"/>
                <a:gd name="connsiteY7" fmla="*/ 343440 h 343440"/>
                <a:gd name="connsiteX0" fmla="*/ 0 w 1419180"/>
                <a:gd name="connsiteY0" fmla="*/ 160166 h 252000"/>
                <a:gd name="connsiteX1" fmla="*/ 0 w 1419180"/>
                <a:gd name="connsiteY1" fmla="*/ 91834 h 252000"/>
                <a:gd name="connsiteX2" fmla="*/ 91834 w 1419180"/>
                <a:gd name="connsiteY2" fmla="*/ 0 h 252000"/>
                <a:gd name="connsiteX3" fmla="*/ 1327346 w 1419180"/>
                <a:gd name="connsiteY3" fmla="*/ 0 h 252000"/>
                <a:gd name="connsiteX4" fmla="*/ 1419180 w 1419180"/>
                <a:gd name="connsiteY4" fmla="*/ 91834 h 252000"/>
                <a:gd name="connsiteX5" fmla="*/ 1419180 w 1419180"/>
                <a:gd name="connsiteY5" fmla="*/ 160166 h 252000"/>
                <a:gd name="connsiteX6" fmla="*/ 1327346 w 1419180"/>
                <a:gd name="connsiteY6" fmla="*/ 252000 h 252000"/>
                <a:gd name="connsiteX0" fmla="*/ 0 w 1419180"/>
                <a:gd name="connsiteY0" fmla="*/ 160166 h 160166"/>
                <a:gd name="connsiteX1" fmla="*/ 0 w 1419180"/>
                <a:gd name="connsiteY1" fmla="*/ 91834 h 160166"/>
                <a:gd name="connsiteX2" fmla="*/ 91834 w 1419180"/>
                <a:gd name="connsiteY2" fmla="*/ 0 h 160166"/>
                <a:gd name="connsiteX3" fmla="*/ 1327346 w 1419180"/>
                <a:gd name="connsiteY3" fmla="*/ 0 h 160166"/>
                <a:gd name="connsiteX4" fmla="*/ 1419180 w 1419180"/>
                <a:gd name="connsiteY4" fmla="*/ 91834 h 160166"/>
                <a:gd name="connsiteX5" fmla="*/ 1419180 w 1419180"/>
                <a:gd name="connsiteY5" fmla="*/ 160166 h 160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19180" h="160166">
                  <a:moveTo>
                    <a:pt x="0" y="160166"/>
                  </a:moveTo>
                  <a:lnTo>
                    <a:pt x="0" y="91834"/>
                  </a:lnTo>
                  <a:cubicBezTo>
                    <a:pt x="0" y="41115"/>
                    <a:pt x="41115" y="0"/>
                    <a:pt x="91834" y="0"/>
                  </a:cubicBezTo>
                  <a:lnTo>
                    <a:pt x="1327346" y="0"/>
                  </a:lnTo>
                  <a:cubicBezTo>
                    <a:pt x="1378065" y="0"/>
                    <a:pt x="1419180" y="41115"/>
                    <a:pt x="1419180" y="91834"/>
                  </a:cubicBezTo>
                  <a:lnTo>
                    <a:pt x="1419180" y="160166"/>
                  </a:lnTo>
                </a:path>
              </a:pathLst>
            </a:custGeom>
            <a:solidFill>
              <a:schemeClr val="bg1"/>
            </a:solidFill>
            <a:ln w="19050" cap="rnd">
              <a:solidFill>
                <a:schemeClr val="accent2"/>
              </a:solidFill>
            </a:ln>
            <a:effectLst/>
          </p:spPr>
          <p:txBody>
            <a:bodyPr wrap="none" tIns="144000" bIns="0" anchor="ctr">
              <a:noAutofit/>
            </a:bodyPr>
            <a:lstStyle/>
            <a:p>
              <a:pPr algn="r"/>
              <a:r>
                <a:rPr lang="en-US" sz="1400" b="1" dirty="0" err="1" smtClean="0">
                  <a:solidFill>
                    <a:schemeClr val="accent2"/>
                  </a:solidFill>
                </a:rPr>
                <a:t>Dosis</a:t>
              </a:r>
              <a:r>
                <a:rPr lang="en-US" sz="1400" b="1" dirty="0" smtClean="0">
                  <a:solidFill>
                    <a:schemeClr val="accent2"/>
                  </a:solidFill>
                </a:rPr>
                <a:t> &amp; </a:t>
              </a:r>
              <a:r>
                <a:rPr lang="en-US" sz="1400" b="1" dirty="0" err="1" smtClean="0">
                  <a:solidFill>
                    <a:schemeClr val="accent2"/>
                  </a:solidFill>
                </a:rPr>
                <a:t>Administración</a:t>
              </a:r>
              <a:endParaRPr lang="en-US" sz="1400" b="1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9717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re 1"/>
          <p:cNvSpPr>
            <a:spLocks noGrp="1"/>
          </p:cNvSpPr>
          <p:nvPr>
            <p:ph type="title"/>
          </p:nvPr>
        </p:nvSpPr>
        <p:spPr>
          <a:xfrm>
            <a:off x="430823" y="218197"/>
            <a:ext cx="8550003" cy="798680"/>
          </a:xfrm>
        </p:spPr>
        <p:txBody>
          <a:bodyPr/>
          <a:lstStyle/>
          <a:p>
            <a:r>
              <a:rPr lang="en-GB" dirty="0" smtClean="0"/>
              <a:t>No se </a:t>
            </a:r>
            <a:r>
              <a:rPr lang="en-GB" dirty="0" err="1" smtClean="0"/>
              <a:t>debe</a:t>
            </a:r>
            <a:r>
              <a:rPr lang="en-GB" dirty="0" smtClean="0"/>
              <a:t> comer </a:t>
            </a:r>
            <a:r>
              <a:rPr lang="en-GB" dirty="0" err="1" smtClean="0"/>
              <a:t>muy</a:t>
            </a:r>
            <a:r>
              <a:rPr lang="en-GB" dirty="0" smtClean="0"/>
              <a:t> </a:t>
            </a:r>
            <a:r>
              <a:rPr lang="en-GB" dirty="0" err="1" smtClean="0"/>
              <a:t>cerca</a:t>
            </a:r>
            <a:r>
              <a:rPr lang="en-GB" dirty="0" smtClean="0"/>
              <a:t> de la </a:t>
            </a:r>
            <a:r>
              <a:rPr lang="en-GB" dirty="0" err="1" smtClean="0"/>
              <a:t>hora</a:t>
            </a:r>
            <a:r>
              <a:rPr lang="en-GB" dirty="0" smtClean="0"/>
              <a:t> de </a:t>
            </a:r>
            <a:r>
              <a:rPr lang="en-GB" dirty="0" err="1" smtClean="0"/>
              <a:t>tomar</a:t>
            </a:r>
            <a:r>
              <a:rPr lang="en-GB" dirty="0" smtClean="0"/>
              <a:t> </a:t>
            </a:r>
            <a:r>
              <a:rPr lang="en-GB" dirty="0" err="1" smtClean="0"/>
              <a:t>afatinib</a:t>
            </a:r>
            <a:endParaRPr lang="en-GB" dirty="0" smtClean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34</a:t>
            </a:fld>
            <a:endParaRPr lang="fr-FR"/>
          </a:p>
        </p:txBody>
      </p:sp>
      <p:sp>
        <p:nvSpPr>
          <p:cNvPr id="74757" name="Espace réservé du contenu 2"/>
          <p:cNvSpPr>
            <a:spLocks noGrp="1"/>
          </p:cNvSpPr>
          <p:nvPr>
            <p:ph idx="4294967295"/>
          </p:nvPr>
        </p:nvSpPr>
        <p:spPr>
          <a:xfrm>
            <a:off x="587229" y="5049838"/>
            <a:ext cx="7804150" cy="87788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  <a:effectLst>
            <a:innerShdw blurRad="469900">
              <a:schemeClr val="accent1">
                <a:lumMod val="60000"/>
                <a:lumOff val="40000"/>
                <a:alpha val="84000"/>
              </a:schemeClr>
            </a:innerShdw>
          </a:effectLst>
        </p:spPr>
        <p:txBody>
          <a:bodyPr vert="horz" wrap="square" lIns="252000" tIns="45720" rIns="108000" bIns="45720" rtlCol="0" anchor="ctr">
            <a:noAutofit/>
          </a:bodyPr>
          <a:lstStyle/>
          <a:p>
            <a:pPr marL="0" indent="0" algn="ctr">
              <a:buNone/>
            </a:pPr>
            <a:r>
              <a:rPr lang="en-GB" dirty="0" err="1"/>
              <a:t>Afatinib</a:t>
            </a:r>
            <a:r>
              <a:rPr lang="en-GB" dirty="0"/>
              <a:t> </a:t>
            </a:r>
            <a:r>
              <a:rPr lang="en-GB" dirty="0" smtClean="0"/>
              <a:t>no se </a:t>
            </a:r>
            <a:r>
              <a:rPr lang="en-GB" dirty="0" err="1" smtClean="0"/>
              <a:t>debe</a:t>
            </a:r>
            <a:r>
              <a:rPr lang="en-GB" dirty="0" smtClean="0"/>
              <a:t> </a:t>
            </a:r>
            <a:r>
              <a:rPr lang="en-GB" dirty="0" err="1" smtClean="0"/>
              <a:t>administrar</a:t>
            </a:r>
            <a:r>
              <a:rPr lang="en-GB" dirty="0" smtClean="0"/>
              <a:t> con </a:t>
            </a:r>
            <a:r>
              <a:rPr lang="en-GB" dirty="0" err="1" smtClean="0"/>
              <a:t>comidas</a:t>
            </a:r>
            <a:r>
              <a:rPr lang="en-GB" dirty="0" smtClean="0"/>
              <a:t>. No </a:t>
            </a:r>
            <a:r>
              <a:rPr lang="en-GB" dirty="0" err="1" smtClean="0"/>
              <a:t>ingerir</a:t>
            </a:r>
            <a:r>
              <a:rPr lang="en-GB" dirty="0" smtClean="0"/>
              <a:t> </a:t>
            </a:r>
            <a:r>
              <a:rPr lang="en-GB" dirty="0" err="1" smtClean="0"/>
              <a:t>alimentos</a:t>
            </a:r>
            <a:r>
              <a:rPr lang="en-GB" dirty="0" smtClean="0"/>
              <a:t> al </a:t>
            </a:r>
            <a:r>
              <a:rPr lang="en-GB" dirty="0" err="1" smtClean="0"/>
              <a:t>menos</a:t>
            </a:r>
            <a:r>
              <a:rPr lang="en-GB" dirty="0" smtClean="0"/>
              <a:t> 3 </a:t>
            </a:r>
            <a:r>
              <a:rPr lang="en-GB" dirty="0" err="1" smtClean="0"/>
              <a:t>horas</a:t>
            </a:r>
            <a:r>
              <a:rPr lang="en-GB" dirty="0" smtClean="0"/>
              <a:t> antes y </a:t>
            </a:r>
            <a:r>
              <a:rPr lang="en-GB" dirty="0" err="1"/>
              <a:t>u</a:t>
            </a:r>
            <a:r>
              <a:rPr lang="en-GB" dirty="0" err="1" smtClean="0"/>
              <a:t>na</a:t>
            </a:r>
            <a:r>
              <a:rPr lang="en-GB" dirty="0" smtClean="0"/>
              <a:t> </a:t>
            </a:r>
            <a:r>
              <a:rPr lang="en-GB" dirty="0" err="1" smtClean="0"/>
              <a:t>hora</a:t>
            </a:r>
            <a:r>
              <a:rPr lang="en-GB" dirty="0" smtClean="0"/>
              <a:t> </a:t>
            </a:r>
            <a:r>
              <a:rPr lang="en-GB" dirty="0" err="1" smtClean="0"/>
              <a:t>después</a:t>
            </a:r>
            <a:r>
              <a:rPr lang="en-GB" dirty="0" smtClean="0"/>
              <a:t> de  </a:t>
            </a:r>
            <a:r>
              <a:rPr lang="en-GB" dirty="0" err="1" smtClean="0"/>
              <a:t>afatinib</a:t>
            </a:r>
            <a:endParaRPr lang="en-GB" dirty="0"/>
          </a:p>
        </p:txBody>
      </p:sp>
      <p:sp>
        <p:nvSpPr>
          <p:cNvPr id="74756" name="Rectangle 6"/>
          <p:cNvSpPr>
            <a:spLocks noChangeArrowheads="1"/>
          </p:cNvSpPr>
          <p:nvPr/>
        </p:nvSpPr>
        <p:spPr bwMode="auto">
          <a:xfrm>
            <a:off x="0" y="6641018"/>
            <a:ext cx="4025900" cy="216982"/>
          </a:xfrm>
          <a:prstGeom prst="rect">
            <a:avLst/>
          </a:prstGeom>
          <a:extLst/>
        </p:spPr>
        <p:txBody>
          <a:bodyPr wrap="square" anchor="b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Afatinib Prescribing Information/Summary of Product </a:t>
            </a:r>
            <a:r>
              <a:rPr lang="en-US" altLang="zh-CN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Characteristics.</a:t>
            </a:r>
            <a:endParaRPr lang="en-US" altLang="zh-CN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5" name="Groupe 14"/>
          <p:cNvGrpSpPr/>
          <p:nvPr/>
        </p:nvGrpSpPr>
        <p:grpSpPr>
          <a:xfrm>
            <a:off x="6796454" y="978178"/>
            <a:ext cx="2234421" cy="247155"/>
            <a:chOff x="7611695" y="978178"/>
            <a:chExt cx="1419180" cy="247155"/>
          </a:xfrm>
        </p:grpSpPr>
        <p:sp>
          <p:nvSpPr>
            <p:cNvPr id="16" name="Rectangle 15"/>
            <p:cNvSpPr/>
            <p:nvPr/>
          </p:nvSpPr>
          <p:spPr>
            <a:xfrm>
              <a:off x="7611695" y="1081333"/>
              <a:ext cx="1417546" cy="144000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Rectangle à coins arrondis 9226"/>
            <p:cNvSpPr/>
            <p:nvPr/>
          </p:nvSpPr>
          <p:spPr>
            <a:xfrm>
              <a:off x="7611695" y="978178"/>
              <a:ext cx="1419180" cy="160166"/>
            </a:xfrm>
            <a:custGeom>
              <a:avLst/>
              <a:gdLst>
                <a:gd name="connsiteX0" fmla="*/ 0 w 1419180"/>
                <a:gd name="connsiteY0" fmla="*/ 91834 h 252000"/>
                <a:gd name="connsiteX1" fmla="*/ 91834 w 1419180"/>
                <a:gd name="connsiteY1" fmla="*/ 0 h 252000"/>
                <a:gd name="connsiteX2" fmla="*/ 1327346 w 1419180"/>
                <a:gd name="connsiteY2" fmla="*/ 0 h 252000"/>
                <a:gd name="connsiteX3" fmla="*/ 1419180 w 1419180"/>
                <a:gd name="connsiteY3" fmla="*/ 91834 h 252000"/>
                <a:gd name="connsiteX4" fmla="*/ 1419180 w 1419180"/>
                <a:gd name="connsiteY4" fmla="*/ 160166 h 252000"/>
                <a:gd name="connsiteX5" fmla="*/ 1327346 w 1419180"/>
                <a:gd name="connsiteY5" fmla="*/ 252000 h 252000"/>
                <a:gd name="connsiteX6" fmla="*/ 91834 w 1419180"/>
                <a:gd name="connsiteY6" fmla="*/ 252000 h 252000"/>
                <a:gd name="connsiteX7" fmla="*/ 0 w 1419180"/>
                <a:gd name="connsiteY7" fmla="*/ 160166 h 252000"/>
                <a:gd name="connsiteX8" fmla="*/ 0 w 1419180"/>
                <a:gd name="connsiteY8" fmla="*/ 91834 h 252000"/>
                <a:gd name="connsiteX0" fmla="*/ 91834 w 1419180"/>
                <a:gd name="connsiteY0" fmla="*/ 252000 h 343440"/>
                <a:gd name="connsiteX1" fmla="*/ 0 w 1419180"/>
                <a:gd name="connsiteY1" fmla="*/ 160166 h 343440"/>
                <a:gd name="connsiteX2" fmla="*/ 0 w 1419180"/>
                <a:gd name="connsiteY2" fmla="*/ 91834 h 343440"/>
                <a:gd name="connsiteX3" fmla="*/ 91834 w 1419180"/>
                <a:gd name="connsiteY3" fmla="*/ 0 h 343440"/>
                <a:gd name="connsiteX4" fmla="*/ 1327346 w 1419180"/>
                <a:gd name="connsiteY4" fmla="*/ 0 h 343440"/>
                <a:gd name="connsiteX5" fmla="*/ 1419180 w 1419180"/>
                <a:gd name="connsiteY5" fmla="*/ 91834 h 343440"/>
                <a:gd name="connsiteX6" fmla="*/ 1419180 w 1419180"/>
                <a:gd name="connsiteY6" fmla="*/ 160166 h 343440"/>
                <a:gd name="connsiteX7" fmla="*/ 1327346 w 1419180"/>
                <a:gd name="connsiteY7" fmla="*/ 252000 h 343440"/>
                <a:gd name="connsiteX8" fmla="*/ 183274 w 1419180"/>
                <a:gd name="connsiteY8" fmla="*/ 343440 h 343440"/>
                <a:gd name="connsiteX0" fmla="*/ 0 w 1419180"/>
                <a:gd name="connsiteY0" fmla="*/ 160166 h 343440"/>
                <a:gd name="connsiteX1" fmla="*/ 0 w 1419180"/>
                <a:gd name="connsiteY1" fmla="*/ 91834 h 343440"/>
                <a:gd name="connsiteX2" fmla="*/ 91834 w 1419180"/>
                <a:gd name="connsiteY2" fmla="*/ 0 h 343440"/>
                <a:gd name="connsiteX3" fmla="*/ 1327346 w 1419180"/>
                <a:gd name="connsiteY3" fmla="*/ 0 h 343440"/>
                <a:gd name="connsiteX4" fmla="*/ 1419180 w 1419180"/>
                <a:gd name="connsiteY4" fmla="*/ 91834 h 343440"/>
                <a:gd name="connsiteX5" fmla="*/ 1419180 w 1419180"/>
                <a:gd name="connsiteY5" fmla="*/ 160166 h 343440"/>
                <a:gd name="connsiteX6" fmla="*/ 1327346 w 1419180"/>
                <a:gd name="connsiteY6" fmla="*/ 252000 h 343440"/>
                <a:gd name="connsiteX7" fmla="*/ 183274 w 1419180"/>
                <a:gd name="connsiteY7" fmla="*/ 343440 h 343440"/>
                <a:gd name="connsiteX0" fmla="*/ 0 w 1419180"/>
                <a:gd name="connsiteY0" fmla="*/ 160166 h 252000"/>
                <a:gd name="connsiteX1" fmla="*/ 0 w 1419180"/>
                <a:gd name="connsiteY1" fmla="*/ 91834 h 252000"/>
                <a:gd name="connsiteX2" fmla="*/ 91834 w 1419180"/>
                <a:gd name="connsiteY2" fmla="*/ 0 h 252000"/>
                <a:gd name="connsiteX3" fmla="*/ 1327346 w 1419180"/>
                <a:gd name="connsiteY3" fmla="*/ 0 h 252000"/>
                <a:gd name="connsiteX4" fmla="*/ 1419180 w 1419180"/>
                <a:gd name="connsiteY4" fmla="*/ 91834 h 252000"/>
                <a:gd name="connsiteX5" fmla="*/ 1419180 w 1419180"/>
                <a:gd name="connsiteY5" fmla="*/ 160166 h 252000"/>
                <a:gd name="connsiteX6" fmla="*/ 1327346 w 1419180"/>
                <a:gd name="connsiteY6" fmla="*/ 252000 h 252000"/>
                <a:gd name="connsiteX0" fmla="*/ 0 w 1419180"/>
                <a:gd name="connsiteY0" fmla="*/ 160166 h 160166"/>
                <a:gd name="connsiteX1" fmla="*/ 0 w 1419180"/>
                <a:gd name="connsiteY1" fmla="*/ 91834 h 160166"/>
                <a:gd name="connsiteX2" fmla="*/ 91834 w 1419180"/>
                <a:gd name="connsiteY2" fmla="*/ 0 h 160166"/>
                <a:gd name="connsiteX3" fmla="*/ 1327346 w 1419180"/>
                <a:gd name="connsiteY3" fmla="*/ 0 h 160166"/>
                <a:gd name="connsiteX4" fmla="*/ 1419180 w 1419180"/>
                <a:gd name="connsiteY4" fmla="*/ 91834 h 160166"/>
                <a:gd name="connsiteX5" fmla="*/ 1419180 w 1419180"/>
                <a:gd name="connsiteY5" fmla="*/ 160166 h 160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19180" h="160166">
                  <a:moveTo>
                    <a:pt x="0" y="160166"/>
                  </a:moveTo>
                  <a:lnTo>
                    <a:pt x="0" y="91834"/>
                  </a:lnTo>
                  <a:cubicBezTo>
                    <a:pt x="0" y="41115"/>
                    <a:pt x="41115" y="0"/>
                    <a:pt x="91834" y="0"/>
                  </a:cubicBezTo>
                  <a:lnTo>
                    <a:pt x="1327346" y="0"/>
                  </a:lnTo>
                  <a:cubicBezTo>
                    <a:pt x="1378065" y="0"/>
                    <a:pt x="1419180" y="41115"/>
                    <a:pt x="1419180" y="91834"/>
                  </a:cubicBezTo>
                  <a:lnTo>
                    <a:pt x="1419180" y="160166"/>
                  </a:lnTo>
                </a:path>
              </a:pathLst>
            </a:custGeom>
            <a:solidFill>
              <a:schemeClr val="bg1"/>
            </a:solidFill>
            <a:ln w="19050" cap="rnd">
              <a:solidFill>
                <a:schemeClr val="accent2"/>
              </a:solidFill>
            </a:ln>
            <a:effectLst/>
          </p:spPr>
          <p:txBody>
            <a:bodyPr wrap="none" tIns="144000" bIns="0" anchor="ctr">
              <a:noAutofit/>
            </a:bodyPr>
            <a:lstStyle/>
            <a:p>
              <a:pPr algn="r"/>
              <a:r>
                <a:rPr lang="en-US" sz="1400" b="1" dirty="0" err="1">
                  <a:solidFill>
                    <a:schemeClr val="accent2"/>
                  </a:solidFill>
                </a:rPr>
                <a:t>Dosis</a:t>
              </a:r>
              <a:r>
                <a:rPr lang="en-US" sz="1400" b="1" dirty="0">
                  <a:solidFill>
                    <a:schemeClr val="accent2"/>
                  </a:solidFill>
                </a:rPr>
                <a:t> &amp; </a:t>
              </a:r>
              <a:r>
                <a:rPr lang="en-US" sz="1400" b="1" dirty="0" err="1">
                  <a:solidFill>
                    <a:schemeClr val="accent2"/>
                  </a:solidFill>
                </a:rPr>
                <a:t>Administración</a:t>
              </a:r>
              <a:endParaRPr lang="en-US" sz="1400" b="1" dirty="0">
                <a:solidFill>
                  <a:schemeClr val="accent2"/>
                </a:solidFill>
              </a:endParaRPr>
            </a:p>
          </p:txBody>
        </p:sp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49" y="1342239"/>
            <a:ext cx="4693275" cy="33964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3767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9" name="Titre 1"/>
          <p:cNvSpPr>
            <a:spLocks noGrp="1"/>
          </p:cNvSpPr>
          <p:nvPr>
            <p:ph type="title"/>
          </p:nvPr>
        </p:nvSpPr>
        <p:spPr>
          <a:xfrm>
            <a:off x="430823" y="218197"/>
            <a:ext cx="8550003" cy="798680"/>
          </a:xfrm>
        </p:spPr>
        <p:txBody>
          <a:bodyPr/>
          <a:lstStyle/>
          <a:p>
            <a:r>
              <a:rPr lang="en-GB" dirty="0" err="1" smtClean="0"/>
              <a:t>Es</a:t>
            </a:r>
            <a:r>
              <a:rPr lang="en-GB" dirty="0" smtClean="0"/>
              <a:t> </a:t>
            </a:r>
            <a:r>
              <a:rPr lang="en-GB" dirty="0" err="1" smtClean="0"/>
              <a:t>útil</a:t>
            </a:r>
            <a:r>
              <a:rPr lang="en-GB" dirty="0" smtClean="0"/>
              <a:t> </a:t>
            </a:r>
            <a:r>
              <a:rPr lang="en-GB" dirty="0" err="1" smtClean="0"/>
              <a:t>para</a:t>
            </a:r>
            <a:r>
              <a:rPr lang="en-GB" dirty="0" smtClean="0"/>
              <a:t> los </a:t>
            </a:r>
            <a:r>
              <a:rPr lang="en-GB" dirty="0" err="1" smtClean="0"/>
              <a:t>pacientes</a:t>
            </a:r>
            <a:r>
              <a:rPr lang="en-GB" dirty="0" smtClean="0"/>
              <a:t> </a:t>
            </a:r>
            <a:r>
              <a:rPr lang="en-GB" dirty="0" err="1" smtClean="0"/>
              <a:t>que</a:t>
            </a:r>
            <a:r>
              <a:rPr lang="en-GB" dirty="0" smtClean="0"/>
              <a:t> </a:t>
            </a:r>
            <a:r>
              <a:rPr lang="en-GB" dirty="0" err="1" smtClean="0"/>
              <a:t>integren</a:t>
            </a:r>
            <a:r>
              <a:rPr lang="en-GB" dirty="0" smtClean="0"/>
              <a:t> la </a:t>
            </a:r>
            <a:r>
              <a:rPr lang="en-GB" dirty="0" err="1" smtClean="0"/>
              <a:t>toma</a:t>
            </a:r>
            <a:r>
              <a:rPr lang="en-GB" dirty="0" smtClean="0"/>
              <a:t> de </a:t>
            </a:r>
            <a:r>
              <a:rPr lang="en-GB" dirty="0" err="1" smtClean="0"/>
              <a:t>afatinib</a:t>
            </a:r>
            <a:r>
              <a:rPr lang="en-GB" dirty="0" smtClean="0"/>
              <a:t> a </a:t>
            </a:r>
            <a:r>
              <a:rPr lang="en-GB" dirty="0" err="1" smtClean="0"/>
              <a:t>su</a:t>
            </a:r>
            <a:r>
              <a:rPr lang="en-GB" dirty="0" smtClean="0"/>
              <a:t> </a:t>
            </a:r>
            <a:r>
              <a:rPr lang="en-GB" dirty="0" err="1" smtClean="0"/>
              <a:t>planificación</a:t>
            </a:r>
            <a:r>
              <a:rPr lang="en-GB" dirty="0" smtClean="0"/>
              <a:t> </a:t>
            </a:r>
            <a:r>
              <a:rPr lang="en-GB" dirty="0" err="1" smtClean="0"/>
              <a:t>diaria</a:t>
            </a:r>
            <a:endParaRPr lang="en-GB" dirty="0" smtClean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35</a:t>
            </a:fld>
            <a:endParaRPr lang="fr-FR"/>
          </a:p>
        </p:txBody>
      </p:sp>
      <p:sp>
        <p:nvSpPr>
          <p:cNvPr id="75783" name="Rectangle 6"/>
          <p:cNvSpPr>
            <a:spLocks noChangeArrowheads="1"/>
          </p:cNvSpPr>
          <p:nvPr/>
        </p:nvSpPr>
        <p:spPr bwMode="auto">
          <a:xfrm>
            <a:off x="0" y="6641018"/>
            <a:ext cx="4025900" cy="216982"/>
          </a:xfrm>
          <a:prstGeom prst="rect">
            <a:avLst/>
          </a:prstGeom>
          <a:extLst/>
        </p:spPr>
        <p:txBody>
          <a:bodyPr wrap="square" anchor="b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Afatinib Prescribing Information/Summary of Product </a:t>
            </a:r>
            <a:r>
              <a:rPr lang="en-US" altLang="zh-CN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Characteristics.</a:t>
            </a:r>
            <a:endParaRPr lang="en-US" altLang="zh-CN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2" name="Groupe 21"/>
          <p:cNvGrpSpPr/>
          <p:nvPr/>
        </p:nvGrpSpPr>
        <p:grpSpPr>
          <a:xfrm>
            <a:off x="6796454" y="978178"/>
            <a:ext cx="2234421" cy="247155"/>
            <a:chOff x="7611695" y="978178"/>
            <a:chExt cx="1419180" cy="247155"/>
          </a:xfrm>
        </p:grpSpPr>
        <p:sp>
          <p:nvSpPr>
            <p:cNvPr id="23" name="Rectangle 22"/>
            <p:cNvSpPr/>
            <p:nvPr/>
          </p:nvSpPr>
          <p:spPr>
            <a:xfrm>
              <a:off x="7611695" y="1081333"/>
              <a:ext cx="1417546" cy="144000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Rectangle à coins arrondis 9226"/>
            <p:cNvSpPr/>
            <p:nvPr/>
          </p:nvSpPr>
          <p:spPr>
            <a:xfrm>
              <a:off x="7611695" y="978178"/>
              <a:ext cx="1419180" cy="160166"/>
            </a:xfrm>
            <a:custGeom>
              <a:avLst/>
              <a:gdLst>
                <a:gd name="connsiteX0" fmla="*/ 0 w 1419180"/>
                <a:gd name="connsiteY0" fmla="*/ 91834 h 252000"/>
                <a:gd name="connsiteX1" fmla="*/ 91834 w 1419180"/>
                <a:gd name="connsiteY1" fmla="*/ 0 h 252000"/>
                <a:gd name="connsiteX2" fmla="*/ 1327346 w 1419180"/>
                <a:gd name="connsiteY2" fmla="*/ 0 h 252000"/>
                <a:gd name="connsiteX3" fmla="*/ 1419180 w 1419180"/>
                <a:gd name="connsiteY3" fmla="*/ 91834 h 252000"/>
                <a:gd name="connsiteX4" fmla="*/ 1419180 w 1419180"/>
                <a:gd name="connsiteY4" fmla="*/ 160166 h 252000"/>
                <a:gd name="connsiteX5" fmla="*/ 1327346 w 1419180"/>
                <a:gd name="connsiteY5" fmla="*/ 252000 h 252000"/>
                <a:gd name="connsiteX6" fmla="*/ 91834 w 1419180"/>
                <a:gd name="connsiteY6" fmla="*/ 252000 h 252000"/>
                <a:gd name="connsiteX7" fmla="*/ 0 w 1419180"/>
                <a:gd name="connsiteY7" fmla="*/ 160166 h 252000"/>
                <a:gd name="connsiteX8" fmla="*/ 0 w 1419180"/>
                <a:gd name="connsiteY8" fmla="*/ 91834 h 252000"/>
                <a:gd name="connsiteX0" fmla="*/ 91834 w 1419180"/>
                <a:gd name="connsiteY0" fmla="*/ 252000 h 343440"/>
                <a:gd name="connsiteX1" fmla="*/ 0 w 1419180"/>
                <a:gd name="connsiteY1" fmla="*/ 160166 h 343440"/>
                <a:gd name="connsiteX2" fmla="*/ 0 w 1419180"/>
                <a:gd name="connsiteY2" fmla="*/ 91834 h 343440"/>
                <a:gd name="connsiteX3" fmla="*/ 91834 w 1419180"/>
                <a:gd name="connsiteY3" fmla="*/ 0 h 343440"/>
                <a:gd name="connsiteX4" fmla="*/ 1327346 w 1419180"/>
                <a:gd name="connsiteY4" fmla="*/ 0 h 343440"/>
                <a:gd name="connsiteX5" fmla="*/ 1419180 w 1419180"/>
                <a:gd name="connsiteY5" fmla="*/ 91834 h 343440"/>
                <a:gd name="connsiteX6" fmla="*/ 1419180 w 1419180"/>
                <a:gd name="connsiteY6" fmla="*/ 160166 h 343440"/>
                <a:gd name="connsiteX7" fmla="*/ 1327346 w 1419180"/>
                <a:gd name="connsiteY7" fmla="*/ 252000 h 343440"/>
                <a:gd name="connsiteX8" fmla="*/ 183274 w 1419180"/>
                <a:gd name="connsiteY8" fmla="*/ 343440 h 343440"/>
                <a:gd name="connsiteX0" fmla="*/ 0 w 1419180"/>
                <a:gd name="connsiteY0" fmla="*/ 160166 h 343440"/>
                <a:gd name="connsiteX1" fmla="*/ 0 w 1419180"/>
                <a:gd name="connsiteY1" fmla="*/ 91834 h 343440"/>
                <a:gd name="connsiteX2" fmla="*/ 91834 w 1419180"/>
                <a:gd name="connsiteY2" fmla="*/ 0 h 343440"/>
                <a:gd name="connsiteX3" fmla="*/ 1327346 w 1419180"/>
                <a:gd name="connsiteY3" fmla="*/ 0 h 343440"/>
                <a:gd name="connsiteX4" fmla="*/ 1419180 w 1419180"/>
                <a:gd name="connsiteY4" fmla="*/ 91834 h 343440"/>
                <a:gd name="connsiteX5" fmla="*/ 1419180 w 1419180"/>
                <a:gd name="connsiteY5" fmla="*/ 160166 h 343440"/>
                <a:gd name="connsiteX6" fmla="*/ 1327346 w 1419180"/>
                <a:gd name="connsiteY6" fmla="*/ 252000 h 343440"/>
                <a:gd name="connsiteX7" fmla="*/ 183274 w 1419180"/>
                <a:gd name="connsiteY7" fmla="*/ 343440 h 343440"/>
                <a:gd name="connsiteX0" fmla="*/ 0 w 1419180"/>
                <a:gd name="connsiteY0" fmla="*/ 160166 h 252000"/>
                <a:gd name="connsiteX1" fmla="*/ 0 w 1419180"/>
                <a:gd name="connsiteY1" fmla="*/ 91834 h 252000"/>
                <a:gd name="connsiteX2" fmla="*/ 91834 w 1419180"/>
                <a:gd name="connsiteY2" fmla="*/ 0 h 252000"/>
                <a:gd name="connsiteX3" fmla="*/ 1327346 w 1419180"/>
                <a:gd name="connsiteY3" fmla="*/ 0 h 252000"/>
                <a:gd name="connsiteX4" fmla="*/ 1419180 w 1419180"/>
                <a:gd name="connsiteY4" fmla="*/ 91834 h 252000"/>
                <a:gd name="connsiteX5" fmla="*/ 1419180 w 1419180"/>
                <a:gd name="connsiteY5" fmla="*/ 160166 h 252000"/>
                <a:gd name="connsiteX6" fmla="*/ 1327346 w 1419180"/>
                <a:gd name="connsiteY6" fmla="*/ 252000 h 252000"/>
                <a:gd name="connsiteX0" fmla="*/ 0 w 1419180"/>
                <a:gd name="connsiteY0" fmla="*/ 160166 h 160166"/>
                <a:gd name="connsiteX1" fmla="*/ 0 w 1419180"/>
                <a:gd name="connsiteY1" fmla="*/ 91834 h 160166"/>
                <a:gd name="connsiteX2" fmla="*/ 91834 w 1419180"/>
                <a:gd name="connsiteY2" fmla="*/ 0 h 160166"/>
                <a:gd name="connsiteX3" fmla="*/ 1327346 w 1419180"/>
                <a:gd name="connsiteY3" fmla="*/ 0 h 160166"/>
                <a:gd name="connsiteX4" fmla="*/ 1419180 w 1419180"/>
                <a:gd name="connsiteY4" fmla="*/ 91834 h 160166"/>
                <a:gd name="connsiteX5" fmla="*/ 1419180 w 1419180"/>
                <a:gd name="connsiteY5" fmla="*/ 160166 h 160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19180" h="160166">
                  <a:moveTo>
                    <a:pt x="0" y="160166"/>
                  </a:moveTo>
                  <a:lnTo>
                    <a:pt x="0" y="91834"/>
                  </a:lnTo>
                  <a:cubicBezTo>
                    <a:pt x="0" y="41115"/>
                    <a:pt x="41115" y="0"/>
                    <a:pt x="91834" y="0"/>
                  </a:cubicBezTo>
                  <a:lnTo>
                    <a:pt x="1327346" y="0"/>
                  </a:lnTo>
                  <a:cubicBezTo>
                    <a:pt x="1378065" y="0"/>
                    <a:pt x="1419180" y="41115"/>
                    <a:pt x="1419180" y="91834"/>
                  </a:cubicBezTo>
                  <a:lnTo>
                    <a:pt x="1419180" y="160166"/>
                  </a:lnTo>
                </a:path>
              </a:pathLst>
            </a:custGeom>
            <a:solidFill>
              <a:schemeClr val="bg1"/>
            </a:solidFill>
            <a:ln w="19050" cap="rnd">
              <a:solidFill>
                <a:schemeClr val="accent2"/>
              </a:solidFill>
            </a:ln>
            <a:effectLst/>
          </p:spPr>
          <p:txBody>
            <a:bodyPr wrap="none" tIns="144000" bIns="0" anchor="ctr">
              <a:noAutofit/>
            </a:bodyPr>
            <a:lstStyle/>
            <a:p>
              <a:pPr algn="r"/>
              <a:r>
                <a:rPr lang="en-US" sz="1400" b="1" dirty="0" err="1">
                  <a:solidFill>
                    <a:schemeClr val="accent2"/>
                  </a:solidFill>
                </a:rPr>
                <a:t>Dosis</a:t>
              </a:r>
              <a:r>
                <a:rPr lang="en-US" sz="1400" b="1" dirty="0">
                  <a:solidFill>
                    <a:schemeClr val="accent2"/>
                  </a:solidFill>
                </a:rPr>
                <a:t> &amp; </a:t>
              </a:r>
              <a:r>
                <a:rPr lang="en-US" sz="1400" b="1" dirty="0" err="1">
                  <a:solidFill>
                    <a:schemeClr val="accent2"/>
                  </a:solidFill>
                </a:rPr>
                <a:t>Administración</a:t>
              </a:r>
              <a:endParaRPr lang="en-US" sz="1400" b="1" dirty="0">
                <a:solidFill>
                  <a:schemeClr val="accent2"/>
                </a:solidFill>
              </a:endParaRPr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366" y="1876105"/>
            <a:ext cx="7721851" cy="2489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2100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re 1"/>
          <p:cNvSpPr>
            <a:spLocks noGrp="1"/>
          </p:cNvSpPr>
          <p:nvPr>
            <p:ph type="title"/>
          </p:nvPr>
        </p:nvSpPr>
        <p:spPr>
          <a:xfrm>
            <a:off x="430823" y="218197"/>
            <a:ext cx="8550003" cy="798680"/>
          </a:xfrm>
        </p:spPr>
        <p:txBody>
          <a:bodyPr/>
          <a:lstStyle/>
          <a:p>
            <a:r>
              <a:rPr lang="en-GB" dirty="0" smtClean="0"/>
              <a:t>Si el </a:t>
            </a:r>
            <a:r>
              <a:rPr lang="en-GB" dirty="0" err="1" smtClean="0"/>
              <a:t>paciente</a:t>
            </a:r>
            <a:r>
              <a:rPr lang="en-GB" dirty="0" smtClean="0"/>
              <a:t> </a:t>
            </a:r>
            <a:r>
              <a:rPr lang="en-GB" dirty="0" err="1" smtClean="0"/>
              <a:t>omitió</a:t>
            </a:r>
            <a:r>
              <a:rPr lang="en-GB" dirty="0" smtClean="0"/>
              <a:t> </a:t>
            </a:r>
            <a:r>
              <a:rPr lang="en-GB" dirty="0" err="1" smtClean="0"/>
              <a:t>una</a:t>
            </a:r>
            <a:r>
              <a:rPr lang="en-GB" dirty="0" smtClean="0"/>
              <a:t> </a:t>
            </a:r>
            <a:r>
              <a:rPr lang="en-GB" dirty="0" err="1" smtClean="0"/>
              <a:t>dosis</a:t>
            </a:r>
            <a:r>
              <a:rPr lang="en-GB" dirty="0" smtClean="0"/>
              <a:t>, </a:t>
            </a:r>
            <a:r>
              <a:rPr lang="en-GB" dirty="0" err="1" smtClean="0"/>
              <a:t>debiera</a:t>
            </a:r>
            <a:r>
              <a:rPr lang="en-GB" dirty="0" smtClean="0"/>
              <a:t> </a:t>
            </a:r>
            <a:r>
              <a:rPr lang="en-GB" dirty="0" err="1" smtClean="0"/>
              <a:t>saltarla</a:t>
            </a:r>
            <a:r>
              <a:rPr lang="en-GB" dirty="0" smtClean="0"/>
              <a:t> </a:t>
            </a:r>
            <a:r>
              <a:rPr lang="en-GB" dirty="0" err="1" smtClean="0"/>
              <a:t>si</a:t>
            </a:r>
            <a:r>
              <a:rPr lang="en-GB" dirty="0" smtClean="0"/>
              <a:t> </a:t>
            </a:r>
            <a:r>
              <a:rPr lang="en-GB" dirty="0" err="1" smtClean="0"/>
              <a:t>está</a:t>
            </a:r>
            <a:r>
              <a:rPr lang="en-GB" dirty="0" smtClean="0"/>
              <a:t> </a:t>
            </a:r>
            <a:r>
              <a:rPr lang="en-GB" dirty="0" err="1" smtClean="0"/>
              <a:t>muy</a:t>
            </a:r>
            <a:r>
              <a:rPr lang="en-GB" dirty="0" smtClean="0"/>
              <a:t> </a:t>
            </a:r>
            <a:r>
              <a:rPr lang="en-GB" dirty="0" err="1" smtClean="0"/>
              <a:t>cerca</a:t>
            </a:r>
            <a:r>
              <a:rPr lang="en-GB" dirty="0" smtClean="0"/>
              <a:t> de la </a:t>
            </a:r>
            <a:r>
              <a:rPr lang="en-GB" dirty="0" err="1" smtClean="0"/>
              <a:t>toma</a:t>
            </a:r>
            <a:r>
              <a:rPr lang="en-GB" dirty="0" smtClean="0"/>
              <a:t> </a:t>
            </a:r>
            <a:r>
              <a:rPr lang="en-GB" dirty="0" err="1" smtClean="0"/>
              <a:t>siguiente</a:t>
            </a:r>
            <a:endParaRPr lang="en-GB" dirty="0" smtClean="0"/>
          </a:p>
        </p:txBody>
      </p:sp>
      <p:sp>
        <p:nvSpPr>
          <p:cNvPr id="76804" name="Espace réservé du contenu 2"/>
          <p:cNvSpPr>
            <a:spLocks noGrp="1"/>
          </p:cNvSpPr>
          <p:nvPr>
            <p:ph idx="1"/>
          </p:nvPr>
        </p:nvSpPr>
        <p:spPr>
          <a:xfrm>
            <a:off x="949568" y="4887011"/>
            <a:ext cx="7948080" cy="150195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GB" sz="1600" dirty="0" smtClean="0"/>
              <a:t>Si se </a:t>
            </a:r>
            <a:r>
              <a:rPr lang="en-GB" sz="1600" dirty="0" err="1" smtClean="0"/>
              <a:t>omite</a:t>
            </a:r>
            <a:r>
              <a:rPr lang="en-GB" sz="1600" dirty="0" smtClean="0"/>
              <a:t> </a:t>
            </a:r>
            <a:r>
              <a:rPr lang="en-GB" sz="1600" dirty="0" err="1" smtClean="0"/>
              <a:t>una</a:t>
            </a:r>
            <a:r>
              <a:rPr lang="en-GB" sz="1600" dirty="0" smtClean="0"/>
              <a:t> </a:t>
            </a:r>
            <a:r>
              <a:rPr lang="en-GB" sz="1600" dirty="0" err="1" smtClean="0"/>
              <a:t>dosis</a:t>
            </a:r>
            <a:r>
              <a:rPr lang="en-GB" sz="1600" dirty="0" smtClean="0"/>
              <a:t> de </a:t>
            </a:r>
            <a:r>
              <a:rPr lang="en-GB" sz="1600" dirty="0" err="1" smtClean="0"/>
              <a:t>afatinib</a:t>
            </a:r>
            <a:r>
              <a:rPr lang="en-GB" sz="1600" dirty="0" smtClean="0"/>
              <a:t>, </a:t>
            </a:r>
            <a:r>
              <a:rPr lang="en-GB" sz="1600" dirty="0" err="1" smtClean="0"/>
              <a:t>debiera</a:t>
            </a:r>
            <a:r>
              <a:rPr lang="en-GB" sz="1600" dirty="0" smtClean="0"/>
              <a:t> </a:t>
            </a:r>
            <a:r>
              <a:rPr lang="en-GB" sz="1600" dirty="0" err="1" smtClean="0"/>
              <a:t>tomarse</a:t>
            </a:r>
            <a:r>
              <a:rPr lang="en-GB" sz="1600" dirty="0" smtClean="0"/>
              <a:t> </a:t>
            </a:r>
            <a:r>
              <a:rPr lang="en-GB" sz="1600" dirty="0" err="1" smtClean="0"/>
              <a:t>durante</a:t>
            </a:r>
            <a:r>
              <a:rPr lang="en-GB" sz="1600" dirty="0" smtClean="0"/>
              <a:t> el </a:t>
            </a:r>
            <a:r>
              <a:rPr lang="en-GB" sz="1600" dirty="0" err="1" smtClean="0"/>
              <a:t>mismo</a:t>
            </a:r>
            <a:r>
              <a:rPr lang="en-GB" sz="1600" dirty="0" smtClean="0"/>
              <a:t> </a:t>
            </a:r>
            <a:r>
              <a:rPr lang="en-GB" sz="1600" dirty="0" err="1" smtClean="0"/>
              <a:t>día</a:t>
            </a:r>
            <a:r>
              <a:rPr lang="en-GB" sz="1600" dirty="0" smtClean="0"/>
              <a:t> tan pronto el </a:t>
            </a:r>
            <a:r>
              <a:rPr lang="en-GB" sz="1600" dirty="0" err="1" smtClean="0"/>
              <a:t>paciente</a:t>
            </a:r>
            <a:r>
              <a:rPr lang="en-GB" sz="1600" dirty="0" smtClean="0"/>
              <a:t> se </a:t>
            </a:r>
            <a:r>
              <a:rPr lang="en-GB" sz="1600" dirty="0" err="1" smtClean="0"/>
              <a:t>acuerde</a:t>
            </a:r>
            <a:r>
              <a:rPr lang="en-GB" sz="1600" dirty="0" smtClean="0"/>
              <a:t>. Sin embargo, </a:t>
            </a:r>
            <a:r>
              <a:rPr lang="en-GB" sz="1600" dirty="0" err="1" smtClean="0"/>
              <a:t>si</a:t>
            </a:r>
            <a:r>
              <a:rPr lang="en-GB" sz="1600" dirty="0" smtClean="0"/>
              <a:t> la </a:t>
            </a:r>
            <a:r>
              <a:rPr lang="en-GB" sz="1600" dirty="0" err="1" smtClean="0"/>
              <a:t>dosis</a:t>
            </a:r>
            <a:r>
              <a:rPr lang="en-GB" sz="1600" dirty="0" smtClean="0"/>
              <a:t> </a:t>
            </a:r>
            <a:r>
              <a:rPr lang="en-GB" sz="1600" dirty="0" err="1" smtClean="0"/>
              <a:t>siguiente</a:t>
            </a:r>
            <a:r>
              <a:rPr lang="en-GB" sz="1600" dirty="0" smtClean="0"/>
              <a:t> </a:t>
            </a:r>
            <a:r>
              <a:rPr lang="en-GB" sz="1600" dirty="0" err="1" smtClean="0"/>
              <a:t>es</a:t>
            </a:r>
            <a:r>
              <a:rPr lang="en-GB" sz="1600" dirty="0" smtClean="0"/>
              <a:t> </a:t>
            </a:r>
            <a:r>
              <a:rPr lang="en-GB" sz="1600" dirty="0" err="1" smtClean="0"/>
              <a:t>dentro</a:t>
            </a:r>
            <a:r>
              <a:rPr lang="en-GB" sz="1600" dirty="0" smtClean="0"/>
              <a:t> de 8 </a:t>
            </a:r>
            <a:r>
              <a:rPr lang="en-GB" sz="1600" dirty="0" err="1" smtClean="0"/>
              <a:t>horas</a:t>
            </a:r>
            <a:r>
              <a:rPr lang="en-GB" sz="1600" dirty="0" smtClean="0"/>
              <a:t>, </a:t>
            </a:r>
            <a:r>
              <a:rPr lang="en-GB" sz="1600" dirty="0" err="1" smtClean="0"/>
              <a:t>entonces</a:t>
            </a:r>
            <a:r>
              <a:rPr lang="en-GB" sz="1600" dirty="0" smtClean="0"/>
              <a:t> </a:t>
            </a:r>
            <a:r>
              <a:rPr lang="en-GB" sz="1600" dirty="0" err="1" smtClean="0"/>
              <a:t>es</a:t>
            </a:r>
            <a:r>
              <a:rPr lang="en-GB" sz="1600" dirty="0" smtClean="0"/>
              <a:t> </a:t>
            </a:r>
            <a:r>
              <a:rPr lang="en-GB" sz="1600" dirty="0" err="1" smtClean="0"/>
              <a:t>mejor</a:t>
            </a:r>
            <a:r>
              <a:rPr lang="en-GB" sz="1600" dirty="0" smtClean="0"/>
              <a:t> </a:t>
            </a:r>
            <a:r>
              <a:rPr lang="en-GB" sz="1600" dirty="0" err="1" smtClean="0"/>
              <a:t>saltarse</a:t>
            </a:r>
            <a:r>
              <a:rPr lang="en-GB" sz="1600" dirty="0" smtClean="0"/>
              <a:t> </a:t>
            </a:r>
            <a:r>
              <a:rPr lang="en-GB" sz="1600" dirty="0" err="1" smtClean="0"/>
              <a:t>esa</a:t>
            </a:r>
            <a:r>
              <a:rPr lang="en-GB" sz="1600" dirty="0" smtClean="0"/>
              <a:t> </a:t>
            </a:r>
            <a:r>
              <a:rPr lang="en-GB" sz="1600" dirty="0" err="1" smtClean="0"/>
              <a:t>dosis</a:t>
            </a:r>
            <a:endParaRPr lang="en-GB" sz="1600" dirty="0" smtClean="0"/>
          </a:p>
          <a:p>
            <a:pPr>
              <a:spcBef>
                <a:spcPts val="600"/>
              </a:spcBef>
            </a:pPr>
            <a:r>
              <a:rPr lang="en-GB" sz="1600" dirty="0" smtClean="0"/>
              <a:t>Los </a:t>
            </a:r>
            <a:r>
              <a:rPr lang="en-GB" sz="1600" dirty="0" err="1" smtClean="0"/>
              <a:t>pacientes</a:t>
            </a:r>
            <a:r>
              <a:rPr lang="en-GB" sz="1600" dirty="0" smtClean="0"/>
              <a:t> no </a:t>
            </a:r>
            <a:r>
              <a:rPr lang="en-GB" sz="1600" dirty="0" err="1" smtClean="0"/>
              <a:t>deben</a:t>
            </a:r>
            <a:r>
              <a:rPr lang="en-GB" sz="1600" dirty="0" smtClean="0"/>
              <a:t> </a:t>
            </a:r>
            <a:r>
              <a:rPr lang="en-GB" sz="1600" dirty="0" err="1" smtClean="0"/>
              <a:t>tomar</a:t>
            </a:r>
            <a:r>
              <a:rPr lang="en-GB" sz="1600" dirty="0" smtClean="0"/>
              <a:t> 2 </a:t>
            </a:r>
            <a:r>
              <a:rPr lang="en-GB" sz="1600" dirty="0" err="1" smtClean="0"/>
              <a:t>comprimidos</a:t>
            </a:r>
            <a:r>
              <a:rPr lang="en-GB" sz="1600" dirty="0" smtClean="0"/>
              <a:t> a la </a:t>
            </a:r>
            <a:r>
              <a:rPr lang="en-GB" sz="1600" dirty="0" err="1" smtClean="0"/>
              <a:t>vez</a:t>
            </a:r>
            <a:endParaRPr lang="en-GB" sz="1600" dirty="0" smtClean="0"/>
          </a:p>
          <a:p>
            <a:pPr>
              <a:spcBef>
                <a:spcPts val="600"/>
              </a:spcBef>
            </a:pPr>
            <a:r>
              <a:rPr lang="en-GB" sz="1600" dirty="0" err="1" smtClean="0"/>
              <a:t>Cuando</a:t>
            </a:r>
            <a:r>
              <a:rPr lang="en-GB" sz="1600" dirty="0" smtClean="0"/>
              <a:t> los </a:t>
            </a:r>
            <a:r>
              <a:rPr lang="en-GB" sz="1600" dirty="0" err="1" smtClean="0"/>
              <a:t>pacientes</a:t>
            </a:r>
            <a:r>
              <a:rPr lang="en-GB" sz="1600" dirty="0" smtClean="0"/>
              <a:t> </a:t>
            </a:r>
            <a:r>
              <a:rPr lang="en-GB" sz="1600" dirty="0" err="1" smtClean="0"/>
              <a:t>toman</a:t>
            </a:r>
            <a:r>
              <a:rPr lang="en-GB" sz="1600" dirty="0" smtClean="0"/>
              <a:t> </a:t>
            </a:r>
            <a:r>
              <a:rPr lang="en-GB" sz="1600" dirty="0" err="1" smtClean="0"/>
              <a:t>demasiado</a:t>
            </a:r>
            <a:r>
              <a:rPr lang="en-GB" sz="1600" dirty="0" smtClean="0"/>
              <a:t> </a:t>
            </a:r>
            <a:r>
              <a:rPr lang="en-GB" sz="1600" dirty="0" err="1" smtClean="0"/>
              <a:t>afatinib</a:t>
            </a:r>
            <a:r>
              <a:rPr lang="en-GB" sz="1600" dirty="0" smtClean="0"/>
              <a:t>, </a:t>
            </a:r>
            <a:r>
              <a:rPr lang="en-GB" sz="1600" dirty="0" err="1" smtClean="0"/>
              <a:t>debieran</a:t>
            </a:r>
            <a:r>
              <a:rPr lang="en-GB" sz="1600" dirty="0" smtClean="0"/>
              <a:t> </a:t>
            </a:r>
            <a:r>
              <a:rPr lang="en-GB" sz="1600" dirty="0" err="1" smtClean="0"/>
              <a:t>llamar</a:t>
            </a:r>
            <a:r>
              <a:rPr lang="en-GB" sz="1600" dirty="0" smtClean="0"/>
              <a:t> a </a:t>
            </a:r>
            <a:r>
              <a:rPr lang="en-GB" sz="1600" dirty="0" err="1" smtClean="0"/>
              <a:t>su</a:t>
            </a:r>
            <a:r>
              <a:rPr lang="en-GB" sz="1600" dirty="0" smtClean="0"/>
              <a:t> </a:t>
            </a:r>
            <a:r>
              <a:rPr lang="en-GB" sz="1600" dirty="0" err="1" smtClean="0"/>
              <a:t>médico</a:t>
            </a:r>
            <a:r>
              <a:rPr lang="en-GB" sz="1600" dirty="0" smtClean="0"/>
              <a:t> de </a:t>
            </a:r>
            <a:r>
              <a:rPr lang="en-GB" sz="1600" dirty="0" err="1" smtClean="0"/>
              <a:t>inmediato</a:t>
            </a:r>
            <a:endParaRPr lang="en-GB" sz="1600" dirty="0" smtClean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36</a:t>
            </a:fld>
            <a:endParaRPr lang="fr-FR"/>
          </a:p>
        </p:txBody>
      </p:sp>
      <p:sp>
        <p:nvSpPr>
          <p:cNvPr id="76805" name="Rectangle 6"/>
          <p:cNvSpPr>
            <a:spLocks noChangeArrowheads="1"/>
          </p:cNvSpPr>
          <p:nvPr/>
        </p:nvSpPr>
        <p:spPr bwMode="auto">
          <a:xfrm>
            <a:off x="0" y="6641559"/>
            <a:ext cx="4025900" cy="216982"/>
          </a:xfrm>
          <a:prstGeom prst="rect">
            <a:avLst/>
          </a:prstGeom>
          <a:extLst/>
        </p:spPr>
        <p:txBody>
          <a:bodyPr wrap="square" anchor="b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Afatinib Prescribing Information/Summary of Product </a:t>
            </a:r>
            <a:r>
              <a:rPr lang="en-US" altLang="zh-CN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Characteristics.</a:t>
            </a:r>
            <a:endParaRPr lang="en-US" altLang="zh-CN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2" name="Groupe 21"/>
          <p:cNvGrpSpPr/>
          <p:nvPr/>
        </p:nvGrpSpPr>
        <p:grpSpPr>
          <a:xfrm>
            <a:off x="6796454" y="978178"/>
            <a:ext cx="2234421" cy="247155"/>
            <a:chOff x="7611695" y="978178"/>
            <a:chExt cx="1419180" cy="247155"/>
          </a:xfrm>
        </p:grpSpPr>
        <p:sp>
          <p:nvSpPr>
            <p:cNvPr id="23" name="Rectangle 22"/>
            <p:cNvSpPr/>
            <p:nvPr/>
          </p:nvSpPr>
          <p:spPr>
            <a:xfrm>
              <a:off x="7611695" y="1081333"/>
              <a:ext cx="1417546" cy="144000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Rectangle à coins arrondis 9226"/>
            <p:cNvSpPr/>
            <p:nvPr/>
          </p:nvSpPr>
          <p:spPr>
            <a:xfrm>
              <a:off x="7611695" y="978178"/>
              <a:ext cx="1419180" cy="160166"/>
            </a:xfrm>
            <a:custGeom>
              <a:avLst/>
              <a:gdLst>
                <a:gd name="connsiteX0" fmla="*/ 0 w 1419180"/>
                <a:gd name="connsiteY0" fmla="*/ 91834 h 252000"/>
                <a:gd name="connsiteX1" fmla="*/ 91834 w 1419180"/>
                <a:gd name="connsiteY1" fmla="*/ 0 h 252000"/>
                <a:gd name="connsiteX2" fmla="*/ 1327346 w 1419180"/>
                <a:gd name="connsiteY2" fmla="*/ 0 h 252000"/>
                <a:gd name="connsiteX3" fmla="*/ 1419180 w 1419180"/>
                <a:gd name="connsiteY3" fmla="*/ 91834 h 252000"/>
                <a:gd name="connsiteX4" fmla="*/ 1419180 w 1419180"/>
                <a:gd name="connsiteY4" fmla="*/ 160166 h 252000"/>
                <a:gd name="connsiteX5" fmla="*/ 1327346 w 1419180"/>
                <a:gd name="connsiteY5" fmla="*/ 252000 h 252000"/>
                <a:gd name="connsiteX6" fmla="*/ 91834 w 1419180"/>
                <a:gd name="connsiteY6" fmla="*/ 252000 h 252000"/>
                <a:gd name="connsiteX7" fmla="*/ 0 w 1419180"/>
                <a:gd name="connsiteY7" fmla="*/ 160166 h 252000"/>
                <a:gd name="connsiteX8" fmla="*/ 0 w 1419180"/>
                <a:gd name="connsiteY8" fmla="*/ 91834 h 252000"/>
                <a:gd name="connsiteX0" fmla="*/ 91834 w 1419180"/>
                <a:gd name="connsiteY0" fmla="*/ 252000 h 343440"/>
                <a:gd name="connsiteX1" fmla="*/ 0 w 1419180"/>
                <a:gd name="connsiteY1" fmla="*/ 160166 h 343440"/>
                <a:gd name="connsiteX2" fmla="*/ 0 w 1419180"/>
                <a:gd name="connsiteY2" fmla="*/ 91834 h 343440"/>
                <a:gd name="connsiteX3" fmla="*/ 91834 w 1419180"/>
                <a:gd name="connsiteY3" fmla="*/ 0 h 343440"/>
                <a:gd name="connsiteX4" fmla="*/ 1327346 w 1419180"/>
                <a:gd name="connsiteY4" fmla="*/ 0 h 343440"/>
                <a:gd name="connsiteX5" fmla="*/ 1419180 w 1419180"/>
                <a:gd name="connsiteY5" fmla="*/ 91834 h 343440"/>
                <a:gd name="connsiteX6" fmla="*/ 1419180 w 1419180"/>
                <a:gd name="connsiteY6" fmla="*/ 160166 h 343440"/>
                <a:gd name="connsiteX7" fmla="*/ 1327346 w 1419180"/>
                <a:gd name="connsiteY7" fmla="*/ 252000 h 343440"/>
                <a:gd name="connsiteX8" fmla="*/ 183274 w 1419180"/>
                <a:gd name="connsiteY8" fmla="*/ 343440 h 343440"/>
                <a:gd name="connsiteX0" fmla="*/ 0 w 1419180"/>
                <a:gd name="connsiteY0" fmla="*/ 160166 h 343440"/>
                <a:gd name="connsiteX1" fmla="*/ 0 w 1419180"/>
                <a:gd name="connsiteY1" fmla="*/ 91834 h 343440"/>
                <a:gd name="connsiteX2" fmla="*/ 91834 w 1419180"/>
                <a:gd name="connsiteY2" fmla="*/ 0 h 343440"/>
                <a:gd name="connsiteX3" fmla="*/ 1327346 w 1419180"/>
                <a:gd name="connsiteY3" fmla="*/ 0 h 343440"/>
                <a:gd name="connsiteX4" fmla="*/ 1419180 w 1419180"/>
                <a:gd name="connsiteY4" fmla="*/ 91834 h 343440"/>
                <a:gd name="connsiteX5" fmla="*/ 1419180 w 1419180"/>
                <a:gd name="connsiteY5" fmla="*/ 160166 h 343440"/>
                <a:gd name="connsiteX6" fmla="*/ 1327346 w 1419180"/>
                <a:gd name="connsiteY6" fmla="*/ 252000 h 343440"/>
                <a:gd name="connsiteX7" fmla="*/ 183274 w 1419180"/>
                <a:gd name="connsiteY7" fmla="*/ 343440 h 343440"/>
                <a:gd name="connsiteX0" fmla="*/ 0 w 1419180"/>
                <a:gd name="connsiteY0" fmla="*/ 160166 h 252000"/>
                <a:gd name="connsiteX1" fmla="*/ 0 w 1419180"/>
                <a:gd name="connsiteY1" fmla="*/ 91834 h 252000"/>
                <a:gd name="connsiteX2" fmla="*/ 91834 w 1419180"/>
                <a:gd name="connsiteY2" fmla="*/ 0 h 252000"/>
                <a:gd name="connsiteX3" fmla="*/ 1327346 w 1419180"/>
                <a:gd name="connsiteY3" fmla="*/ 0 h 252000"/>
                <a:gd name="connsiteX4" fmla="*/ 1419180 w 1419180"/>
                <a:gd name="connsiteY4" fmla="*/ 91834 h 252000"/>
                <a:gd name="connsiteX5" fmla="*/ 1419180 w 1419180"/>
                <a:gd name="connsiteY5" fmla="*/ 160166 h 252000"/>
                <a:gd name="connsiteX6" fmla="*/ 1327346 w 1419180"/>
                <a:gd name="connsiteY6" fmla="*/ 252000 h 252000"/>
                <a:gd name="connsiteX0" fmla="*/ 0 w 1419180"/>
                <a:gd name="connsiteY0" fmla="*/ 160166 h 160166"/>
                <a:gd name="connsiteX1" fmla="*/ 0 w 1419180"/>
                <a:gd name="connsiteY1" fmla="*/ 91834 h 160166"/>
                <a:gd name="connsiteX2" fmla="*/ 91834 w 1419180"/>
                <a:gd name="connsiteY2" fmla="*/ 0 h 160166"/>
                <a:gd name="connsiteX3" fmla="*/ 1327346 w 1419180"/>
                <a:gd name="connsiteY3" fmla="*/ 0 h 160166"/>
                <a:gd name="connsiteX4" fmla="*/ 1419180 w 1419180"/>
                <a:gd name="connsiteY4" fmla="*/ 91834 h 160166"/>
                <a:gd name="connsiteX5" fmla="*/ 1419180 w 1419180"/>
                <a:gd name="connsiteY5" fmla="*/ 160166 h 160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19180" h="160166">
                  <a:moveTo>
                    <a:pt x="0" y="160166"/>
                  </a:moveTo>
                  <a:lnTo>
                    <a:pt x="0" y="91834"/>
                  </a:lnTo>
                  <a:cubicBezTo>
                    <a:pt x="0" y="41115"/>
                    <a:pt x="41115" y="0"/>
                    <a:pt x="91834" y="0"/>
                  </a:cubicBezTo>
                  <a:lnTo>
                    <a:pt x="1327346" y="0"/>
                  </a:lnTo>
                  <a:cubicBezTo>
                    <a:pt x="1378065" y="0"/>
                    <a:pt x="1419180" y="41115"/>
                    <a:pt x="1419180" y="91834"/>
                  </a:cubicBezTo>
                  <a:lnTo>
                    <a:pt x="1419180" y="160166"/>
                  </a:lnTo>
                </a:path>
              </a:pathLst>
            </a:custGeom>
            <a:solidFill>
              <a:schemeClr val="bg1"/>
            </a:solidFill>
            <a:ln w="19050" cap="rnd">
              <a:solidFill>
                <a:schemeClr val="accent2"/>
              </a:solidFill>
            </a:ln>
            <a:effectLst/>
          </p:spPr>
          <p:txBody>
            <a:bodyPr wrap="none" tIns="144000" bIns="0" anchor="ctr">
              <a:noAutofit/>
            </a:bodyPr>
            <a:lstStyle/>
            <a:p>
              <a:pPr algn="r"/>
              <a:r>
                <a:rPr lang="en-US" sz="1400" b="1" dirty="0" err="1">
                  <a:solidFill>
                    <a:schemeClr val="accent2"/>
                  </a:solidFill>
                </a:rPr>
                <a:t>Dosis</a:t>
              </a:r>
              <a:r>
                <a:rPr lang="en-US" sz="1400" b="1" dirty="0">
                  <a:solidFill>
                    <a:schemeClr val="accent2"/>
                  </a:solidFill>
                </a:rPr>
                <a:t> &amp; </a:t>
              </a:r>
              <a:r>
                <a:rPr lang="en-US" sz="1400" b="1" dirty="0" err="1">
                  <a:solidFill>
                    <a:schemeClr val="accent2"/>
                  </a:solidFill>
                </a:rPr>
                <a:t>Administración</a:t>
              </a:r>
              <a:endParaRPr lang="en-US" sz="1400" b="1" dirty="0">
                <a:solidFill>
                  <a:schemeClr val="accent2"/>
                </a:solidFill>
              </a:endParaRPr>
            </a:p>
          </p:txBody>
        </p:sp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2950" y="1577131"/>
            <a:ext cx="5360054" cy="2799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9895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626569" y="2888615"/>
            <a:ext cx="6339264" cy="667875"/>
          </a:xfrm>
        </p:spPr>
        <p:txBody>
          <a:bodyPr/>
          <a:lstStyle/>
          <a:p>
            <a:pPr>
              <a:defRPr/>
            </a:pPr>
            <a:r>
              <a:rPr lang="en-GB" dirty="0" smtClean="0">
                <a:ea typeface="ＭＳ Ｐゴシック" pitchFamily="84" charset="-128"/>
              </a:rPr>
              <a:t>AJUSTE DE DOSIS</a:t>
            </a:r>
            <a:endParaRPr lang="en-GB" dirty="0">
              <a:ea typeface="ＭＳ Ｐゴシック" pitchFamily="84" charset="-128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37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6688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4"/>
          <p:cNvSpPr>
            <a:spLocks noGrp="1"/>
          </p:cNvSpPr>
          <p:nvPr>
            <p:ph type="title"/>
          </p:nvPr>
        </p:nvSpPr>
        <p:spPr>
          <a:xfrm>
            <a:off x="430823" y="218197"/>
            <a:ext cx="8550003" cy="798680"/>
          </a:xfrm>
        </p:spPr>
        <p:txBody>
          <a:bodyPr/>
          <a:lstStyle/>
          <a:p>
            <a:r>
              <a:rPr lang="en-GB" dirty="0" err="1" smtClean="0"/>
              <a:t>Afatinib</a:t>
            </a:r>
            <a:r>
              <a:rPr lang="en-GB" dirty="0" smtClean="0"/>
              <a:t> </a:t>
            </a:r>
            <a:r>
              <a:rPr lang="en-GB" dirty="0" err="1" smtClean="0"/>
              <a:t>ofrece</a:t>
            </a:r>
            <a:r>
              <a:rPr lang="en-GB" dirty="0" smtClean="0"/>
              <a:t> a los </a:t>
            </a:r>
            <a:r>
              <a:rPr lang="en-GB" dirty="0" err="1" smtClean="0"/>
              <a:t>pacientes</a:t>
            </a:r>
            <a:r>
              <a:rPr lang="en-GB" dirty="0" smtClean="0"/>
              <a:t> la </a:t>
            </a:r>
            <a:r>
              <a:rPr lang="en-GB" dirty="0" err="1" smtClean="0"/>
              <a:t>conveniencia</a:t>
            </a:r>
            <a:r>
              <a:rPr lang="en-GB" dirty="0" smtClean="0"/>
              <a:t> de </a:t>
            </a:r>
            <a:r>
              <a:rPr lang="en-GB" dirty="0" err="1" smtClean="0"/>
              <a:t>una</a:t>
            </a:r>
            <a:r>
              <a:rPr lang="en-GB" dirty="0" smtClean="0"/>
              <a:t> </a:t>
            </a:r>
            <a:r>
              <a:rPr lang="en-GB" dirty="0" err="1" smtClean="0"/>
              <a:t>dosis</a:t>
            </a:r>
            <a:r>
              <a:rPr lang="en-GB" dirty="0" smtClean="0"/>
              <a:t> oral </a:t>
            </a:r>
            <a:r>
              <a:rPr lang="en-GB" dirty="0" err="1" smtClean="0"/>
              <a:t>una</a:t>
            </a:r>
            <a:r>
              <a:rPr lang="en-GB" dirty="0" smtClean="0"/>
              <a:t> </a:t>
            </a:r>
            <a:r>
              <a:rPr lang="en-GB" dirty="0" err="1" smtClean="0"/>
              <a:t>vez</a:t>
            </a:r>
            <a:r>
              <a:rPr lang="en-GB" dirty="0" smtClean="0"/>
              <a:t> al </a:t>
            </a:r>
            <a:r>
              <a:rPr lang="en-GB" dirty="0" err="1" smtClean="0"/>
              <a:t>día</a:t>
            </a:r>
            <a:r>
              <a:rPr lang="en-GB" dirty="0" smtClean="0"/>
              <a:t>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49568" y="1548000"/>
            <a:ext cx="7376747" cy="1031051"/>
          </a:xfrm>
        </p:spPr>
        <p:txBody>
          <a:bodyPr wrap="square">
            <a:spAutoFit/>
          </a:bodyPr>
          <a:lstStyle/>
          <a:p>
            <a:r>
              <a:rPr lang="en-US" dirty="0" smtClean="0"/>
              <a:t>La </a:t>
            </a:r>
            <a:r>
              <a:rPr lang="en-US" dirty="0" err="1" smtClean="0"/>
              <a:t>dosis</a:t>
            </a:r>
            <a:r>
              <a:rPr lang="en-US" dirty="0" smtClean="0"/>
              <a:t> </a:t>
            </a:r>
            <a:r>
              <a:rPr lang="en-US" dirty="0" err="1" smtClean="0"/>
              <a:t>recomendada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de 40 mg 1 </a:t>
            </a:r>
            <a:r>
              <a:rPr lang="en-US" dirty="0" err="1" smtClean="0"/>
              <a:t>vez</a:t>
            </a:r>
            <a:r>
              <a:rPr lang="en-US" dirty="0" smtClean="0"/>
              <a:t> al </a:t>
            </a:r>
            <a:r>
              <a:rPr lang="en-US" dirty="0" err="1" smtClean="0"/>
              <a:t>día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Existen</a:t>
            </a:r>
            <a:r>
              <a:rPr lang="en-US" dirty="0" smtClean="0"/>
              <a:t> </a:t>
            </a:r>
            <a:r>
              <a:rPr lang="en-US" dirty="0" err="1" smtClean="0"/>
              <a:t>varias</a:t>
            </a:r>
            <a:r>
              <a:rPr lang="en-US" dirty="0" smtClean="0"/>
              <a:t> </a:t>
            </a:r>
            <a:r>
              <a:rPr lang="en-US" dirty="0" err="1" smtClean="0"/>
              <a:t>concentraciones</a:t>
            </a:r>
            <a:r>
              <a:rPr lang="en-US" dirty="0" smtClean="0"/>
              <a:t> </a:t>
            </a:r>
            <a:r>
              <a:rPr lang="en-US" dirty="0" err="1" smtClean="0"/>
              <a:t>disponibles</a:t>
            </a:r>
            <a:r>
              <a:rPr lang="en-US" dirty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pacientes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requieran</a:t>
            </a:r>
            <a:r>
              <a:rPr lang="en-US" dirty="0" smtClean="0"/>
              <a:t> </a:t>
            </a:r>
            <a:r>
              <a:rPr lang="en-US" dirty="0" err="1" smtClean="0"/>
              <a:t>ajuste</a:t>
            </a:r>
            <a:r>
              <a:rPr lang="en-US" dirty="0" smtClean="0"/>
              <a:t> de  </a:t>
            </a:r>
            <a:r>
              <a:rPr lang="en-US" dirty="0" err="1" smtClean="0"/>
              <a:t>dosis</a:t>
            </a:r>
            <a:endParaRPr lang="en-US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38</a:t>
            </a:fld>
            <a:endParaRPr lang="fr-FR"/>
          </a:p>
        </p:txBody>
      </p:sp>
      <p:pic>
        <p:nvPicPr>
          <p:cNvPr id="78851" name="Picture 2" descr="C:\Users\Samantha\Desktop\Ogilvy\elearning updates\Module 1 Tomtovok\pill pictures\7712261_TomTovok_E_Learning_Pills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17"/>
          <a:stretch/>
        </p:blipFill>
        <p:spPr bwMode="auto">
          <a:xfrm>
            <a:off x="1785144" y="2924175"/>
            <a:ext cx="5573713" cy="291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2" name="Rectangle 5"/>
          <p:cNvSpPr>
            <a:spLocks noChangeArrowheads="1"/>
          </p:cNvSpPr>
          <p:nvPr/>
        </p:nvSpPr>
        <p:spPr bwMode="auto">
          <a:xfrm>
            <a:off x="0" y="6516368"/>
            <a:ext cx="6048375" cy="341632"/>
          </a:xfrm>
          <a:prstGeom prst="rect">
            <a:avLst/>
          </a:prstGeom>
          <a:extLst/>
        </p:spPr>
        <p:txBody>
          <a:bodyPr wrap="square" anchor="b">
            <a:spAutoFit/>
          </a:bodyPr>
          <a:lstStyle/>
          <a:p>
            <a:pPr>
              <a:lnSpc>
                <a:spcPct val="90000"/>
              </a:lnSpc>
            </a:pPr>
            <a:endParaRPr lang="en-GB" sz="9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Afatinib 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Prescribing 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Information/Afatinib 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Summary of Product 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Characteristics.</a:t>
            </a:r>
            <a:endParaRPr lang="en-GB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2" name="Groupe 11"/>
          <p:cNvGrpSpPr/>
          <p:nvPr/>
        </p:nvGrpSpPr>
        <p:grpSpPr>
          <a:xfrm>
            <a:off x="7289562" y="978173"/>
            <a:ext cx="1741313" cy="247160"/>
            <a:chOff x="7289562" y="978173"/>
            <a:chExt cx="1741313" cy="247160"/>
          </a:xfrm>
        </p:grpSpPr>
        <p:sp>
          <p:nvSpPr>
            <p:cNvPr id="13" name="Rectangle 12"/>
            <p:cNvSpPr/>
            <p:nvPr/>
          </p:nvSpPr>
          <p:spPr>
            <a:xfrm>
              <a:off x="7289562" y="1081333"/>
              <a:ext cx="1739679" cy="144000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Rectangle à coins arrondis 9226"/>
            <p:cNvSpPr/>
            <p:nvPr/>
          </p:nvSpPr>
          <p:spPr>
            <a:xfrm>
              <a:off x="7289562" y="978173"/>
              <a:ext cx="1741313" cy="155875"/>
            </a:xfrm>
            <a:custGeom>
              <a:avLst/>
              <a:gdLst>
                <a:gd name="connsiteX0" fmla="*/ 0 w 1741313"/>
                <a:gd name="connsiteY0" fmla="*/ 96125 h 252000"/>
                <a:gd name="connsiteX1" fmla="*/ 96125 w 1741313"/>
                <a:gd name="connsiteY1" fmla="*/ 0 h 252000"/>
                <a:gd name="connsiteX2" fmla="*/ 1645188 w 1741313"/>
                <a:gd name="connsiteY2" fmla="*/ 0 h 252000"/>
                <a:gd name="connsiteX3" fmla="*/ 1741313 w 1741313"/>
                <a:gd name="connsiteY3" fmla="*/ 96125 h 252000"/>
                <a:gd name="connsiteX4" fmla="*/ 1741313 w 1741313"/>
                <a:gd name="connsiteY4" fmla="*/ 155875 h 252000"/>
                <a:gd name="connsiteX5" fmla="*/ 1645188 w 1741313"/>
                <a:gd name="connsiteY5" fmla="*/ 252000 h 252000"/>
                <a:gd name="connsiteX6" fmla="*/ 96125 w 1741313"/>
                <a:gd name="connsiteY6" fmla="*/ 252000 h 252000"/>
                <a:gd name="connsiteX7" fmla="*/ 0 w 1741313"/>
                <a:gd name="connsiteY7" fmla="*/ 155875 h 252000"/>
                <a:gd name="connsiteX8" fmla="*/ 0 w 1741313"/>
                <a:gd name="connsiteY8" fmla="*/ 96125 h 252000"/>
                <a:gd name="connsiteX0" fmla="*/ 96125 w 1741313"/>
                <a:gd name="connsiteY0" fmla="*/ 252000 h 343440"/>
                <a:gd name="connsiteX1" fmla="*/ 0 w 1741313"/>
                <a:gd name="connsiteY1" fmla="*/ 155875 h 343440"/>
                <a:gd name="connsiteX2" fmla="*/ 0 w 1741313"/>
                <a:gd name="connsiteY2" fmla="*/ 96125 h 343440"/>
                <a:gd name="connsiteX3" fmla="*/ 96125 w 1741313"/>
                <a:gd name="connsiteY3" fmla="*/ 0 h 343440"/>
                <a:gd name="connsiteX4" fmla="*/ 1645188 w 1741313"/>
                <a:gd name="connsiteY4" fmla="*/ 0 h 343440"/>
                <a:gd name="connsiteX5" fmla="*/ 1741313 w 1741313"/>
                <a:gd name="connsiteY5" fmla="*/ 96125 h 343440"/>
                <a:gd name="connsiteX6" fmla="*/ 1741313 w 1741313"/>
                <a:gd name="connsiteY6" fmla="*/ 155875 h 343440"/>
                <a:gd name="connsiteX7" fmla="*/ 1645188 w 1741313"/>
                <a:gd name="connsiteY7" fmla="*/ 252000 h 343440"/>
                <a:gd name="connsiteX8" fmla="*/ 187565 w 1741313"/>
                <a:gd name="connsiteY8" fmla="*/ 343440 h 343440"/>
                <a:gd name="connsiteX0" fmla="*/ 96125 w 1741313"/>
                <a:gd name="connsiteY0" fmla="*/ 252000 h 252000"/>
                <a:gd name="connsiteX1" fmla="*/ 0 w 1741313"/>
                <a:gd name="connsiteY1" fmla="*/ 155875 h 252000"/>
                <a:gd name="connsiteX2" fmla="*/ 0 w 1741313"/>
                <a:gd name="connsiteY2" fmla="*/ 96125 h 252000"/>
                <a:gd name="connsiteX3" fmla="*/ 96125 w 1741313"/>
                <a:gd name="connsiteY3" fmla="*/ 0 h 252000"/>
                <a:gd name="connsiteX4" fmla="*/ 1645188 w 1741313"/>
                <a:gd name="connsiteY4" fmla="*/ 0 h 252000"/>
                <a:gd name="connsiteX5" fmla="*/ 1741313 w 1741313"/>
                <a:gd name="connsiteY5" fmla="*/ 96125 h 252000"/>
                <a:gd name="connsiteX6" fmla="*/ 1741313 w 1741313"/>
                <a:gd name="connsiteY6" fmla="*/ 155875 h 252000"/>
                <a:gd name="connsiteX7" fmla="*/ 1645188 w 1741313"/>
                <a:gd name="connsiteY7" fmla="*/ 252000 h 252000"/>
                <a:gd name="connsiteX0" fmla="*/ 0 w 1741313"/>
                <a:gd name="connsiteY0" fmla="*/ 155875 h 252000"/>
                <a:gd name="connsiteX1" fmla="*/ 0 w 1741313"/>
                <a:gd name="connsiteY1" fmla="*/ 96125 h 252000"/>
                <a:gd name="connsiteX2" fmla="*/ 96125 w 1741313"/>
                <a:gd name="connsiteY2" fmla="*/ 0 h 252000"/>
                <a:gd name="connsiteX3" fmla="*/ 1645188 w 1741313"/>
                <a:gd name="connsiteY3" fmla="*/ 0 h 252000"/>
                <a:gd name="connsiteX4" fmla="*/ 1741313 w 1741313"/>
                <a:gd name="connsiteY4" fmla="*/ 96125 h 252000"/>
                <a:gd name="connsiteX5" fmla="*/ 1741313 w 1741313"/>
                <a:gd name="connsiteY5" fmla="*/ 155875 h 252000"/>
                <a:gd name="connsiteX6" fmla="*/ 1645188 w 1741313"/>
                <a:gd name="connsiteY6" fmla="*/ 252000 h 252000"/>
                <a:gd name="connsiteX0" fmla="*/ 0 w 1741313"/>
                <a:gd name="connsiteY0" fmla="*/ 155875 h 155875"/>
                <a:gd name="connsiteX1" fmla="*/ 0 w 1741313"/>
                <a:gd name="connsiteY1" fmla="*/ 96125 h 155875"/>
                <a:gd name="connsiteX2" fmla="*/ 96125 w 1741313"/>
                <a:gd name="connsiteY2" fmla="*/ 0 h 155875"/>
                <a:gd name="connsiteX3" fmla="*/ 1645188 w 1741313"/>
                <a:gd name="connsiteY3" fmla="*/ 0 h 155875"/>
                <a:gd name="connsiteX4" fmla="*/ 1741313 w 1741313"/>
                <a:gd name="connsiteY4" fmla="*/ 96125 h 155875"/>
                <a:gd name="connsiteX5" fmla="*/ 1741313 w 1741313"/>
                <a:gd name="connsiteY5" fmla="*/ 155875 h 155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41313" h="155875">
                  <a:moveTo>
                    <a:pt x="0" y="155875"/>
                  </a:moveTo>
                  <a:lnTo>
                    <a:pt x="0" y="96125"/>
                  </a:lnTo>
                  <a:cubicBezTo>
                    <a:pt x="0" y="43037"/>
                    <a:pt x="43037" y="0"/>
                    <a:pt x="96125" y="0"/>
                  </a:cubicBezTo>
                  <a:lnTo>
                    <a:pt x="1645188" y="0"/>
                  </a:lnTo>
                  <a:cubicBezTo>
                    <a:pt x="1698276" y="0"/>
                    <a:pt x="1741313" y="43037"/>
                    <a:pt x="1741313" y="96125"/>
                  </a:cubicBezTo>
                  <a:lnTo>
                    <a:pt x="1741313" y="155875"/>
                  </a:lnTo>
                </a:path>
              </a:pathLst>
            </a:custGeom>
            <a:solidFill>
              <a:schemeClr val="bg1"/>
            </a:solidFill>
            <a:ln w="19050" cap="rnd">
              <a:solidFill>
                <a:schemeClr val="accent2"/>
              </a:solidFill>
            </a:ln>
            <a:effectLst/>
          </p:spPr>
          <p:txBody>
            <a:bodyPr wrap="none" tIns="144000" bIns="0" anchor="ctr">
              <a:noAutofit/>
            </a:bodyPr>
            <a:lstStyle/>
            <a:p>
              <a:pPr algn="r"/>
              <a:r>
                <a:rPr lang="en-US" sz="1400" b="1" dirty="0" err="1" smtClean="0">
                  <a:solidFill>
                    <a:schemeClr val="accent2"/>
                  </a:solidFill>
                </a:rPr>
                <a:t>Ajuste</a:t>
              </a:r>
              <a:r>
                <a:rPr lang="en-US" sz="1400" b="1" dirty="0" smtClean="0">
                  <a:solidFill>
                    <a:schemeClr val="accent2"/>
                  </a:solidFill>
                </a:rPr>
                <a:t> de </a:t>
              </a:r>
              <a:r>
                <a:rPr lang="en-US" sz="1400" b="1" dirty="0" err="1" smtClean="0">
                  <a:solidFill>
                    <a:schemeClr val="accent2"/>
                  </a:solidFill>
                </a:rPr>
                <a:t>dosis</a:t>
              </a:r>
              <a:endParaRPr lang="en-US" sz="1400" b="1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90542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823" y="218197"/>
            <a:ext cx="8550003" cy="798680"/>
          </a:xfrm>
        </p:spPr>
        <p:txBody>
          <a:bodyPr/>
          <a:lstStyle/>
          <a:p>
            <a:r>
              <a:rPr lang="en-GB" dirty="0" smtClean="0"/>
              <a:t>Los </a:t>
            </a:r>
            <a:r>
              <a:rPr lang="en-GB" dirty="0" err="1" smtClean="0"/>
              <a:t>eventos</a:t>
            </a:r>
            <a:r>
              <a:rPr lang="en-GB" dirty="0" smtClean="0"/>
              <a:t> </a:t>
            </a:r>
            <a:r>
              <a:rPr lang="en-GB" dirty="0" err="1" smtClean="0"/>
              <a:t>adversos</a:t>
            </a:r>
            <a:r>
              <a:rPr lang="en-GB" dirty="0" smtClean="0"/>
              <a:t> </a:t>
            </a:r>
            <a:r>
              <a:rPr lang="en-GB" dirty="0" err="1" smtClean="0"/>
              <a:t>pueden</a:t>
            </a:r>
            <a:r>
              <a:rPr lang="en-GB" dirty="0" smtClean="0"/>
              <a:t> </a:t>
            </a:r>
            <a:r>
              <a:rPr lang="en-GB" dirty="0" err="1" smtClean="0"/>
              <a:t>manejarse</a:t>
            </a:r>
            <a:r>
              <a:rPr lang="en-GB" dirty="0" smtClean="0"/>
              <a:t> </a:t>
            </a:r>
            <a:r>
              <a:rPr lang="en-GB" dirty="0" err="1" smtClean="0"/>
              <a:t>por</a:t>
            </a:r>
            <a:r>
              <a:rPr lang="en-GB" dirty="0" smtClean="0"/>
              <a:t> </a:t>
            </a:r>
            <a:r>
              <a:rPr lang="en-GB" dirty="0" err="1" smtClean="0"/>
              <a:t>interrupción</a:t>
            </a:r>
            <a:r>
              <a:rPr lang="en-GB" dirty="0" smtClean="0"/>
              <a:t> y </a:t>
            </a:r>
            <a:r>
              <a:rPr lang="en-GB" dirty="0" err="1" smtClean="0"/>
              <a:t>ajuste</a:t>
            </a:r>
            <a:r>
              <a:rPr lang="en-GB" dirty="0" smtClean="0"/>
              <a:t> de </a:t>
            </a:r>
            <a:r>
              <a:rPr lang="en-GB" dirty="0" err="1" smtClean="0"/>
              <a:t>dosis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39</a:t>
            </a:fld>
            <a:endParaRPr lang="fr-FR"/>
          </a:p>
        </p:txBody>
      </p:sp>
      <p:sp>
        <p:nvSpPr>
          <p:cNvPr id="4" name="Rounded Rectangle 3"/>
          <p:cNvSpPr/>
          <p:nvPr/>
        </p:nvSpPr>
        <p:spPr>
          <a:xfrm>
            <a:off x="1646675" y="1588170"/>
            <a:ext cx="5868652" cy="1645563"/>
          </a:xfrm>
          <a:prstGeom prst="roundRect">
            <a:avLst>
              <a:gd name="adj" fmla="val 9169"/>
            </a:avLst>
          </a:prstGeom>
          <a:solidFill>
            <a:schemeClr val="accent1"/>
          </a:solidFill>
          <a:ln w="222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2000" rtlCol="0" anchor="ctr">
            <a:noAutofit/>
          </a:bodyPr>
          <a:lstStyle/>
          <a:p>
            <a:r>
              <a:rPr lang="en-GB" b="1" dirty="0" err="1" smtClean="0"/>
              <a:t>Cualquier</a:t>
            </a:r>
            <a:r>
              <a:rPr lang="en-GB" b="1" dirty="0" smtClean="0"/>
              <a:t> </a:t>
            </a:r>
            <a:r>
              <a:rPr lang="en-GB" b="1" dirty="0" err="1" smtClean="0"/>
              <a:t>evento</a:t>
            </a:r>
            <a:r>
              <a:rPr lang="en-GB" b="1" dirty="0" smtClean="0"/>
              <a:t> </a:t>
            </a:r>
            <a:r>
              <a:rPr lang="en-GB" b="1" dirty="0" err="1" smtClean="0"/>
              <a:t>adverso</a:t>
            </a:r>
            <a:r>
              <a:rPr lang="en-GB" b="1" dirty="0" smtClean="0"/>
              <a:t>:  </a:t>
            </a:r>
            <a:endParaRPr lang="en-GB" b="1" dirty="0"/>
          </a:p>
          <a:p>
            <a:pPr marL="536575" lvl="1" indent="-177800">
              <a:buFont typeface="Arial" pitchFamily="34" charset="0"/>
              <a:buChar char="•"/>
            </a:pPr>
            <a:r>
              <a:rPr lang="en-GB" sz="1600" dirty="0" smtClean="0"/>
              <a:t>Intolerable </a:t>
            </a:r>
            <a:r>
              <a:rPr lang="en-GB" sz="1600" dirty="0" err="1" smtClean="0"/>
              <a:t>grado</a:t>
            </a:r>
            <a:r>
              <a:rPr lang="en-GB" sz="1600" dirty="0" smtClean="0"/>
              <a:t> </a:t>
            </a:r>
            <a:r>
              <a:rPr lang="en-GB" sz="1600" dirty="0"/>
              <a:t>2 </a:t>
            </a:r>
          </a:p>
          <a:p>
            <a:pPr marL="536575" lvl="1" indent="-177800">
              <a:buFont typeface="Arial" pitchFamily="34" charset="0"/>
              <a:buChar char="•"/>
            </a:pPr>
            <a:r>
              <a:rPr lang="en-GB" sz="1600" dirty="0" err="1" smtClean="0"/>
              <a:t>Grado</a:t>
            </a:r>
            <a:r>
              <a:rPr lang="en-GB" sz="1600" dirty="0" smtClean="0"/>
              <a:t> </a:t>
            </a:r>
            <a:r>
              <a:rPr lang="en-GB" sz="1600" dirty="0"/>
              <a:t>≥3 </a:t>
            </a:r>
          </a:p>
          <a:p>
            <a:pPr>
              <a:spcBef>
                <a:spcPts val="600"/>
              </a:spcBef>
            </a:pPr>
            <a:r>
              <a:rPr lang="en-GB" b="1" dirty="0" err="1" smtClean="0"/>
              <a:t>Diarrea</a:t>
            </a:r>
            <a:r>
              <a:rPr lang="en-GB" b="1" dirty="0" smtClean="0"/>
              <a:t>: </a:t>
            </a:r>
            <a:r>
              <a:rPr lang="en-GB" dirty="0" err="1" smtClean="0"/>
              <a:t>prolongada</a:t>
            </a:r>
            <a:r>
              <a:rPr lang="en-GB" dirty="0" smtClean="0"/>
              <a:t> </a:t>
            </a:r>
            <a:r>
              <a:rPr lang="en-GB" dirty="0" err="1" smtClean="0"/>
              <a:t>grado</a:t>
            </a:r>
            <a:r>
              <a:rPr lang="en-GB" dirty="0" smtClean="0"/>
              <a:t> 2 (&gt;48 </a:t>
            </a:r>
            <a:r>
              <a:rPr lang="en-GB" dirty="0" err="1" smtClean="0"/>
              <a:t>horas</a:t>
            </a:r>
            <a:r>
              <a:rPr lang="en-GB" dirty="0" smtClean="0"/>
              <a:t>) </a:t>
            </a:r>
          </a:p>
          <a:p>
            <a:pPr>
              <a:spcBef>
                <a:spcPts val="600"/>
              </a:spcBef>
            </a:pPr>
            <a:r>
              <a:rPr lang="en-GB" b="1" dirty="0" smtClean="0"/>
              <a:t>Rash: </a:t>
            </a:r>
            <a:r>
              <a:rPr lang="en-GB" dirty="0" err="1" smtClean="0"/>
              <a:t>prolongado</a:t>
            </a:r>
            <a:r>
              <a:rPr lang="en-GB" dirty="0" smtClean="0"/>
              <a:t> </a:t>
            </a:r>
            <a:r>
              <a:rPr lang="en-GB" dirty="0" err="1" smtClean="0"/>
              <a:t>grado</a:t>
            </a:r>
            <a:r>
              <a:rPr lang="en-GB" dirty="0" smtClean="0"/>
              <a:t> </a:t>
            </a:r>
            <a:r>
              <a:rPr lang="en-GB" dirty="0"/>
              <a:t>2 (&gt;7 </a:t>
            </a:r>
            <a:r>
              <a:rPr lang="en-GB" dirty="0" err="1" smtClean="0"/>
              <a:t>días</a:t>
            </a:r>
            <a:r>
              <a:rPr lang="en-GB" dirty="0" smtClean="0"/>
              <a:t>)</a:t>
            </a:r>
            <a:endParaRPr lang="en-GB" dirty="0"/>
          </a:p>
        </p:txBody>
      </p:sp>
      <p:sp>
        <p:nvSpPr>
          <p:cNvPr id="5" name="Rounded Rectangle 4"/>
          <p:cNvSpPr/>
          <p:nvPr/>
        </p:nvSpPr>
        <p:spPr>
          <a:xfrm>
            <a:off x="1646675" y="3609931"/>
            <a:ext cx="5868652" cy="655910"/>
          </a:xfrm>
          <a:prstGeom prst="roundRect">
            <a:avLst/>
          </a:prstGeom>
          <a:solidFill>
            <a:schemeClr val="accent2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dirty="0" err="1" smtClean="0"/>
              <a:t>Interrumpir</a:t>
            </a:r>
            <a:r>
              <a:rPr lang="en-US" dirty="0" smtClean="0"/>
              <a:t> hasta </a:t>
            </a:r>
            <a:r>
              <a:rPr lang="en-US" dirty="0" err="1" smtClean="0"/>
              <a:t>grado</a:t>
            </a:r>
            <a:r>
              <a:rPr lang="en-US" dirty="0" smtClean="0"/>
              <a:t> 0/1</a:t>
            </a:r>
            <a:endParaRPr lang="en-GB" dirty="0"/>
          </a:p>
        </p:txBody>
      </p:sp>
      <p:sp>
        <p:nvSpPr>
          <p:cNvPr id="6" name="Rounded Rectangle 5"/>
          <p:cNvSpPr/>
          <p:nvPr/>
        </p:nvSpPr>
        <p:spPr>
          <a:xfrm>
            <a:off x="1646675" y="4698284"/>
            <a:ext cx="5868652" cy="1136908"/>
          </a:xfrm>
          <a:prstGeom prst="roundRect">
            <a:avLst>
              <a:gd name="adj" fmla="val 11692"/>
            </a:avLst>
          </a:prstGeom>
          <a:solidFill>
            <a:schemeClr val="accent3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2000" rtlCol="0" anchor="ctr">
            <a:noAutofit/>
          </a:bodyPr>
          <a:lstStyle/>
          <a:p>
            <a:pPr marL="179388" lvl="0" indent="-179388">
              <a:buFont typeface="Arial" pitchFamily="34" charset="0"/>
              <a:buChar char="•"/>
            </a:pPr>
            <a:r>
              <a:rPr lang="en-US" dirty="0" err="1" smtClean="0">
                <a:solidFill>
                  <a:schemeClr val="bg1"/>
                </a:solidFill>
              </a:rPr>
              <a:t>Retome</a:t>
            </a:r>
            <a:r>
              <a:rPr lang="en-US" dirty="0" smtClean="0">
                <a:solidFill>
                  <a:schemeClr val="bg1"/>
                </a:solidFill>
              </a:rPr>
              <a:t> con </a:t>
            </a:r>
            <a:r>
              <a:rPr lang="en-US" dirty="0" err="1" smtClean="0">
                <a:solidFill>
                  <a:schemeClr val="bg1"/>
                </a:solidFill>
              </a:rPr>
              <a:t>reducción</a:t>
            </a:r>
            <a:r>
              <a:rPr lang="en-US" dirty="0" smtClean="0">
                <a:solidFill>
                  <a:schemeClr val="bg1"/>
                </a:solidFill>
              </a:rPr>
              <a:t> de </a:t>
            </a:r>
            <a:r>
              <a:rPr lang="en-US" dirty="0" err="1" smtClean="0">
                <a:solidFill>
                  <a:schemeClr val="bg1"/>
                </a:solidFill>
              </a:rPr>
              <a:t>dosis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bajando</a:t>
            </a:r>
            <a:r>
              <a:rPr lang="en-US" dirty="0" smtClean="0">
                <a:solidFill>
                  <a:schemeClr val="bg1"/>
                </a:solidFill>
              </a:rPr>
              <a:t> de a10 mg  </a:t>
            </a:r>
            <a:endParaRPr lang="en-GB" dirty="0">
              <a:solidFill>
                <a:schemeClr val="bg1"/>
              </a:solidFill>
            </a:endParaRPr>
          </a:p>
          <a:p>
            <a:pPr marL="179388" lvl="0" indent="-179388"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Si el </a:t>
            </a:r>
            <a:r>
              <a:rPr lang="en-US" dirty="0" err="1" smtClean="0">
                <a:solidFill>
                  <a:schemeClr val="bg1"/>
                </a:solidFill>
              </a:rPr>
              <a:t>paciente</a:t>
            </a:r>
            <a:r>
              <a:rPr lang="en-US" dirty="0" smtClean="0">
                <a:solidFill>
                  <a:schemeClr val="bg1"/>
                </a:solidFill>
              </a:rPr>
              <a:t> no </a:t>
            </a:r>
            <a:r>
              <a:rPr lang="en-US" dirty="0" err="1" smtClean="0">
                <a:solidFill>
                  <a:schemeClr val="bg1"/>
                </a:solidFill>
              </a:rPr>
              <a:t>tolera</a:t>
            </a:r>
            <a:r>
              <a:rPr lang="en-US" dirty="0" smtClean="0">
                <a:solidFill>
                  <a:schemeClr val="bg1"/>
                </a:solidFill>
              </a:rPr>
              <a:t> 20 mg/</a:t>
            </a:r>
            <a:r>
              <a:rPr lang="en-US" dirty="0" err="1" smtClean="0">
                <a:solidFill>
                  <a:schemeClr val="bg1"/>
                </a:solidFill>
              </a:rPr>
              <a:t>día</a:t>
            </a:r>
            <a:r>
              <a:rPr lang="en-US" dirty="0" smtClean="0">
                <a:solidFill>
                  <a:schemeClr val="bg1"/>
                </a:solidFill>
              </a:rPr>
              <a:t>, se </a:t>
            </a:r>
            <a:r>
              <a:rPr lang="en-US" dirty="0" err="1" smtClean="0">
                <a:solidFill>
                  <a:schemeClr val="bg1"/>
                </a:solidFill>
              </a:rPr>
              <a:t>debe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considerar</a:t>
            </a:r>
            <a:r>
              <a:rPr lang="en-US" dirty="0" smtClean="0">
                <a:solidFill>
                  <a:schemeClr val="bg1"/>
                </a:solidFill>
              </a:rPr>
              <a:t> la </a:t>
            </a:r>
            <a:r>
              <a:rPr lang="en-US" dirty="0" err="1" smtClean="0">
                <a:solidFill>
                  <a:schemeClr val="bg1"/>
                </a:solidFill>
              </a:rPr>
              <a:t>disontinuación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permanente</a:t>
            </a:r>
            <a:endParaRPr lang="en-GB" dirty="0">
              <a:solidFill>
                <a:schemeClr val="bg1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4581001" y="3233733"/>
            <a:ext cx="0" cy="376198"/>
          </a:xfrm>
          <a:prstGeom prst="straightConnector1">
            <a:avLst/>
          </a:prstGeom>
          <a:ln w="38100" cap="rnd">
            <a:solidFill>
              <a:schemeClr val="bg1">
                <a:lumMod val="50000"/>
              </a:scheme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581001" y="4265841"/>
            <a:ext cx="0" cy="432443"/>
          </a:xfrm>
          <a:prstGeom prst="straightConnector1">
            <a:avLst/>
          </a:prstGeom>
          <a:ln w="38100" cap="rnd">
            <a:solidFill>
              <a:schemeClr val="bg1">
                <a:lumMod val="50000"/>
              </a:scheme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0" y="6516368"/>
            <a:ext cx="6048672" cy="341632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>
              <a:lnSpc>
                <a:spcPct val="90000"/>
              </a:lnSpc>
            </a:pP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See later for definitions of grades for key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AEs</a:t>
            </a:r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Afatinib Prescribing </a:t>
            </a:r>
            <a:r>
              <a:rPr 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Information/Afatinib 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Summary of Product </a:t>
            </a:r>
            <a:r>
              <a:rPr 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Characteristics.</a:t>
            </a:r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4" name="Groupe 13"/>
          <p:cNvGrpSpPr/>
          <p:nvPr/>
        </p:nvGrpSpPr>
        <p:grpSpPr>
          <a:xfrm>
            <a:off x="7289562" y="978173"/>
            <a:ext cx="1741313" cy="247160"/>
            <a:chOff x="7289562" y="978173"/>
            <a:chExt cx="1741313" cy="247160"/>
          </a:xfrm>
        </p:grpSpPr>
        <p:sp>
          <p:nvSpPr>
            <p:cNvPr id="15" name="Rectangle 14"/>
            <p:cNvSpPr/>
            <p:nvPr/>
          </p:nvSpPr>
          <p:spPr>
            <a:xfrm>
              <a:off x="7289562" y="1081333"/>
              <a:ext cx="1739679" cy="144000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" name="Rectangle à coins arrondis 9226"/>
            <p:cNvSpPr/>
            <p:nvPr/>
          </p:nvSpPr>
          <p:spPr>
            <a:xfrm>
              <a:off x="7289562" y="978173"/>
              <a:ext cx="1741313" cy="155875"/>
            </a:xfrm>
            <a:custGeom>
              <a:avLst/>
              <a:gdLst>
                <a:gd name="connsiteX0" fmla="*/ 0 w 1741313"/>
                <a:gd name="connsiteY0" fmla="*/ 96125 h 252000"/>
                <a:gd name="connsiteX1" fmla="*/ 96125 w 1741313"/>
                <a:gd name="connsiteY1" fmla="*/ 0 h 252000"/>
                <a:gd name="connsiteX2" fmla="*/ 1645188 w 1741313"/>
                <a:gd name="connsiteY2" fmla="*/ 0 h 252000"/>
                <a:gd name="connsiteX3" fmla="*/ 1741313 w 1741313"/>
                <a:gd name="connsiteY3" fmla="*/ 96125 h 252000"/>
                <a:gd name="connsiteX4" fmla="*/ 1741313 w 1741313"/>
                <a:gd name="connsiteY4" fmla="*/ 155875 h 252000"/>
                <a:gd name="connsiteX5" fmla="*/ 1645188 w 1741313"/>
                <a:gd name="connsiteY5" fmla="*/ 252000 h 252000"/>
                <a:gd name="connsiteX6" fmla="*/ 96125 w 1741313"/>
                <a:gd name="connsiteY6" fmla="*/ 252000 h 252000"/>
                <a:gd name="connsiteX7" fmla="*/ 0 w 1741313"/>
                <a:gd name="connsiteY7" fmla="*/ 155875 h 252000"/>
                <a:gd name="connsiteX8" fmla="*/ 0 w 1741313"/>
                <a:gd name="connsiteY8" fmla="*/ 96125 h 252000"/>
                <a:gd name="connsiteX0" fmla="*/ 96125 w 1741313"/>
                <a:gd name="connsiteY0" fmla="*/ 252000 h 343440"/>
                <a:gd name="connsiteX1" fmla="*/ 0 w 1741313"/>
                <a:gd name="connsiteY1" fmla="*/ 155875 h 343440"/>
                <a:gd name="connsiteX2" fmla="*/ 0 w 1741313"/>
                <a:gd name="connsiteY2" fmla="*/ 96125 h 343440"/>
                <a:gd name="connsiteX3" fmla="*/ 96125 w 1741313"/>
                <a:gd name="connsiteY3" fmla="*/ 0 h 343440"/>
                <a:gd name="connsiteX4" fmla="*/ 1645188 w 1741313"/>
                <a:gd name="connsiteY4" fmla="*/ 0 h 343440"/>
                <a:gd name="connsiteX5" fmla="*/ 1741313 w 1741313"/>
                <a:gd name="connsiteY5" fmla="*/ 96125 h 343440"/>
                <a:gd name="connsiteX6" fmla="*/ 1741313 w 1741313"/>
                <a:gd name="connsiteY6" fmla="*/ 155875 h 343440"/>
                <a:gd name="connsiteX7" fmla="*/ 1645188 w 1741313"/>
                <a:gd name="connsiteY7" fmla="*/ 252000 h 343440"/>
                <a:gd name="connsiteX8" fmla="*/ 187565 w 1741313"/>
                <a:gd name="connsiteY8" fmla="*/ 343440 h 343440"/>
                <a:gd name="connsiteX0" fmla="*/ 96125 w 1741313"/>
                <a:gd name="connsiteY0" fmla="*/ 252000 h 252000"/>
                <a:gd name="connsiteX1" fmla="*/ 0 w 1741313"/>
                <a:gd name="connsiteY1" fmla="*/ 155875 h 252000"/>
                <a:gd name="connsiteX2" fmla="*/ 0 w 1741313"/>
                <a:gd name="connsiteY2" fmla="*/ 96125 h 252000"/>
                <a:gd name="connsiteX3" fmla="*/ 96125 w 1741313"/>
                <a:gd name="connsiteY3" fmla="*/ 0 h 252000"/>
                <a:gd name="connsiteX4" fmla="*/ 1645188 w 1741313"/>
                <a:gd name="connsiteY4" fmla="*/ 0 h 252000"/>
                <a:gd name="connsiteX5" fmla="*/ 1741313 w 1741313"/>
                <a:gd name="connsiteY5" fmla="*/ 96125 h 252000"/>
                <a:gd name="connsiteX6" fmla="*/ 1741313 w 1741313"/>
                <a:gd name="connsiteY6" fmla="*/ 155875 h 252000"/>
                <a:gd name="connsiteX7" fmla="*/ 1645188 w 1741313"/>
                <a:gd name="connsiteY7" fmla="*/ 252000 h 252000"/>
                <a:gd name="connsiteX0" fmla="*/ 0 w 1741313"/>
                <a:gd name="connsiteY0" fmla="*/ 155875 h 252000"/>
                <a:gd name="connsiteX1" fmla="*/ 0 w 1741313"/>
                <a:gd name="connsiteY1" fmla="*/ 96125 h 252000"/>
                <a:gd name="connsiteX2" fmla="*/ 96125 w 1741313"/>
                <a:gd name="connsiteY2" fmla="*/ 0 h 252000"/>
                <a:gd name="connsiteX3" fmla="*/ 1645188 w 1741313"/>
                <a:gd name="connsiteY3" fmla="*/ 0 h 252000"/>
                <a:gd name="connsiteX4" fmla="*/ 1741313 w 1741313"/>
                <a:gd name="connsiteY4" fmla="*/ 96125 h 252000"/>
                <a:gd name="connsiteX5" fmla="*/ 1741313 w 1741313"/>
                <a:gd name="connsiteY5" fmla="*/ 155875 h 252000"/>
                <a:gd name="connsiteX6" fmla="*/ 1645188 w 1741313"/>
                <a:gd name="connsiteY6" fmla="*/ 252000 h 252000"/>
                <a:gd name="connsiteX0" fmla="*/ 0 w 1741313"/>
                <a:gd name="connsiteY0" fmla="*/ 155875 h 155875"/>
                <a:gd name="connsiteX1" fmla="*/ 0 w 1741313"/>
                <a:gd name="connsiteY1" fmla="*/ 96125 h 155875"/>
                <a:gd name="connsiteX2" fmla="*/ 96125 w 1741313"/>
                <a:gd name="connsiteY2" fmla="*/ 0 h 155875"/>
                <a:gd name="connsiteX3" fmla="*/ 1645188 w 1741313"/>
                <a:gd name="connsiteY3" fmla="*/ 0 h 155875"/>
                <a:gd name="connsiteX4" fmla="*/ 1741313 w 1741313"/>
                <a:gd name="connsiteY4" fmla="*/ 96125 h 155875"/>
                <a:gd name="connsiteX5" fmla="*/ 1741313 w 1741313"/>
                <a:gd name="connsiteY5" fmla="*/ 155875 h 155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41313" h="155875">
                  <a:moveTo>
                    <a:pt x="0" y="155875"/>
                  </a:moveTo>
                  <a:lnTo>
                    <a:pt x="0" y="96125"/>
                  </a:lnTo>
                  <a:cubicBezTo>
                    <a:pt x="0" y="43037"/>
                    <a:pt x="43037" y="0"/>
                    <a:pt x="96125" y="0"/>
                  </a:cubicBezTo>
                  <a:lnTo>
                    <a:pt x="1645188" y="0"/>
                  </a:lnTo>
                  <a:cubicBezTo>
                    <a:pt x="1698276" y="0"/>
                    <a:pt x="1741313" y="43037"/>
                    <a:pt x="1741313" y="96125"/>
                  </a:cubicBezTo>
                  <a:lnTo>
                    <a:pt x="1741313" y="155875"/>
                  </a:lnTo>
                </a:path>
              </a:pathLst>
            </a:custGeom>
            <a:solidFill>
              <a:schemeClr val="bg1"/>
            </a:solidFill>
            <a:ln w="19050" cap="rnd">
              <a:solidFill>
                <a:schemeClr val="accent2"/>
              </a:solidFill>
            </a:ln>
            <a:effectLst/>
          </p:spPr>
          <p:txBody>
            <a:bodyPr wrap="none" tIns="144000" bIns="0" anchor="ctr">
              <a:noAutofit/>
            </a:bodyPr>
            <a:lstStyle/>
            <a:p>
              <a:pPr algn="r"/>
              <a:r>
                <a:rPr lang="en-US" sz="1400" b="1" dirty="0" err="1" smtClean="0">
                  <a:solidFill>
                    <a:schemeClr val="accent2"/>
                  </a:solidFill>
                </a:rPr>
                <a:t>Ajuste</a:t>
              </a:r>
              <a:r>
                <a:rPr lang="en-US" sz="1400" b="1" dirty="0" smtClean="0">
                  <a:solidFill>
                    <a:schemeClr val="accent2"/>
                  </a:solidFill>
                </a:rPr>
                <a:t> de </a:t>
              </a:r>
              <a:r>
                <a:rPr lang="en-US" sz="1400" b="1" dirty="0" err="1" smtClean="0">
                  <a:solidFill>
                    <a:schemeClr val="accent2"/>
                  </a:solidFill>
                </a:rPr>
                <a:t>dosis</a:t>
              </a:r>
              <a:endParaRPr lang="en-US" sz="1400" b="1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67253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044000" y="2313073"/>
            <a:ext cx="7517432" cy="1243417"/>
          </a:xfrm>
        </p:spPr>
        <p:txBody>
          <a:bodyPr/>
          <a:lstStyle/>
          <a:p>
            <a:r>
              <a:rPr lang="en-GB" dirty="0" smtClean="0"/>
              <a:t>MANEJANDO EFECTOS SECUNDARIOS</a:t>
            </a:r>
            <a:endParaRPr lang="en-GB" dirty="0"/>
          </a:p>
        </p:txBody>
      </p:sp>
      <p:sp>
        <p:nvSpPr>
          <p:cNvPr id="81923" name="Espace réservé du text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 err="1" smtClean="0"/>
              <a:t>Diarrea</a:t>
            </a:r>
            <a:endParaRPr lang="en-US" sz="2400" dirty="0" smtClean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40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1589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itle 3"/>
          <p:cNvSpPr>
            <a:spLocks noGrp="1"/>
          </p:cNvSpPr>
          <p:nvPr>
            <p:ph type="title"/>
          </p:nvPr>
        </p:nvSpPr>
        <p:spPr>
          <a:xfrm>
            <a:off x="430823" y="218197"/>
            <a:ext cx="8550003" cy="798680"/>
          </a:xfrm>
        </p:spPr>
        <p:txBody>
          <a:bodyPr/>
          <a:lstStyle/>
          <a:p>
            <a:r>
              <a:rPr lang="en-GB" dirty="0" smtClean="0"/>
              <a:t>El </a:t>
            </a:r>
            <a:r>
              <a:rPr lang="en-GB" dirty="0" err="1" smtClean="0"/>
              <a:t>manejo</a:t>
            </a:r>
            <a:r>
              <a:rPr lang="en-GB" dirty="0" smtClean="0"/>
              <a:t> </a:t>
            </a:r>
            <a:r>
              <a:rPr lang="en-GB" dirty="0" err="1" smtClean="0"/>
              <a:t>proactivo</a:t>
            </a:r>
            <a:r>
              <a:rPr lang="en-GB" dirty="0" smtClean="0"/>
              <a:t> </a:t>
            </a:r>
            <a:r>
              <a:rPr lang="en-GB" dirty="0" err="1" smtClean="0"/>
              <a:t>puede</a:t>
            </a:r>
            <a:r>
              <a:rPr lang="en-GB" dirty="0" smtClean="0"/>
              <a:t> </a:t>
            </a:r>
            <a:r>
              <a:rPr lang="en-GB" dirty="0" err="1" smtClean="0"/>
              <a:t>ayudar</a:t>
            </a:r>
            <a:r>
              <a:rPr lang="en-GB" dirty="0" smtClean="0"/>
              <a:t> a </a:t>
            </a:r>
            <a:r>
              <a:rPr lang="en-GB" dirty="0" err="1" smtClean="0"/>
              <a:t>minimizar</a:t>
            </a:r>
            <a:r>
              <a:rPr lang="en-GB" dirty="0" smtClean="0"/>
              <a:t> la </a:t>
            </a:r>
            <a:r>
              <a:rPr lang="en-GB" dirty="0" err="1" smtClean="0"/>
              <a:t>diarrea</a:t>
            </a:r>
            <a:r>
              <a:rPr lang="en-GB" dirty="0" smtClean="0"/>
              <a:t> con </a:t>
            </a:r>
            <a:r>
              <a:rPr lang="en-GB" dirty="0" err="1" smtClean="0"/>
              <a:t>afatinib</a:t>
            </a:r>
            <a:endParaRPr lang="en-GB" dirty="0" smtClean="0"/>
          </a:p>
        </p:txBody>
      </p:sp>
      <p:sp>
        <p:nvSpPr>
          <p:cNvPr id="82947" name="Content Placeholder 4"/>
          <p:cNvSpPr>
            <a:spLocks noGrp="1"/>
          </p:cNvSpPr>
          <p:nvPr>
            <p:ph idx="1"/>
          </p:nvPr>
        </p:nvSpPr>
        <p:spPr>
          <a:xfrm>
            <a:off x="949568" y="1548000"/>
            <a:ext cx="7948080" cy="3600986"/>
          </a:xfrm>
        </p:spPr>
        <p:txBody>
          <a:bodyPr/>
          <a:lstStyle/>
          <a:p>
            <a:pPr>
              <a:spcBef>
                <a:spcPts val="3000"/>
              </a:spcBef>
            </a:pPr>
            <a:r>
              <a:rPr lang="en-GB" dirty="0" err="1" smtClean="0"/>
              <a:t>Asegure</a:t>
            </a:r>
            <a:r>
              <a:rPr lang="en-GB" dirty="0" smtClean="0"/>
              <a:t> </a:t>
            </a:r>
            <a:r>
              <a:rPr lang="en-GB" dirty="0" err="1" smtClean="0"/>
              <a:t>adecuada</a:t>
            </a:r>
            <a:r>
              <a:rPr lang="en-GB" dirty="0" smtClean="0"/>
              <a:t> </a:t>
            </a:r>
            <a:r>
              <a:rPr lang="en-GB" dirty="0" err="1" smtClean="0"/>
              <a:t>hidratación</a:t>
            </a:r>
            <a:r>
              <a:rPr lang="en-GB" dirty="0" smtClean="0"/>
              <a:t> </a:t>
            </a:r>
          </a:p>
          <a:p>
            <a:pPr>
              <a:spcBef>
                <a:spcPts val="3000"/>
              </a:spcBef>
            </a:pPr>
            <a:r>
              <a:rPr lang="en-GB" dirty="0" smtClean="0"/>
              <a:t>Se </a:t>
            </a:r>
            <a:r>
              <a:rPr lang="en-GB" dirty="0" err="1" smtClean="0"/>
              <a:t>deben</a:t>
            </a:r>
            <a:r>
              <a:rPr lang="en-GB" dirty="0" smtClean="0"/>
              <a:t> </a:t>
            </a:r>
            <a:r>
              <a:rPr lang="en-GB" dirty="0" err="1" smtClean="0"/>
              <a:t>usar</a:t>
            </a:r>
            <a:r>
              <a:rPr lang="en-GB" dirty="0" smtClean="0"/>
              <a:t> </a:t>
            </a:r>
            <a:r>
              <a:rPr lang="en-GB" dirty="0" err="1" smtClean="0"/>
              <a:t>agentes</a:t>
            </a:r>
            <a:r>
              <a:rPr lang="en-GB" dirty="0" smtClean="0"/>
              <a:t> </a:t>
            </a:r>
            <a:r>
              <a:rPr lang="en-GB" dirty="0" err="1" smtClean="0"/>
              <a:t>antidiarreicos</a:t>
            </a:r>
            <a:r>
              <a:rPr lang="en-GB" dirty="0" smtClean="0"/>
              <a:t> (e.g., </a:t>
            </a:r>
            <a:r>
              <a:rPr lang="en-GB" dirty="0" err="1" smtClean="0"/>
              <a:t>loperamida</a:t>
            </a:r>
            <a:r>
              <a:rPr lang="en-GB" dirty="0" smtClean="0"/>
              <a:t>) y de </a:t>
            </a:r>
            <a:r>
              <a:rPr lang="en-GB" dirty="0" err="1" smtClean="0"/>
              <a:t>ser</a:t>
            </a:r>
            <a:r>
              <a:rPr lang="en-GB" dirty="0" smtClean="0"/>
              <a:t> </a:t>
            </a:r>
            <a:r>
              <a:rPr lang="en-GB" dirty="0" err="1" smtClean="0"/>
              <a:t>necesario</a:t>
            </a:r>
            <a:r>
              <a:rPr lang="en-GB" dirty="0" smtClean="0"/>
              <a:t> se </a:t>
            </a:r>
            <a:r>
              <a:rPr lang="en-GB" dirty="0" err="1" smtClean="0"/>
              <a:t>debe</a:t>
            </a:r>
            <a:r>
              <a:rPr lang="en-GB" dirty="0" smtClean="0"/>
              <a:t> </a:t>
            </a:r>
            <a:r>
              <a:rPr lang="en-GB" dirty="0" err="1" smtClean="0"/>
              <a:t>aumentar</a:t>
            </a:r>
            <a:r>
              <a:rPr lang="en-GB" dirty="0" smtClean="0"/>
              <a:t> la </a:t>
            </a:r>
            <a:r>
              <a:rPr lang="en-GB" dirty="0" err="1" smtClean="0"/>
              <a:t>dosis</a:t>
            </a:r>
            <a:r>
              <a:rPr lang="en-GB" dirty="0" smtClean="0"/>
              <a:t> hasta el </a:t>
            </a:r>
            <a:r>
              <a:rPr lang="en-GB" dirty="0" err="1" smtClean="0"/>
              <a:t>máximo</a:t>
            </a:r>
            <a:r>
              <a:rPr lang="en-GB" dirty="0" smtClean="0"/>
              <a:t> </a:t>
            </a:r>
            <a:r>
              <a:rPr lang="en-GB" dirty="0" err="1" smtClean="0"/>
              <a:t>permitido</a:t>
            </a:r>
            <a:endParaRPr lang="en-GB" dirty="0" smtClean="0"/>
          </a:p>
          <a:p>
            <a:pPr>
              <a:spcBef>
                <a:spcPts val="3000"/>
              </a:spcBef>
            </a:pPr>
            <a:r>
              <a:rPr lang="en-GB" dirty="0" smtClean="0"/>
              <a:t>Los </a:t>
            </a:r>
            <a:r>
              <a:rPr lang="en-GB" dirty="0" err="1" smtClean="0"/>
              <a:t>agentes</a:t>
            </a:r>
            <a:r>
              <a:rPr lang="en-GB" dirty="0" smtClean="0"/>
              <a:t> anti-</a:t>
            </a:r>
            <a:r>
              <a:rPr lang="en-GB" dirty="0" err="1" smtClean="0"/>
              <a:t>diarreicos</a:t>
            </a:r>
            <a:r>
              <a:rPr lang="en-GB" dirty="0" smtClean="0"/>
              <a:t> </a:t>
            </a:r>
            <a:r>
              <a:rPr lang="en-GB" dirty="0" err="1" smtClean="0"/>
              <a:t>deben</a:t>
            </a:r>
            <a:r>
              <a:rPr lang="en-GB" dirty="0" smtClean="0"/>
              <a:t> </a:t>
            </a:r>
            <a:r>
              <a:rPr lang="en-GB" dirty="0" err="1" smtClean="0"/>
              <a:t>estar</a:t>
            </a:r>
            <a:r>
              <a:rPr lang="en-GB" dirty="0" smtClean="0"/>
              <a:t> </a:t>
            </a:r>
            <a:r>
              <a:rPr lang="en-GB" dirty="0" err="1" smtClean="0"/>
              <a:t>disponibles</a:t>
            </a:r>
            <a:r>
              <a:rPr lang="en-GB" dirty="0" smtClean="0"/>
              <a:t> </a:t>
            </a:r>
            <a:r>
              <a:rPr lang="en-GB" dirty="0" err="1" smtClean="0"/>
              <a:t>para</a:t>
            </a:r>
            <a:r>
              <a:rPr lang="en-GB" dirty="0" smtClean="0"/>
              <a:t> el </a:t>
            </a:r>
            <a:r>
              <a:rPr lang="en-GB" dirty="0" err="1" smtClean="0"/>
              <a:t>paciente</a:t>
            </a:r>
            <a:r>
              <a:rPr lang="en-GB" dirty="0" smtClean="0"/>
              <a:t> de </a:t>
            </a:r>
            <a:r>
              <a:rPr lang="en-GB" dirty="0" err="1" smtClean="0"/>
              <a:t>manera</a:t>
            </a:r>
            <a:r>
              <a:rPr lang="en-GB" dirty="0" smtClean="0"/>
              <a:t> de </a:t>
            </a:r>
            <a:r>
              <a:rPr lang="en-GB" dirty="0" err="1" smtClean="0"/>
              <a:t>poder</a:t>
            </a:r>
            <a:r>
              <a:rPr lang="en-GB" dirty="0" smtClean="0"/>
              <a:t> </a:t>
            </a:r>
            <a:r>
              <a:rPr lang="en-GB" dirty="0" err="1" smtClean="0"/>
              <a:t>iniciar</a:t>
            </a:r>
            <a:r>
              <a:rPr lang="en-GB" dirty="0" smtClean="0"/>
              <a:t> el </a:t>
            </a:r>
            <a:r>
              <a:rPr lang="en-GB" dirty="0" err="1" smtClean="0"/>
              <a:t>tratamiento</a:t>
            </a:r>
            <a:r>
              <a:rPr lang="en-GB" dirty="0" smtClean="0"/>
              <a:t> con los </a:t>
            </a:r>
            <a:r>
              <a:rPr lang="en-GB" dirty="0" err="1" smtClean="0"/>
              <a:t>primeros</a:t>
            </a:r>
            <a:r>
              <a:rPr lang="en-GB" dirty="0" smtClean="0"/>
              <a:t> </a:t>
            </a:r>
            <a:r>
              <a:rPr lang="en-GB" dirty="0" err="1" smtClean="0"/>
              <a:t>síntomas</a:t>
            </a:r>
            <a:r>
              <a:rPr lang="en-GB" dirty="0" smtClean="0"/>
              <a:t> de </a:t>
            </a:r>
            <a:r>
              <a:rPr lang="en-GB" dirty="0" err="1" smtClean="0"/>
              <a:t>diarrea</a:t>
            </a:r>
            <a:r>
              <a:rPr lang="en-GB" dirty="0" smtClean="0"/>
              <a:t> y </a:t>
            </a:r>
            <a:r>
              <a:rPr lang="en-GB" dirty="0" err="1" smtClean="0"/>
              <a:t>continuarlos</a:t>
            </a:r>
            <a:r>
              <a:rPr lang="en-GB" dirty="0" smtClean="0"/>
              <a:t> hasta </a:t>
            </a:r>
            <a:r>
              <a:rPr lang="en-GB" dirty="0" err="1" smtClean="0"/>
              <a:t>que</a:t>
            </a:r>
            <a:r>
              <a:rPr lang="en-GB" dirty="0" smtClean="0"/>
              <a:t> el </a:t>
            </a:r>
            <a:r>
              <a:rPr lang="en-GB" dirty="0" err="1" smtClean="0"/>
              <a:t>síntoma</a:t>
            </a:r>
            <a:r>
              <a:rPr lang="en-GB" dirty="0" smtClean="0"/>
              <a:t> </a:t>
            </a:r>
            <a:r>
              <a:rPr lang="en-GB" dirty="0" err="1" smtClean="0"/>
              <a:t>haya</a:t>
            </a:r>
            <a:r>
              <a:rPr lang="en-GB" dirty="0" smtClean="0"/>
              <a:t> </a:t>
            </a:r>
            <a:r>
              <a:rPr lang="en-GB" dirty="0" err="1" smtClean="0"/>
              <a:t>cesado</a:t>
            </a:r>
            <a:r>
              <a:rPr lang="en-GB" dirty="0" smtClean="0"/>
              <a:t> </a:t>
            </a:r>
            <a:r>
              <a:rPr lang="en-GB" dirty="0" err="1" smtClean="0"/>
              <a:t>por</a:t>
            </a:r>
            <a:r>
              <a:rPr lang="en-GB" dirty="0" smtClean="0"/>
              <a:t> 12 </a:t>
            </a:r>
            <a:r>
              <a:rPr lang="en-GB" dirty="0" err="1" smtClean="0"/>
              <a:t>horas</a:t>
            </a:r>
            <a:endParaRPr lang="en-GB" dirty="0" smtClean="0"/>
          </a:p>
          <a:p>
            <a:pPr>
              <a:spcBef>
                <a:spcPts val="3000"/>
              </a:spcBef>
            </a:pPr>
            <a:r>
              <a:rPr lang="en-GB" dirty="0" smtClean="0"/>
              <a:t>Los </a:t>
            </a:r>
            <a:r>
              <a:rPr lang="en-GB" dirty="0" err="1" smtClean="0"/>
              <a:t>pacientes</a:t>
            </a:r>
            <a:r>
              <a:rPr lang="en-GB" dirty="0" smtClean="0"/>
              <a:t> con </a:t>
            </a:r>
            <a:r>
              <a:rPr lang="en-GB" dirty="0" err="1" smtClean="0"/>
              <a:t>diarrea</a:t>
            </a:r>
            <a:r>
              <a:rPr lang="en-GB" dirty="0" smtClean="0"/>
              <a:t> </a:t>
            </a:r>
            <a:r>
              <a:rPr lang="en-GB" dirty="0" err="1" smtClean="0"/>
              <a:t>severa</a:t>
            </a:r>
            <a:r>
              <a:rPr lang="en-GB" dirty="0" smtClean="0"/>
              <a:t> o </a:t>
            </a:r>
            <a:r>
              <a:rPr lang="en-GB" dirty="0" err="1" smtClean="0"/>
              <a:t>prolongada</a:t>
            </a:r>
            <a:r>
              <a:rPr lang="en-GB" dirty="0" smtClean="0"/>
              <a:t> </a:t>
            </a:r>
            <a:r>
              <a:rPr lang="en-GB" dirty="0" err="1" smtClean="0"/>
              <a:t>pueden</a:t>
            </a:r>
            <a:r>
              <a:rPr lang="en-GB" dirty="0" smtClean="0"/>
              <a:t> </a:t>
            </a:r>
            <a:r>
              <a:rPr lang="en-GB" dirty="0" err="1" smtClean="0"/>
              <a:t>requerir</a:t>
            </a:r>
            <a:r>
              <a:rPr lang="en-GB" dirty="0" smtClean="0"/>
              <a:t> </a:t>
            </a:r>
            <a:r>
              <a:rPr lang="en-GB" dirty="0" err="1" smtClean="0"/>
              <a:t>administración</a:t>
            </a:r>
            <a:r>
              <a:rPr lang="en-GB" dirty="0" smtClean="0"/>
              <a:t> de </a:t>
            </a:r>
            <a:r>
              <a:rPr lang="en-GB" dirty="0" err="1" smtClean="0"/>
              <a:t>fluidos</a:t>
            </a:r>
            <a:r>
              <a:rPr lang="en-GB" dirty="0" smtClean="0"/>
              <a:t> y </a:t>
            </a:r>
            <a:r>
              <a:rPr lang="en-GB" dirty="0" err="1" smtClean="0"/>
              <a:t>electrolitos</a:t>
            </a:r>
            <a:r>
              <a:rPr lang="en-GB" dirty="0" smtClean="0"/>
              <a:t> </a:t>
            </a:r>
            <a:r>
              <a:rPr lang="en-GB" dirty="0" err="1" smtClean="0"/>
              <a:t>orales</a:t>
            </a:r>
            <a:r>
              <a:rPr lang="en-GB" dirty="0" smtClean="0"/>
              <a:t> o </a:t>
            </a:r>
            <a:r>
              <a:rPr lang="en-GB" dirty="0" err="1" smtClean="0"/>
              <a:t>endovenosos</a:t>
            </a:r>
            <a:endParaRPr lang="en-GB" dirty="0" smtClean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41</a:t>
            </a:fld>
            <a:endParaRPr lang="fr-FR"/>
          </a:p>
        </p:txBody>
      </p:sp>
      <p:sp>
        <p:nvSpPr>
          <p:cNvPr id="82948" name="Rectangle 2"/>
          <p:cNvSpPr>
            <a:spLocks noChangeArrowheads="1"/>
          </p:cNvSpPr>
          <p:nvPr/>
        </p:nvSpPr>
        <p:spPr bwMode="auto">
          <a:xfrm>
            <a:off x="0" y="6641018"/>
            <a:ext cx="6048375" cy="216982"/>
          </a:xfrm>
          <a:prstGeom prst="rect">
            <a:avLst/>
          </a:prstGeom>
          <a:extLst/>
        </p:spPr>
        <p:txBody>
          <a:bodyPr wrap="square" anchor="b">
            <a:spAutoFit/>
          </a:bodyPr>
          <a:lstStyle/>
          <a:p>
            <a:pPr>
              <a:lnSpc>
                <a:spcPct val="90000"/>
              </a:lnSpc>
            </a:pP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Afatinib Prescribing 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Information/Afatinib 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Summary of Product 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Characteristics.</a:t>
            </a:r>
            <a:endParaRPr lang="en-GB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9" name="Groupe 8"/>
          <p:cNvGrpSpPr/>
          <p:nvPr/>
        </p:nvGrpSpPr>
        <p:grpSpPr>
          <a:xfrm>
            <a:off x="7639940" y="978172"/>
            <a:ext cx="1390935" cy="247161"/>
            <a:chOff x="7639940" y="978172"/>
            <a:chExt cx="1390935" cy="247161"/>
          </a:xfrm>
        </p:grpSpPr>
        <p:sp>
          <p:nvSpPr>
            <p:cNvPr id="10" name="Rectangle 9"/>
            <p:cNvSpPr/>
            <p:nvPr/>
          </p:nvSpPr>
          <p:spPr>
            <a:xfrm>
              <a:off x="7639940" y="1081333"/>
              <a:ext cx="1389301" cy="144000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Rectangle à coins arrondis 9226"/>
            <p:cNvSpPr/>
            <p:nvPr/>
          </p:nvSpPr>
          <p:spPr>
            <a:xfrm>
              <a:off x="7639940" y="978172"/>
              <a:ext cx="1390935" cy="162152"/>
            </a:xfrm>
            <a:custGeom>
              <a:avLst/>
              <a:gdLst>
                <a:gd name="connsiteX0" fmla="*/ 0 w 1367459"/>
                <a:gd name="connsiteY0" fmla="*/ 89848 h 252000"/>
                <a:gd name="connsiteX1" fmla="*/ 89848 w 1367459"/>
                <a:gd name="connsiteY1" fmla="*/ 0 h 252000"/>
                <a:gd name="connsiteX2" fmla="*/ 1277611 w 1367459"/>
                <a:gd name="connsiteY2" fmla="*/ 0 h 252000"/>
                <a:gd name="connsiteX3" fmla="*/ 1367459 w 1367459"/>
                <a:gd name="connsiteY3" fmla="*/ 89848 h 252000"/>
                <a:gd name="connsiteX4" fmla="*/ 1367459 w 1367459"/>
                <a:gd name="connsiteY4" fmla="*/ 162152 h 252000"/>
                <a:gd name="connsiteX5" fmla="*/ 1277611 w 1367459"/>
                <a:gd name="connsiteY5" fmla="*/ 252000 h 252000"/>
                <a:gd name="connsiteX6" fmla="*/ 89848 w 1367459"/>
                <a:gd name="connsiteY6" fmla="*/ 252000 h 252000"/>
                <a:gd name="connsiteX7" fmla="*/ 0 w 1367459"/>
                <a:gd name="connsiteY7" fmla="*/ 162152 h 252000"/>
                <a:gd name="connsiteX8" fmla="*/ 0 w 1367459"/>
                <a:gd name="connsiteY8" fmla="*/ 89848 h 252000"/>
                <a:gd name="connsiteX0" fmla="*/ 89848 w 1367459"/>
                <a:gd name="connsiteY0" fmla="*/ 252000 h 343440"/>
                <a:gd name="connsiteX1" fmla="*/ 0 w 1367459"/>
                <a:gd name="connsiteY1" fmla="*/ 162152 h 343440"/>
                <a:gd name="connsiteX2" fmla="*/ 0 w 1367459"/>
                <a:gd name="connsiteY2" fmla="*/ 89848 h 343440"/>
                <a:gd name="connsiteX3" fmla="*/ 89848 w 1367459"/>
                <a:gd name="connsiteY3" fmla="*/ 0 h 343440"/>
                <a:gd name="connsiteX4" fmla="*/ 1277611 w 1367459"/>
                <a:gd name="connsiteY4" fmla="*/ 0 h 343440"/>
                <a:gd name="connsiteX5" fmla="*/ 1367459 w 1367459"/>
                <a:gd name="connsiteY5" fmla="*/ 89848 h 343440"/>
                <a:gd name="connsiteX6" fmla="*/ 1367459 w 1367459"/>
                <a:gd name="connsiteY6" fmla="*/ 162152 h 343440"/>
                <a:gd name="connsiteX7" fmla="*/ 1277611 w 1367459"/>
                <a:gd name="connsiteY7" fmla="*/ 252000 h 343440"/>
                <a:gd name="connsiteX8" fmla="*/ 181288 w 1367459"/>
                <a:gd name="connsiteY8" fmla="*/ 343440 h 343440"/>
                <a:gd name="connsiteX0" fmla="*/ 0 w 1367459"/>
                <a:gd name="connsiteY0" fmla="*/ 162152 h 343440"/>
                <a:gd name="connsiteX1" fmla="*/ 0 w 1367459"/>
                <a:gd name="connsiteY1" fmla="*/ 89848 h 343440"/>
                <a:gd name="connsiteX2" fmla="*/ 89848 w 1367459"/>
                <a:gd name="connsiteY2" fmla="*/ 0 h 343440"/>
                <a:gd name="connsiteX3" fmla="*/ 1277611 w 1367459"/>
                <a:gd name="connsiteY3" fmla="*/ 0 h 343440"/>
                <a:gd name="connsiteX4" fmla="*/ 1367459 w 1367459"/>
                <a:gd name="connsiteY4" fmla="*/ 89848 h 343440"/>
                <a:gd name="connsiteX5" fmla="*/ 1367459 w 1367459"/>
                <a:gd name="connsiteY5" fmla="*/ 162152 h 343440"/>
                <a:gd name="connsiteX6" fmla="*/ 1277611 w 1367459"/>
                <a:gd name="connsiteY6" fmla="*/ 252000 h 343440"/>
                <a:gd name="connsiteX7" fmla="*/ 181288 w 1367459"/>
                <a:gd name="connsiteY7" fmla="*/ 343440 h 343440"/>
                <a:gd name="connsiteX0" fmla="*/ 0 w 1367459"/>
                <a:gd name="connsiteY0" fmla="*/ 162152 h 252000"/>
                <a:gd name="connsiteX1" fmla="*/ 0 w 1367459"/>
                <a:gd name="connsiteY1" fmla="*/ 89848 h 252000"/>
                <a:gd name="connsiteX2" fmla="*/ 89848 w 1367459"/>
                <a:gd name="connsiteY2" fmla="*/ 0 h 252000"/>
                <a:gd name="connsiteX3" fmla="*/ 1277611 w 1367459"/>
                <a:gd name="connsiteY3" fmla="*/ 0 h 252000"/>
                <a:gd name="connsiteX4" fmla="*/ 1367459 w 1367459"/>
                <a:gd name="connsiteY4" fmla="*/ 89848 h 252000"/>
                <a:gd name="connsiteX5" fmla="*/ 1367459 w 1367459"/>
                <a:gd name="connsiteY5" fmla="*/ 162152 h 252000"/>
                <a:gd name="connsiteX6" fmla="*/ 1277611 w 1367459"/>
                <a:gd name="connsiteY6" fmla="*/ 252000 h 252000"/>
                <a:gd name="connsiteX0" fmla="*/ 0 w 1367459"/>
                <a:gd name="connsiteY0" fmla="*/ 162152 h 162152"/>
                <a:gd name="connsiteX1" fmla="*/ 0 w 1367459"/>
                <a:gd name="connsiteY1" fmla="*/ 89848 h 162152"/>
                <a:gd name="connsiteX2" fmla="*/ 89848 w 1367459"/>
                <a:gd name="connsiteY2" fmla="*/ 0 h 162152"/>
                <a:gd name="connsiteX3" fmla="*/ 1277611 w 1367459"/>
                <a:gd name="connsiteY3" fmla="*/ 0 h 162152"/>
                <a:gd name="connsiteX4" fmla="*/ 1367459 w 1367459"/>
                <a:gd name="connsiteY4" fmla="*/ 89848 h 162152"/>
                <a:gd name="connsiteX5" fmla="*/ 1367459 w 1367459"/>
                <a:gd name="connsiteY5" fmla="*/ 162152 h 162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67459" h="162152">
                  <a:moveTo>
                    <a:pt x="0" y="162152"/>
                  </a:moveTo>
                  <a:lnTo>
                    <a:pt x="0" y="89848"/>
                  </a:lnTo>
                  <a:cubicBezTo>
                    <a:pt x="0" y="40226"/>
                    <a:pt x="40226" y="0"/>
                    <a:pt x="89848" y="0"/>
                  </a:cubicBezTo>
                  <a:lnTo>
                    <a:pt x="1277611" y="0"/>
                  </a:lnTo>
                  <a:cubicBezTo>
                    <a:pt x="1327233" y="0"/>
                    <a:pt x="1367459" y="40226"/>
                    <a:pt x="1367459" y="89848"/>
                  </a:cubicBezTo>
                  <a:lnTo>
                    <a:pt x="1367459" y="162152"/>
                  </a:lnTo>
                </a:path>
              </a:pathLst>
            </a:custGeom>
            <a:solidFill>
              <a:schemeClr val="bg1"/>
            </a:solidFill>
            <a:ln w="19050" cap="rnd">
              <a:solidFill>
                <a:schemeClr val="accent2"/>
              </a:solidFill>
            </a:ln>
            <a:effectLst/>
          </p:spPr>
          <p:txBody>
            <a:bodyPr wrap="none" tIns="144000" bIns="0" anchor="ctr">
              <a:noAutofit/>
            </a:bodyPr>
            <a:lstStyle/>
            <a:p>
              <a:pPr algn="ctr"/>
              <a:r>
                <a:rPr lang="en-US" sz="1400" b="1" noProof="1" smtClean="0">
                  <a:solidFill>
                    <a:schemeClr val="accent2"/>
                  </a:solidFill>
                </a:rPr>
                <a:t>Diarrea</a:t>
              </a:r>
              <a:endParaRPr lang="en-US" sz="1400" b="1" noProof="1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43730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re 1"/>
          <p:cNvSpPr>
            <a:spLocks noGrp="1"/>
          </p:cNvSpPr>
          <p:nvPr>
            <p:ph type="title"/>
          </p:nvPr>
        </p:nvSpPr>
        <p:spPr>
          <a:xfrm>
            <a:off x="430823" y="394783"/>
            <a:ext cx="8550003" cy="445507"/>
          </a:xfrm>
        </p:spPr>
        <p:txBody>
          <a:bodyPr/>
          <a:lstStyle/>
          <a:p>
            <a:r>
              <a:rPr lang="en-GB" dirty="0" err="1" smtClean="0"/>
              <a:t>Consejos</a:t>
            </a:r>
            <a:r>
              <a:rPr lang="en-GB" dirty="0" smtClean="0"/>
              <a:t> </a:t>
            </a:r>
            <a:r>
              <a:rPr lang="en-GB" dirty="0" err="1" smtClean="0"/>
              <a:t>para</a:t>
            </a:r>
            <a:r>
              <a:rPr lang="en-GB" dirty="0" smtClean="0"/>
              <a:t> los </a:t>
            </a:r>
            <a:r>
              <a:rPr lang="en-GB" dirty="0" err="1" smtClean="0"/>
              <a:t>pacientes</a:t>
            </a:r>
            <a:r>
              <a:rPr lang="en-GB" dirty="0" smtClean="0"/>
              <a:t> en el </a:t>
            </a:r>
            <a:r>
              <a:rPr lang="en-GB" dirty="0" err="1" smtClean="0"/>
              <a:t>manejo</a:t>
            </a:r>
            <a:r>
              <a:rPr lang="en-GB" dirty="0" smtClean="0"/>
              <a:t> de la </a:t>
            </a:r>
            <a:r>
              <a:rPr lang="en-GB" dirty="0" err="1" smtClean="0"/>
              <a:t>diarrea</a:t>
            </a:r>
            <a:endParaRPr lang="en-GB" dirty="0" smtClean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42</a:t>
            </a:fld>
            <a:endParaRPr lang="fr-FR"/>
          </a:p>
        </p:txBody>
      </p:sp>
      <p:grpSp>
        <p:nvGrpSpPr>
          <p:cNvPr id="12" name="Groupe 11"/>
          <p:cNvGrpSpPr/>
          <p:nvPr/>
        </p:nvGrpSpPr>
        <p:grpSpPr>
          <a:xfrm>
            <a:off x="540000" y="2161286"/>
            <a:ext cx="8324617" cy="958227"/>
            <a:chOff x="540000" y="2163547"/>
            <a:chExt cx="8324617" cy="958227"/>
          </a:xfrm>
        </p:grpSpPr>
        <p:sp>
          <p:nvSpPr>
            <p:cNvPr id="83975" name="ZoneTexte 6"/>
            <p:cNvSpPr txBox="1">
              <a:spLocks noChangeArrowheads="1"/>
            </p:cNvSpPr>
            <p:nvPr/>
          </p:nvSpPr>
          <p:spPr bwMode="auto">
            <a:xfrm>
              <a:off x="540000" y="2163547"/>
              <a:ext cx="1512000" cy="432000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innerShdw blurRad="254000">
                <a:schemeClr val="accent1">
                  <a:lumMod val="60000"/>
                  <a:lumOff val="40000"/>
                  <a:alpha val="84000"/>
                </a:schemeClr>
              </a:innerShdw>
            </a:effectLst>
            <a:extLst/>
          </p:spPr>
          <p:txBody>
            <a:bodyPr vert="horz" wrap="square" lIns="0" tIns="0" rIns="0" bIns="0" rtlCol="0" anchor="ctr">
              <a:noAutofit/>
            </a:bodyPr>
            <a:lstStyle>
              <a:defPPr>
                <a:defRPr lang="fr-FR"/>
              </a:defPPr>
              <a:lvl1pPr>
                <a:lnSpc>
                  <a:spcPct val="85000"/>
                </a:lnSpc>
                <a:spcBef>
                  <a:spcPts val="400"/>
                </a:spcBef>
                <a:buClr>
                  <a:srgbClr val="1CBECA"/>
                </a:buClr>
                <a:tabLst>
                  <a:tab pos="1835150" algn="l"/>
                </a:tabLst>
                <a:defRPr sz="1300" b="1">
                  <a:solidFill>
                    <a:schemeClr val="tx1"/>
                  </a:solidFill>
                </a:defRPr>
              </a:lvl1pPr>
              <a:lvl2pPr>
                <a:defRPr>
                  <a:solidFill>
                    <a:schemeClr val="tx1"/>
                  </a:solidFill>
                </a:defRPr>
              </a:lvl2pPr>
              <a:lvl3pPr>
                <a:defRPr>
                  <a:solidFill>
                    <a:schemeClr val="tx1"/>
                  </a:solidFill>
                </a:defRPr>
              </a:lvl3pPr>
              <a:lvl4pPr>
                <a:defRPr>
                  <a:solidFill>
                    <a:schemeClr val="tx1"/>
                  </a:solidFill>
                </a:defRPr>
              </a:lvl4pPr>
              <a:lvl5pPr>
                <a:defRPr>
                  <a:solidFill>
                    <a:schemeClr val="tx1"/>
                  </a:solidFill>
                </a:defRPr>
              </a:lvl5pPr>
              <a:lvl6pPr>
                <a:defRPr>
                  <a:solidFill>
                    <a:schemeClr val="tx1"/>
                  </a:solidFill>
                </a:defRPr>
              </a:lvl6pPr>
              <a:lvl7pPr>
                <a:defRPr>
                  <a:solidFill>
                    <a:schemeClr val="tx1"/>
                  </a:solidFill>
                </a:defRPr>
              </a:lvl7pPr>
              <a:lvl8pPr>
                <a:defRPr>
                  <a:solidFill>
                    <a:schemeClr val="tx1"/>
                  </a:solidFill>
                </a:defRPr>
              </a:lvl8pPr>
              <a:lvl9pPr>
                <a:defRPr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GB" sz="1400" dirty="0" smtClean="0"/>
                <a:t>Tome </a:t>
              </a:r>
              <a:r>
                <a:rPr lang="en-GB" sz="1400" dirty="0" err="1" smtClean="0"/>
                <a:t>agua</a:t>
              </a:r>
              <a:endParaRPr lang="en-GB" sz="1400" dirty="0"/>
            </a:p>
          </p:txBody>
        </p:sp>
        <p:sp>
          <p:nvSpPr>
            <p:cNvPr id="16" name="Espace réservé du contenu 2"/>
            <p:cNvSpPr txBox="1">
              <a:spLocks/>
            </p:cNvSpPr>
            <p:nvPr/>
          </p:nvSpPr>
          <p:spPr>
            <a:xfrm>
              <a:off x="2088000" y="2163547"/>
              <a:ext cx="6776617" cy="958227"/>
            </a:xfrm>
            <a:prstGeom prst="rect">
              <a:avLst/>
            </a:prstGeom>
          </p:spPr>
          <p:txBody>
            <a:bodyPr vert="horz" wrap="square" lIns="91440" tIns="126000" rIns="91440" bIns="45720" rtlCol="0">
              <a:spAutoFit/>
            </a:bodyPr>
            <a:lstStyle>
              <a:lvl1pPr marL="176213" indent="-176213" algn="l" defTabSz="914400" rtl="0" eaLnBrk="1" latinLnBrk="0" hangingPunct="1">
                <a:lnSpc>
                  <a:spcPct val="85000"/>
                </a:lnSpc>
                <a:spcBef>
                  <a:spcPts val="1200"/>
                </a:spcBef>
                <a:buClr>
                  <a:srgbClr val="1CBECA"/>
                </a:buClr>
                <a:buFont typeface="Arial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20725" indent="-263525" algn="l" defTabSz="914400" rtl="0" eaLnBrk="1" latinLnBrk="0" hangingPunct="1">
                <a:lnSpc>
                  <a:spcPct val="85000"/>
                </a:lnSpc>
                <a:spcBef>
                  <a:spcPts val="600"/>
                </a:spcBef>
                <a:buClr>
                  <a:schemeClr val="tx1">
                    <a:lumMod val="65000"/>
                    <a:lumOff val="35000"/>
                  </a:schemeClr>
                </a:buClr>
                <a:buFont typeface="Arial" pitchFamily="34" charset="0"/>
                <a:buChar char="‒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073150" indent="-158750" algn="l" defTabSz="914400" rtl="0" eaLnBrk="1" latinLnBrk="0" hangingPunct="1">
                <a:lnSpc>
                  <a:spcPct val="85000"/>
                </a:lnSpc>
                <a:spcBef>
                  <a:spcPts val="400"/>
                </a:spcBef>
                <a:buClr>
                  <a:srgbClr val="1CBECA"/>
                </a:buClr>
                <a:buFont typeface="Arial" pitchFamily="34" charset="0"/>
                <a:buChar char="•"/>
                <a:defRPr sz="16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520825" indent="-149225" algn="l" defTabSz="914400" rtl="0" eaLnBrk="1" latinLnBrk="0" hangingPunct="1">
                <a:lnSpc>
                  <a:spcPct val="85000"/>
                </a:lnSpc>
                <a:spcBef>
                  <a:spcPts val="0"/>
                </a:spcBef>
                <a:buClr>
                  <a:srgbClr val="1CBECA"/>
                </a:buClr>
                <a:buFont typeface="Arial" pitchFamily="34" charset="0"/>
                <a:buChar char="•"/>
                <a:defRPr sz="1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970088" indent="-141288" algn="l" defTabSz="914400" rtl="0" eaLnBrk="1" latinLnBrk="0" hangingPunct="1">
                <a:lnSpc>
                  <a:spcPct val="85000"/>
                </a:lnSpc>
                <a:spcBef>
                  <a:spcPts val="0"/>
                </a:spcBef>
                <a:buClr>
                  <a:srgbClr val="1CBECA"/>
                </a:buClr>
                <a:buFont typeface="Arial" pitchFamily="34" charset="0"/>
                <a:buChar char="•"/>
                <a:defRPr sz="1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600"/>
                </a:spcBef>
              </a:pPr>
              <a:r>
                <a:rPr lang="en-GB" sz="1500" dirty="0" smtClean="0"/>
                <a:t>Tome </a:t>
              </a:r>
              <a:r>
                <a:rPr lang="en-GB" sz="1500" dirty="0" err="1" smtClean="0"/>
                <a:t>mucha</a:t>
              </a:r>
              <a:r>
                <a:rPr lang="en-GB" sz="1500" dirty="0" smtClean="0"/>
                <a:t> </a:t>
              </a:r>
              <a:r>
                <a:rPr lang="en-GB" sz="1500" dirty="0" err="1" smtClean="0"/>
                <a:t>agua</a:t>
              </a:r>
              <a:r>
                <a:rPr lang="en-GB" sz="1500" dirty="0" smtClean="0"/>
                <a:t> y </a:t>
              </a:r>
              <a:r>
                <a:rPr lang="en-GB" sz="1500" dirty="0" err="1" smtClean="0"/>
                <a:t>otros</a:t>
              </a:r>
              <a:r>
                <a:rPr lang="en-GB" sz="1500" dirty="0" smtClean="0"/>
                <a:t> </a:t>
              </a:r>
              <a:r>
                <a:rPr lang="en-GB" sz="1500" dirty="0" err="1" smtClean="0"/>
                <a:t>líquidos</a:t>
              </a:r>
              <a:r>
                <a:rPr lang="en-GB" sz="1500" dirty="0" smtClean="0"/>
                <a:t> </a:t>
              </a:r>
              <a:r>
                <a:rPr lang="en-GB" sz="1500" dirty="0" err="1" smtClean="0"/>
                <a:t>claros</a:t>
              </a:r>
              <a:r>
                <a:rPr lang="en-GB" sz="1500" dirty="0" smtClean="0"/>
                <a:t> (al </a:t>
              </a:r>
              <a:r>
                <a:rPr lang="en-GB" sz="1500" dirty="0" err="1" smtClean="0"/>
                <a:t>menos</a:t>
              </a:r>
              <a:r>
                <a:rPr lang="en-GB" sz="1500" dirty="0" smtClean="0"/>
                <a:t> 3-4 </a:t>
              </a:r>
              <a:r>
                <a:rPr lang="en-GB" sz="1500" dirty="0" err="1" smtClean="0"/>
                <a:t>litros</a:t>
              </a:r>
              <a:r>
                <a:rPr lang="en-GB" sz="1500" dirty="0" smtClean="0"/>
                <a:t> </a:t>
              </a:r>
              <a:r>
                <a:rPr lang="en-GB" sz="1500" dirty="0" err="1" smtClean="0"/>
                <a:t>por</a:t>
              </a:r>
              <a:r>
                <a:rPr lang="en-GB" sz="1500" dirty="0" smtClean="0"/>
                <a:t> </a:t>
              </a:r>
              <a:r>
                <a:rPr lang="en-GB" sz="1500" dirty="0" err="1" smtClean="0"/>
                <a:t>día</a:t>
              </a:r>
              <a:r>
                <a:rPr lang="en-GB" sz="1500" dirty="0" smtClean="0"/>
                <a:t>) </a:t>
              </a:r>
              <a:r>
                <a:rPr lang="en-GB" sz="1500" dirty="0" err="1" smtClean="0"/>
                <a:t>para</a:t>
              </a:r>
              <a:r>
                <a:rPr lang="en-GB" sz="1500" dirty="0" smtClean="0"/>
                <a:t> </a:t>
              </a:r>
              <a:r>
                <a:rPr lang="en-GB" sz="1500" dirty="0" err="1" smtClean="0"/>
                <a:t>prevenir</a:t>
              </a:r>
              <a:r>
                <a:rPr lang="en-GB" sz="1500" dirty="0" smtClean="0"/>
                <a:t> la </a:t>
              </a:r>
              <a:r>
                <a:rPr lang="en-GB" sz="1500" dirty="0" err="1" smtClean="0"/>
                <a:t>deshidratación</a:t>
              </a:r>
              <a:r>
                <a:rPr lang="en-GB" sz="1500" dirty="0" smtClean="0"/>
                <a:t> La </a:t>
              </a:r>
              <a:r>
                <a:rPr lang="en-GB" sz="1500" dirty="0" err="1" smtClean="0"/>
                <a:t>diarrea</a:t>
              </a:r>
              <a:r>
                <a:rPr lang="en-GB" sz="1500" dirty="0" smtClean="0"/>
                <a:t> </a:t>
              </a:r>
              <a:r>
                <a:rPr lang="en-GB" sz="1500" dirty="0" err="1" smtClean="0"/>
                <a:t>puede</a:t>
              </a:r>
              <a:r>
                <a:rPr lang="en-GB" sz="1500" dirty="0" smtClean="0"/>
                <a:t> </a:t>
              </a:r>
              <a:r>
                <a:rPr lang="en-GB" sz="1500" dirty="0" err="1" smtClean="0"/>
                <a:t>llevar</a:t>
              </a:r>
              <a:r>
                <a:rPr lang="en-GB" sz="1500" dirty="0" smtClean="0"/>
                <a:t> a </a:t>
              </a:r>
              <a:r>
                <a:rPr lang="en-GB" sz="1500" dirty="0" err="1" smtClean="0"/>
                <a:t>deshidratación</a:t>
              </a:r>
              <a:r>
                <a:rPr lang="en-GB" sz="1500" dirty="0"/>
                <a:t> </a:t>
              </a:r>
              <a:r>
                <a:rPr lang="en-GB" sz="1500" dirty="0" err="1" smtClean="0"/>
                <a:t>que</a:t>
              </a:r>
              <a:r>
                <a:rPr lang="en-GB" sz="1500" dirty="0" smtClean="0"/>
                <a:t> </a:t>
              </a:r>
              <a:r>
                <a:rPr lang="en-GB" sz="1500" dirty="0" err="1" smtClean="0"/>
                <a:t>puede</a:t>
              </a:r>
              <a:r>
                <a:rPr lang="en-GB" sz="1500" dirty="0" smtClean="0"/>
                <a:t> </a:t>
              </a:r>
              <a:r>
                <a:rPr lang="en-GB" sz="1500" dirty="0" err="1" smtClean="0"/>
                <a:t>producir</a:t>
              </a:r>
              <a:r>
                <a:rPr lang="en-GB" sz="1500" dirty="0" smtClean="0"/>
                <a:t> </a:t>
              </a:r>
              <a:r>
                <a:rPr lang="en-GB" sz="1500" dirty="0" err="1" smtClean="0"/>
                <a:t>cefalea</a:t>
              </a:r>
              <a:r>
                <a:rPr lang="en-GB" sz="1500" dirty="0" smtClean="0"/>
                <a:t>, </a:t>
              </a:r>
              <a:r>
                <a:rPr lang="en-GB" sz="1500" dirty="0" err="1" smtClean="0"/>
                <a:t>migraña</a:t>
              </a:r>
              <a:r>
                <a:rPr lang="en-GB" sz="1500" dirty="0" smtClean="0"/>
                <a:t>, </a:t>
              </a:r>
              <a:r>
                <a:rPr lang="en-GB" sz="1500" dirty="0" err="1" smtClean="0"/>
                <a:t>pérdida</a:t>
              </a:r>
              <a:r>
                <a:rPr lang="en-GB" sz="1500" dirty="0" smtClean="0"/>
                <a:t> de </a:t>
              </a:r>
              <a:r>
                <a:rPr lang="en-GB" sz="1500" dirty="0" err="1" smtClean="0"/>
                <a:t>concentración</a:t>
              </a:r>
              <a:r>
                <a:rPr lang="en-GB" sz="1500" dirty="0" smtClean="0"/>
                <a:t> y </a:t>
              </a:r>
              <a:r>
                <a:rPr lang="en-GB" sz="1500" dirty="0" err="1" smtClean="0"/>
                <a:t>si</a:t>
              </a:r>
              <a:r>
                <a:rPr lang="en-GB" sz="1500" dirty="0" smtClean="0"/>
                <a:t> se </a:t>
              </a:r>
              <a:r>
                <a:rPr lang="en-GB" sz="1500" dirty="0" err="1" smtClean="0"/>
                <a:t>torna</a:t>
              </a:r>
              <a:r>
                <a:rPr lang="en-GB" sz="1500" dirty="0" smtClean="0"/>
                <a:t> </a:t>
              </a:r>
              <a:r>
                <a:rPr lang="en-GB" sz="1500" dirty="0" err="1" smtClean="0"/>
                <a:t>severa</a:t>
              </a:r>
              <a:r>
                <a:rPr lang="en-GB" sz="1500" dirty="0" smtClean="0"/>
                <a:t> </a:t>
              </a:r>
              <a:r>
                <a:rPr lang="en-GB" sz="1500" dirty="0" err="1" smtClean="0"/>
                <a:t>puede</a:t>
              </a:r>
              <a:r>
                <a:rPr lang="en-GB" sz="1500" dirty="0" smtClean="0"/>
                <a:t> </a:t>
              </a:r>
              <a:r>
                <a:rPr lang="en-GB" sz="1500" dirty="0" err="1" smtClean="0"/>
                <a:t>requerir</a:t>
              </a:r>
              <a:r>
                <a:rPr lang="en-GB" sz="1500" dirty="0" smtClean="0"/>
                <a:t> de </a:t>
              </a:r>
              <a:r>
                <a:rPr lang="en-GB" sz="1500" dirty="0" err="1" smtClean="0"/>
                <a:t>hospitalización</a:t>
              </a:r>
              <a:endParaRPr lang="en-GB" sz="1500" dirty="0" smtClean="0"/>
            </a:p>
          </p:txBody>
        </p:sp>
      </p:grpSp>
      <p:grpSp>
        <p:nvGrpSpPr>
          <p:cNvPr id="11" name="Groupe 10"/>
          <p:cNvGrpSpPr/>
          <p:nvPr/>
        </p:nvGrpSpPr>
        <p:grpSpPr>
          <a:xfrm>
            <a:off x="540000" y="3387427"/>
            <a:ext cx="8324617" cy="1777682"/>
            <a:chOff x="540000" y="3221410"/>
            <a:chExt cx="8324617" cy="1777682"/>
          </a:xfrm>
        </p:grpSpPr>
        <p:sp>
          <p:nvSpPr>
            <p:cNvPr id="83976" name="ZoneTexte 8"/>
            <p:cNvSpPr txBox="1">
              <a:spLocks noChangeArrowheads="1"/>
            </p:cNvSpPr>
            <p:nvPr/>
          </p:nvSpPr>
          <p:spPr bwMode="auto">
            <a:xfrm>
              <a:off x="540000" y="3221410"/>
              <a:ext cx="1512000" cy="432000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innerShdw blurRad="254000">
                <a:schemeClr val="accent1">
                  <a:lumMod val="60000"/>
                  <a:lumOff val="40000"/>
                  <a:alpha val="84000"/>
                </a:schemeClr>
              </a:innerShdw>
            </a:effectLst>
            <a:extLst/>
          </p:spPr>
          <p:txBody>
            <a:bodyPr vert="horz" wrap="square" lIns="0" tIns="0" rIns="0" bIns="0" rtlCol="0" anchor="ctr">
              <a:noAutofit/>
            </a:bodyPr>
            <a:lstStyle>
              <a:defPPr>
                <a:defRPr lang="fr-FR"/>
              </a:defPPr>
              <a:lvl1pPr>
                <a:lnSpc>
                  <a:spcPct val="85000"/>
                </a:lnSpc>
                <a:spcBef>
                  <a:spcPts val="400"/>
                </a:spcBef>
                <a:buClr>
                  <a:srgbClr val="1CBECA"/>
                </a:buClr>
                <a:tabLst>
                  <a:tab pos="1835150" algn="l"/>
                </a:tabLst>
                <a:defRPr sz="1300" b="1">
                  <a:solidFill>
                    <a:schemeClr val="tx1"/>
                  </a:solidFill>
                </a:defRPr>
              </a:lvl1pPr>
              <a:lvl2pPr>
                <a:defRPr>
                  <a:solidFill>
                    <a:schemeClr val="tx1"/>
                  </a:solidFill>
                </a:defRPr>
              </a:lvl2pPr>
              <a:lvl3pPr>
                <a:defRPr>
                  <a:solidFill>
                    <a:schemeClr val="tx1"/>
                  </a:solidFill>
                </a:defRPr>
              </a:lvl3pPr>
              <a:lvl4pPr>
                <a:defRPr>
                  <a:solidFill>
                    <a:schemeClr val="tx1"/>
                  </a:solidFill>
                </a:defRPr>
              </a:lvl4pPr>
              <a:lvl5pPr>
                <a:defRPr>
                  <a:solidFill>
                    <a:schemeClr val="tx1"/>
                  </a:solidFill>
                </a:defRPr>
              </a:lvl5pPr>
              <a:lvl6pPr>
                <a:defRPr>
                  <a:solidFill>
                    <a:schemeClr val="tx1"/>
                  </a:solidFill>
                </a:defRPr>
              </a:lvl6pPr>
              <a:lvl7pPr>
                <a:defRPr>
                  <a:solidFill>
                    <a:schemeClr val="tx1"/>
                  </a:solidFill>
                </a:defRPr>
              </a:lvl7pPr>
              <a:lvl8pPr>
                <a:defRPr>
                  <a:solidFill>
                    <a:schemeClr val="tx1"/>
                  </a:solidFill>
                </a:defRPr>
              </a:lvl8pPr>
              <a:lvl9pPr>
                <a:defRPr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GB" sz="1400" dirty="0" smtClean="0"/>
                <a:t>Coma </a:t>
              </a:r>
              <a:r>
                <a:rPr lang="en-GB" sz="1400" dirty="0" err="1" smtClean="0"/>
                <a:t>liviano</a:t>
              </a:r>
              <a:endParaRPr lang="en-GB" sz="1400" dirty="0"/>
            </a:p>
          </p:txBody>
        </p:sp>
        <p:sp>
          <p:nvSpPr>
            <p:cNvPr id="17" name="Espace réservé du contenu 2"/>
            <p:cNvSpPr txBox="1">
              <a:spLocks/>
            </p:cNvSpPr>
            <p:nvPr/>
          </p:nvSpPr>
          <p:spPr>
            <a:xfrm>
              <a:off x="2088000" y="3221410"/>
              <a:ext cx="6776617" cy="1777682"/>
            </a:xfrm>
            <a:prstGeom prst="rect">
              <a:avLst/>
            </a:prstGeom>
          </p:spPr>
          <p:txBody>
            <a:bodyPr vert="horz" wrap="square" lIns="91440" tIns="126000" rIns="91440" bIns="45720" rtlCol="0">
              <a:spAutoFit/>
            </a:bodyPr>
            <a:lstStyle>
              <a:lvl1pPr marL="176213" indent="-176213" algn="l" defTabSz="914400" rtl="0" eaLnBrk="1" latinLnBrk="0" hangingPunct="1">
                <a:lnSpc>
                  <a:spcPct val="85000"/>
                </a:lnSpc>
                <a:spcBef>
                  <a:spcPts val="1200"/>
                </a:spcBef>
                <a:buClr>
                  <a:srgbClr val="1CBECA"/>
                </a:buClr>
                <a:buFont typeface="Arial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20725" indent="-263525" algn="l" defTabSz="914400" rtl="0" eaLnBrk="1" latinLnBrk="0" hangingPunct="1">
                <a:lnSpc>
                  <a:spcPct val="85000"/>
                </a:lnSpc>
                <a:spcBef>
                  <a:spcPts val="600"/>
                </a:spcBef>
                <a:buClr>
                  <a:schemeClr val="tx1">
                    <a:lumMod val="65000"/>
                    <a:lumOff val="35000"/>
                  </a:schemeClr>
                </a:buClr>
                <a:buFont typeface="Arial" pitchFamily="34" charset="0"/>
                <a:buChar char="‒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073150" indent="-158750" algn="l" defTabSz="914400" rtl="0" eaLnBrk="1" latinLnBrk="0" hangingPunct="1">
                <a:lnSpc>
                  <a:spcPct val="85000"/>
                </a:lnSpc>
                <a:spcBef>
                  <a:spcPts val="400"/>
                </a:spcBef>
                <a:buClr>
                  <a:srgbClr val="1CBECA"/>
                </a:buClr>
                <a:buFont typeface="Arial" pitchFamily="34" charset="0"/>
                <a:buChar char="•"/>
                <a:defRPr sz="16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520825" indent="-149225" algn="l" defTabSz="914400" rtl="0" eaLnBrk="1" latinLnBrk="0" hangingPunct="1">
                <a:lnSpc>
                  <a:spcPct val="85000"/>
                </a:lnSpc>
                <a:spcBef>
                  <a:spcPts val="0"/>
                </a:spcBef>
                <a:buClr>
                  <a:srgbClr val="1CBECA"/>
                </a:buClr>
                <a:buFont typeface="Arial" pitchFamily="34" charset="0"/>
                <a:buChar char="•"/>
                <a:defRPr sz="1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970088" indent="-141288" algn="l" defTabSz="914400" rtl="0" eaLnBrk="1" latinLnBrk="0" hangingPunct="1">
                <a:lnSpc>
                  <a:spcPct val="85000"/>
                </a:lnSpc>
                <a:spcBef>
                  <a:spcPts val="0"/>
                </a:spcBef>
                <a:buClr>
                  <a:srgbClr val="1CBECA"/>
                </a:buClr>
                <a:buFont typeface="Arial" pitchFamily="34" charset="0"/>
                <a:buChar char="•"/>
                <a:defRPr sz="1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600"/>
                </a:spcBef>
              </a:pPr>
              <a:r>
                <a:rPr lang="en-GB" sz="1500" dirty="0" err="1" smtClean="0"/>
                <a:t>Algunos</a:t>
              </a:r>
              <a:r>
                <a:rPr lang="en-GB" sz="1500" dirty="0" smtClean="0"/>
                <a:t> </a:t>
              </a:r>
              <a:r>
                <a:rPr lang="en-GB" sz="1500" dirty="0" err="1" smtClean="0"/>
                <a:t>alimentos</a:t>
              </a:r>
              <a:r>
                <a:rPr lang="en-GB" sz="1500" dirty="0" smtClean="0"/>
                <a:t> </a:t>
              </a:r>
              <a:r>
                <a:rPr lang="en-GB" sz="1500" dirty="0" err="1" smtClean="0"/>
                <a:t>empeoran</a:t>
              </a:r>
              <a:r>
                <a:rPr lang="en-GB" sz="1500" dirty="0" smtClean="0"/>
                <a:t> la </a:t>
              </a:r>
              <a:r>
                <a:rPr lang="en-GB" sz="1500" dirty="0" err="1" smtClean="0"/>
                <a:t>diarrea</a:t>
              </a:r>
              <a:r>
                <a:rPr lang="en-GB" sz="1500" dirty="0" smtClean="0"/>
                <a:t>. </a:t>
              </a:r>
              <a:r>
                <a:rPr lang="en-GB" sz="1500" dirty="0" err="1" smtClean="0"/>
                <a:t>Trate</a:t>
              </a:r>
              <a:r>
                <a:rPr lang="en-GB" sz="1500" dirty="0" smtClean="0"/>
                <a:t> de comer </a:t>
              </a:r>
              <a:r>
                <a:rPr lang="en-GB" sz="1500" dirty="0" err="1" smtClean="0"/>
                <a:t>alimentos</a:t>
              </a:r>
              <a:r>
                <a:rPr lang="en-GB" sz="1500" dirty="0" smtClean="0"/>
                <a:t> </a:t>
              </a:r>
              <a:r>
                <a:rPr lang="en-GB" sz="1500" dirty="0" err="1" smtClean="0"/>
                <a:t>blandos</a:t>
              </a:r>
              <a:r>
                <a:rPr lang="en-GB" sz="1500" dirty="0" smtClean="0"/>
                <a:t> </a:t>
              </a:r>
              <a:r>
                <a:rPr lang="en-GB" sz="1500" dirty="0" err="1" smtClean="0"/>
                <a:t>como</a:t>
              </a:r>
              <a:r>
                <a:rPr lang="en-GB" sz="1500" dirty="0" smtClean="0"/>
                <a:t> </a:t>
              </a:r>
              <a:r>
                <a:rPr lang="en-GB" sz="1500" dirty="0" err="1" smtClean="0"/>
                <a:t>arroz</a:t>
              </a:r>
              <a:r>
                <a:rPr lang="en-GB" sz="1500" dirty="0" smtClean="0"/>
                <a:t>, </a:t>
              </a:r>
              <a:r>
                <a:rPr lang="en-GB" sz="1500" dirty="0" err="1" smtClean="0"/>
                <a:t>fideos</a:t>
              </a:r>
              <a:r>
                <a:rPr lang="en-GB" sz="1500" dirty="0" smtClean="0"/>
                <a:t>, </a:t>
              </a:r>
              <a:r>
                <a:rPr lang="en-GB" sz="1500" dirty="0" err="1" smtClean="0"/>
                <a:t>plátanos</a:t>
              </a:r>
              <a:r>
                <a:rPr lang="en-GB" sz="1500" dirty="0" smtClean="0"/>
                <a:t>, pan </a:t>
              </a:r>
              <a:r>
                <a:rPr lang="en-GB" sz="1500" dirty="0" err="1" smtClean="0"/>
                <a:t>blanco</a:t>
              </a:r>
              <a:r>
                <a:rPr lang="en-GB" sz="1500" dirty="0" smtClean="0"/>
                <a:t>, </a:t>
              </a:r>
              <a:r>
                <a:rPr lang="en-GB" sz="1500" dirty="0" err="1" smtClean="0"/>
                <a:t>pescado</a:t>
              </a:r>
              <a:r>
                <a:rPr lang="en-GB" sz="1500" dirty="0" smtClean="0"/>
                <a:t>, </a:t>
              </a:r>
              <a:r>
                <a:rPr lang="en-GB" sz="1500" dirty="0" err="1" smtClean="0"/>
                <a:t>pollo</a:t>
              </a:r>
              <a:r>
                <a:rPr lang="en-GB" sz="1500" dirty="0" smtClean="0"/>
                <a:t> y </a:t>
              </a:r>
              <a:r>
                <a:rPr lang="en-GB" sz="1500" dirty="0" err="1" smtClean="0"/>
                <a:t>pavo</a:t>
              </a:r>
              <a:r>
                <a:rPr lang="en-GB" sz="1500" dirty="0" smtClean="0"/>
                <a:t> (sin </a:t>
              </a:r>
              <a:r>
                <a:rPr lang="en-GB" sz="1500" dirty="0" err="1" smtClean="0"/>
                <a:t>piel</a:t>
              </a:r>
              <a:r>
                <a:rPr lang="en-GB" sz="1500" dirty="0" smtClean="0"/>
                <a:t>). </a:t>
              </a:r>
              <a:r>
                <a:rPr lang="en-GB" sz="1500" dirty="0" err="1" smtClean="0"/>
                <a:t>Puede</a:t>
              </a:r>
              <a:r>
                <a:rPr lang="en-GB" sz="1500" dirty="0" smtClean="0"/>
                <a:t> </a:t>
              </a:r>
              <a:r>
                <a:rPr lang="en-GB" sz="1500" dirty="0" err="1" smtClean="0"/>
                <a:t>que</a:t>
              </a:r>
              <a:r>
                <a:rPr lang="en-GB" sz="1500" dirty="0" smtClean="0"/>
                <a:t> </a:t>
              </a:r>
              <a:r>
                <a:rPr lang="en-GB" sz="1500" dirty="0" err="1" smtClean="0"/>
                <a:t>su</a:t>
              </a:r>
              <a:r>
                <a:rPr lang="en-GB" sz="1500" dirty="0" smtClean="0"/>
                <a:t> </a:t>
              </a:r>
              <a:r>
                <a:rPr lang="en-GB" sz="1500" dirty="0" err="1" smtClean="0"/>
                <a:t>médico</a:t>
              </a:r>
              <a:r>
                <a:rPr lang="en-GB" sz="1500" dirty="0" smtClean="0"/>
                <a:t> le </a:t>
              </a:r>
              <a:r>
                <a:rPr lang="en-GB" sz="1500" dirty="0" err="1" smtClean="0"/>
                <a:t>recomiende</a:t>
              </a:r>
              <a:r>
                <a:rPr lang="en-GB" sz="1500" dirty="0" smtClean="0"/>
                <a:t> </a:t>
              </a:r>
              <a:r>
                <a:rPr lang="en-GB" sz="1500" dirty="0" err="1" smtClean="0"/>
                <a:t>cambios</a:t>
              </a:r>
              <a:r>
                <a:rPr lang="en-GB" sz="1500" dirty="0" smtClean="0"/>
                <a:t> </a:t>
              </a:r>
              <a:r>
                <a:rPr lang="en-GB" sz="1500" dirty="0" err="1" smtClean="0"/>
                <a:t>adicionales</a:t>
              </a:r>
              <a:r>
                <a:rPr lang="en-GB" sz="1500" dirty="0" smtClean="0"/>
                <a:t> en </a:t>
              </a:r>
              <a:r>
                <a:rPr lang="en-GB" sz="1500" dirty="0" err="1" smtClean="0"/>
                <a:t>su</a:t>
              </a:r>
              <a:r>
                <a:rPr lang="en-GB" sz="1500" dirty="0" smtClean="0"/>
                <a:t> </a:t>
              </a:r>
              <a:r>
                <a:rPr lang="en-GB" sz="1500" dirty="0" err="1" smtClean="0"/>
                <a:t>dieta</a:t>
              </a:r>
              <a:endParaRPr lang="en-GB" sz="1500" dirty="0" smtClean="0"/>
            </a:p>
            <a:p>
              <a:pPr>
                <a:spcBef>
                  <a:spcPts val="600"/>
                </a:spcBef>
              </a:pPr>
              <a:r>
                <a:rPr lang="en-GB" sz="1500" dirty="0" err="1" smtClean="0"/>
                <a:t>Evite</a:t>
              </a:r>
              <a:r>
                <a:rPr lang="en-GB" sz="1500" dirty="0" smtClean="0"/>
                <a:t> </a:t>
              </a:r>
              <a:r>
                <a:rPr lang="en-GB" sz="1500" dirty="0" err="1" smtClean="0"/>
                <a:t>cafeina</a:t>
              </a:r>
              <a:r>
                <a:rPr lang="en-GB" sz="1500" dirty="0" smtClean="0"/>
                <a:t>, alcohol, </a:t>
              </a:r>
              <a:r>
                <a:rPr lang="en-GB" sz="1500" dirty="0" err="1" smtClean="0"/>
                <a:t>leche</a:t>
              </a:r>
              <a:r>
                <a:rPr lang="en-GB" sz="1500" dirty="0" smtClean="0"/>
                <a:t>, </a:t>
              </a:r>
              <a:r>
                <a:rPr lang="en-GB" sz="1500" dirty="0" err="1" smtClean="0"/>
                <a:t>grasa</a:t>
              </a:r>
              <a:r>
                <a:rPr lang="en-GB" sz="1500" dirty="0" smtClean="0"/>
                <a:t>, </a:t>
              </a:r>
              <a:r>
                <a:rPr lang="en-GB" sz="1500" dirty="0" err="1" smtClean="0"/>
                <a:t>fibras</a:t>
              </a:r>
              <a:r>
                <a:rPr lang="en-GB" sz="1500" dirty="0" smtClean="0"/>
                <a:t>, </a:t>
              </a:r>
              <a:r>
                <a:rPr lang="en-GB" sz="1500" dirty="0" err="1" smtClean="0"/>
                <a:t>jugo</a:t>
              </a:r>
              <a:r>
                <a:rPr lang="en-GB" sz="1500" dirty="0" smtClean="0"/>
                <a:t> de </a:t>
              </a:r>
              <a:r>
                <a:rPr lang="en-GB" sz="1500" dirty="0" err="1" smtClean="0"/>
                <a:t>naranja</a:t>
              </a:r>
              <a:r>
                <a:rPr lang="en-GB" sz="1500" dirty="0" smtClean="0"/>
                <a:t> y </a:t>
              </a:r>
              <a:r>
                <a:rPr lang="en-GB" sz="1500" dirty="0" err="1" smtClean="0"/>
                <a:t>alimentos</a:t>
              </a:r>
              <a:r>
                <a:rPr lang="en-GB" sz="1500" dirty="0" smtClean="0"/>
                <a:t> </a:t>
              </a:r>
              <a:r>
                <a:rPr lang="en-GB" sz="1500" dirty="0" err="1" smtClean="0"/>
                <a:t>condimentados</a:t>
              </a:r>
              <a:endParaRPr lang="en-GB" sz="1500" dirty="0" smtClean="0"/>
            </a:p>
            <a:p>
              <a:pPr>
                <a:spcBef>
                  <a:spcPts val="600"/>
                </a:spcBef>
              </a:pPr>
              <a:r>
                <a:rPr lang="en-GB" sz="1500" dirty="0" smtClean="0"/>
                <a:t>Coma en </a:t>
              </a:r>
              <a:r>
                <a:rPr lang="en-GB" sz="1500" dirty="0" err="1" smtClean="0"/>
                <a:t>cantidades</a:t>
              </a:r>
              <a:r>
                <a:rPr lang="en-GB" sz="1500" dirty="0" smtClean="0"/>
                <a:t> </a:t>
              </a:r>
              <a:r>
                <a:rPr lang="en-GB" sz="1500" dirty="0" err="1" smtClean="0"/>
                <a:t>pequeñas</a:t>
              </a:r>
              <a:r>
                <a:rPr lang="en-GB" sz="1500" dirty="0" smtClean="0"/>
                <a:t> y </a:t>
              </a:r>
              <a:r>
                <a:rPr lang="en-GB" sz="1500" dirty="0" err="1" smtClean="0"/>
                <a:t>seguidas</a:t>
              </a:r>
              <a:endParaRPr lang="en-GB" sz="1500" dirty="0" smtClean="0"/>
            </a:p>
            <a:p>
              <a:pPr>
                <a:spcBef>
                  <a:spcPts val="600"/>
                </a:spcBef>
              </a:pPr>
              <a:r>
                <a:rPr lang="en-GB" sz="1500" dirty="0" smtClean="0"/>
                <a:t>No use </a:t>
              </a:r>
              <a:r>
                <a:rPr lang="en-GB" sz="1500" dirty="0" err="1" smtClean="0"/>
                <a:t>laxantes</a:t>
              </a:r>
              <a:r>
                <a:rPr lang="en-GB" sz="1500" dirty="0" smtClean="0"/>
                <a:t> a </a:t>
              </a:r>
              <a:r>
                <a:rPr lang="en-GB" sz="1500" dirty="0" err="1" smtClean="0"/>
                <a:t>menos</a:t>
              </a:r>
              <a:r>
                <a:rPr lang="en-GB" sz="1500" dirty="0" smtClean="0"/>
                <a:t> </a:t>
              </a:r>
              <a:r>
                <a:rPr lang="en-GB" sz="1500" dirty="0" err="1" smtClean="0"/>
                <a:t>que</a:t>
              </a:r>
              <a:r>
                <a:rPr lang="en-GB" sz="1500" dirty="0" smtClean="0"/>
                <a:t> </a:t>
              </a:r>
              <a:r>
                <a:rPr lang="en-GB" sz="1500" dirty="0" err="1" smtClean="0"/>
                <a:t>su</a:t>
              </a:r>
              <a:r>
                <a:rPr lang="en-GB" sz="1500" dirty="0" smtClean="0"/>
                <a:t> </a:t>
              </a:r>
              <a:r>
                <a:rPr lang="en-GB" sz="1500" dirty="0" err="1" smtClean="0"/>
                <a:t>médico</a:t>
              </a:r>
              <a:r>
                <a:rPr lang="en-GB" sz="1500" dirty="0" smtClean="0"/>
                <a:t> </a:t>
              </a:r>
              <a:r>
                <a:rPr lang="en-GB" sz="1500" dirty="0" err="1" smtClean="0"/>
                <a:t>indique</a:t>
              </a:r>
              <a:r>
                <a:rPr lang="en-GB" sz="1500" dirty="0" smtClean="0"/>
                <a:t> lo </a:t>
              </a:r>
              <a:r>
                <a:rPr lang="en-GB" sz="1500" dirty="0" err="1" smtClean="0"/>
                <a:t>contrario</a:t>
              </a:r>
              <a:endParaRPr lang="en-GB" sz="1500" dirty="0" smtClean="0"/>
            </a:p>
          </p:txBody>
        </p:sp>
      </p:grpSp>
      <p:grpSp>
        <p:nvGrpSpPr>
          <p:cNvPr id="10" name="Groupe 9"/>
          <p:cNvGrpSpPr/>
          <p:nvPr/>
        </p:nvGrpSpPr>
        <p:grpSpPr>
          <a:xfrm>
            <a:off x="540000" y="5329262"/>
            <a:ext cx="8324617" cy="1035171"/>
            <a:chOff x="540000" y="5182776"/>
            <a:chExt cx="8324617" cy="1035171"/>
          </a:xfrm>
        </p:grpSpPr>
        <p:sp>
          <p:nvSpPr>
            <p:cNvPr id="83977" name="ZoneTexte 9"/>
            <p:cNvSpPr txBox="1">
              <a:spLocks noChangeArrowheads="1"/>
            </p:cNvSpPr>
            <p:nvPr/>
          </p:nvSpPr>
          <p:spPr bwMode="auto">
            <a:xfrm>
              <a:off x="540000" y="5182776"/>
              <a:ext cx="1512000" cy="432000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innerShdw blurRad="254000">
                <a:schemeClr val="accent1">
                  <a:lumMod val="60000"/>
                  <a:lumOff val="40000"/>
                  <a:alpha val="84000"/>
                </a:schemeClr>
              </a:innerShdw>
            </a:effectLst>
            <a:extLst/>
          </p:spPr>
          <p:txBody>
            <a:bodyPr vert="horz" wrap="square" lIns="0" tIns="0" rIns="0" bIns="0" rtlCol="0" anchor="ctr">
              <a:noAutofit/>
            </a:bodyPr>
            <a:lstStyle>
              <a:defPPr>
                <a:defRPr lang="fr-FR"/>
              </a:defPPr>
              <a:lvl1pPr>
                <a:lnSpc>
                  <a:spcPct val="85000"/>
                </a:lnSpc>
                <a:spcBef>
                  <a:spcPts val="400"/>
                </a:spcBef>
                <a:buClr>
                  <a:srgbClr val="1CBECA"/>
                </a:buClr>
                <a:tabLst>
                  <a:tab pos="1835150" algn="l"/>
                </a:tabLst>
                <a:defRPr sz="1300" b="1">
                  <a:solidFill>
                    <a:schemeClr val="tx1"/>
                  </a:solidFill>
                </a:defRPr>
              </a:lvl1pPr>
              <a:lvl2pPr>
                <a:defRPr>
                  <a:solidFill>
                    <a:schemeClr val="tx1"/>
                  </a:solidFill>
                </a:defRPr>
              </a:lvl2pPr>
              <a:lvl3pPr>
                <a:defRPr>
                  <a:solidFill>
                    <a:schemeClr val="tx1"/>
                  </a:solidFill>
                </a:defRPr>
              </a:lvl3pPr>
              <a:lvl4pPr>
                <a:defRPr>
                  <a:solidFill>
                    <a:schemeClr val="tx1"/>
                  </a:solidFill>
                </a:defRPr>
              </a:lvl4pPr>
              <a:lvl5pPr>
                <a:defRPr>
                  <a:solidFill>
                    <a:schemeClr val="tx1"/>
                  </a:solidFill>
                </a:defRPr>
              </a:lvl5pPr>
              <a:lvl6pPr>
                <a:defRPr>
                  <a:solidFill>
                    <a:schemeClr val="tx1"/>
                  </a:solidFill>
                </a:defRPr>
              </a:lvl6pPr>
              <a:lvl7pPr>
                <a:defRPr>
                  <a:solidFill>
                    <a:schemeClr val="tx1"/>
                  </a:solidFill>
                </a:defRPr>
              </a:lvl7pPr>
              <a:lvl8pPr>
                <a:defRPr>
                  <a:solidFill>
                    <a:schemeClr val="tx1"/>
                  </a:solidFill>
                </a:defRPr>
              </a:lvl8pPr>
              <a:lvl9pPr>
                <a:defRPr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GB" sz="1400" dirty="0" err="1" smtClean="0"/>
                <a:t>Higiene</a:t>
              </a:r>
              <a:endParaRPr lang="en-GB" sz="1400" dirty="0"/>
            </a:p>
          </p:txBody>
        </p:sp>
        <p:sp>
          <p:nvSpPr>
            <p:cNvPr id="18" name="Espace réservé du contenu 2"/>
            <p:cNvSpPr txBox="1">
              <a:spLocks/>
            </p:cNvSpPr>
            <p:nvPr/>
          </p:nvSpPr>
          <p:spPr>
            <a:xfrm>
              <a:off x="2088000" y="5182776"/>
              <a:ext cx="6776617" cy="1035171"/>
            </a:xfrm>
            <a:prstGeom prst="rect">
              <a:avLst/>
            </a:prstGeom>
          </p:spPr>
          <p:txBody>
            <a:bodyPr vert="horz" wrap="square" lIns="91440" tIns="126000" rIns="91440" bIns="45720" rtlCol="0">
              <a:spAutoFit/>
            </a:bodyPr>
            <a:lstStyle>
              <a:lvl1pPr marL="176213" indent="-176213" algn="l" defTabSz="914400" rtl="0" eaLnBrk="1" latinLnBrk="0" hangingPunct="1">
                <a:lnSpc>
                  <a:spcPct val="85000"/>
                </a:lnSpc>
                <a:spcBef>
                  <a:spcPts val="1200"/>
                </a:spcBef>
                <a:buClr>
                  <a:srgbClr val="1CBECA"/>
                </a:buClr>
                <a:buFont typeface="Arial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20725" indent="-263525" algn="l" defTabSz="914400" rtl="0" eaLnBrk="1" latinLnBrk="0" hangingPunct="1">
                <a:lnSpc>
                  <a:spcPct val="85000"/>
                </a:lnSpc>
                <a:spcBef>
                  <a:spcPts val="600"/>
                </a:spcBef>
                <a:buClr>
                  <a:schemeClr val="tx1">
                    <a:lumMod val="65000"/>
                    <a:lumOff val="35000"/>
                  </a:schemeClr>
                </a:buClr>
                <a:buFont typeface="Arial" pitchFamily="34" charset="0"/>
                <a:buChar char="‒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073150" indent="-158750" algn="l" defTabSz="914400" rtl="0" eaLnBrk="1" latinLnBrk="0" hangingPunct="1">
                <a:lnSpc>
                  <a:spcPct val="85000"/>
                </a:lnSpc>
                <a:spcBef>
                  <a:spcPts val="400"/>
                </a:spcBef>
                <a:buClr>
                  <a:srgbClr val="1CBECA"/>
                </a:buClr>
                <a:buFont typeface="Arial" pitchFamily="34" charset="0"/>
                <a:buChar char="•"/>
                <a:defRPr sz="16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520825" indent="-149225" algn="l" defTabSz="914400" rtl="0" eaLnBrk="1" latinLnBrk="0" hangingPunct="1">
                <a:lnSpc>
                  <a:spcPct val="85000"/>
                </a:lnSpc>
                <a:spcBef>
                  <a:spcPts val="0"/>
                </a:spcBef>
                <a:buClr>
                  <a:srgbClr val="1CBECA"/>
                </a:buClr>
                <a:buFont typeface="Arial" pitchFamily="34" charset="0"/>
                <a:buChar char="•"/>
                <a:defRPr sz="1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970088" indent="-141288" algn="l" defTabSz="914400" rtl="0" eaLnBrk="1" latinLnBrk="0" hangingPunct="1">
                <a:lnSpc>
                  <a:spcPct val="85000"/>
                </a:lnSpc>
                <a:spcBef>
                  <a:spcPts val="0"/>
                </a:spcBef>
                <a:buClr>
                  <a:srgbClr val="1CBECA"/>
                </a:buClr>
                <a:buFont typeface="Arial" pitchFamily="34" charset="0"/>
                <a:buChar char="•"/>
                <a:defRPr sz="1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600"/>
                </a:spcBef>
              </a:pPr>
              <a:r>
                <a:rPr lang="en-GB" sz="1500" dirty="0" smtClean="0"/>
                <a:t>La </a:t>
              </a:r>
              <a:r>
                <a:rPr lang="en-GB" sz="1500" dirty="0" err="1" smtClean="0"/>
                <a:t>diarrea</a:t>
              </a:r>
              <a:r>
                <a:rPr lang="en-GB" sz="1500" dirty="0" smtClean="0"/>
                <a:t> </a:t>
              </a:r>
              <a:r>
                <a:rPr lang="en-GB" sz="1500" dirty="0" err="1" smtClean="0"/>
                <a:t>contiene</a:t>
              </a:r>
              <a:r>
                <a:rPr lang="en-GB" sz="1500" dirty="0" smtClean="0"/>
                <a:t> </a:t>
              </a:r>
              <a:r>
                <a:rPr lang="en-GB" sz="1500" dirty="0" err="1" smtClean="0"/>
                <a:t>bacterias</a:t>
              </a:r>
              <a:r>
                <a:rPr lang="en-GB" sz="1500" dirty="0" smtClean="0"/>
                <a:t> </a:t>
              </a:r>
              <a:r>
                <a:rPr lang="en-GB" sz="1500" dirty="0" err="1" smtClean="0"/>
                <a:t>dañinas</a:t>
              </a:r>
              <a:r>
                <a:rPr lang="en-GB" sz="1500" dirty="0" smtClean="0"/>
                <a:t> </a:t>
              </a:r>
              <a:r>
                <a:rPr lang="en-GB" sz="1500" dirty="0" err="1" smtClean="0"/>
                <a:t>que</a:t>
              </a:r>
              <a:r>
                <a:rPr lang="en-GB" sz="1500" dirty="0" smtClean="0"/>
                <a:t> </a:t>
              </a:r>
              <a:r>
                <a:rPr lang="en-GB" sz="1500" dirty="0" err="1" smtClean="0"/>
                <a:t>pueden</a:t>
              </a:r>
              <a:r>
                <a:rPr lang="en-GB" sz="1500" dirty="0" smtClean="0"/>
                <a:t> </a:t>
              </a:r>
              <a:r>
                <a:rPr lang="en-GB" sz="1500" dirty="0" err="1" smtClean="0"/>
                <a:t>cuasar</a:t>
              </a:r>
              <a:r>
                <a:rPr lang="en-GB" sz="1500" dirty="0" smtClean="0"/>
                <a:t> </a:t>
              </a:r>
              <a:r>
                <a:rPr lang="en-GB" sz="1500" dirty="0" err="1" smtClean="0"/>
                <a:t>heridas</a:t>
              </a:r>
              <a:r>
                <a:rPr lang="en-GB" sz="1500" dirty="0" smtClean="0"/>
                <a:t> </a:t>
              </a:r>
              <a:r>
                <a:rPr lang="en-GB" sz="1500" dirty="0" err="1" smtClean="0"/>
                <a:t>dolorosas</a:t>
              </a:r>
              <a:r>
                <a:rPr lang="en-GB" sz="1500" dirty="0" smtClean="0"/>
                <a:t> en </a:t>
              </a:r>
              <a:r>
                <a:rPr lang="en-GB" sz="1500" dirty="0" err="1" smtClean="0"/>
                <a:t>su</a:t>
              </a:r>
              <a:r>
                <a:rPr lang="en-GB" sz="1500" dirty="0" smtClean="0"/>
                <a:t> </a:t>
              </a:r>
              <a:r>
                <a:rPr lang="en-GB" sz="1500" dirty="0" err="1" smtClean="0"/>
                <a:t>piel</a:t>
              </a:r>
              <a:endParaRPr lang="en-GB" sz="1500" dirty="0" smtClean="0"/>
            </a:p>
            <a:p>
              <a:pPr>
                <a:spcBef>
                  <a:spcPts val="600"/>
                </a:spcBef>
              </a:pPr>
              <a:r>
                <a:rPr lang="en-GB" sz="1500" dirty="0" err="1" smtClean="0"/>
                <a:t>Asegure</a:t>
              </a:r>
              <a:r>
                <a:rPr lang="en-GB" sz="1500" dirty="0" smtClean="0"/>
                <a:t> de </a:t>
              </a:r>
              <a:r>
                <a:rPr lang="en-GB" sz="1500" dirty="0" err="1" smtClean="0"/>
                <a:t>lavar</a:t>
              </a:r>
              <a:r>
                <a:rPr lang="en-GB" sz="1500" dirty="0" smtClean="0"/>
                <a:t> </a:t>
              </a:r>
              <a:r>
                <a:rPr lang="en-GB" sz="1500" dirty="0" err="1" smtClean="0"/>
                <a:t>regularmente</a:t>
              </a:r>
              <a:r>
                <a:rPr lang="en-GB" sz="1500" dirty="0" smtClean="0"/>
                <a:t> la </a:t>
              </a:r>
              <a:r>
                <a:rPr lang="en-GB" sz="1500" dirty="0" err="1" smtClean="0"/>
                <a:t>zona</a:t>
              </a:r>
              <a:r>
                <a:rPr lang="en-GB" sz="1500" dirty="0" smtClean="0"/>
                <a:t> rectal con </a:t>
              </a:r>
              <a:r>
                <a:rPr lang="en-GB" sz="1500" dirty="0" err="1" smtClean="0"/>
                <a:t>agua</a:t>
              </a:r>
              <a:r>
                <a:rPr lang="en-GB" sz="1500" dirty="0" smtClean="0"/>
                <a:t> tibia </a:t>
              </a:r>
              <a:r>
                <a:rPr lang="en-GB" sz="1500" dirty="0" err="1" smtClean="0"/>
                <a:t>para</a:t>
              </a:r>
              <a:r>
                <a:rPr lang="en-GB" sz="1500" dirty="0" smtClean="0"/>
                <a:t> remover </a:t>
              </a:r>
              <a:r>
                <a:rPr lang="en-GB" sz="1500" dirty="0" err="1" smtClean="0"/>
                <a:t>estas</a:t>
              </a:r>
              <a:r>
                <a:rPr lang="en-GB" sz="1500" dirty="0" smtClean="0"/>
                <a:t> </a:t>
              </a:r>
              <a:r>
                <a:rPr lang="en-GB" sz="1500" dirty="0" err="1" smtClean="0"/>
                <a:t>bacterias</a:t>
              </a:r>
              <a:endParaRPr lang="en-GB" sz="1500" dirty="0" smtClean="0"/>
            </a:p>
          </p:txBody>
        </p:sp>
      </p:grpSp>
      <p:grpSp>
        <p:nvGrpSpPr>
          <p:cNvPr id="14" name="Groupe 13"/>
          <p:cNvGrpSpPr/>
          <p:nvPr/>
        </p:nvGrpSpPr>
        <p:grpSpPr>
          <a:xfrm>
            <a:off x="540000" y="1479548"/>
            <a:ext cx="8325037" cy="432000"/>
            <a:chOff x="540000" y="1479548"/>
            <a:chExt cx="8325037" cy="432000"/>
          </a:xfrm>
        </p:grpSpPr>
        <p:sp>
          <p:nvSpPr>
            <p:cNvPr id="83974" name="ZoneTexte 3"/>
            <p:cNvSpPr txBox="1">
              <a:spLocks noChangeArrowheads="1"/>
            </p:cNvSpPr>
            <p:nvPr/>
          </p:nvSpPr>
          <p:spPr bwMode="auto">
            <a:xfrm>
              <a:off x="540000" y="1479548"/>
              <a:ext cx="1512000" cy="432000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innerShdw blurRad="254000">
                <a:schemeClr val="accent1">
                  <a:lumMod val="60000"/>
                  <a:lumOff val="40000"/>
                  <a:alpha val="84000"/>
                </a:schemeClr>
              </a:innerShdw>
            </a:effectLst>
            <a:extLst/>
          </p:spPr>
          <p:txBody>
            <a:bodyPr vert="horz" wrap="square" lIns="0" tIns="0" rIns="0" bIns="0" rtlCol="0" anchor="ctr">
              <a:noAutofit/>
            </a:bodyPr>
            <a:lstStyle>
              <a:defPPr>
                <a:defRPr lang="fr-FR"/>
              </a:defPPr>
              <a:lvl1pPr>
                <a:lnSpc>
                  <a:spcPct val="85000"/>
                </a:lnSpc>
                <a:spcBef>
                  <a:spcPts val="400"/>
                </a:spcBef>
                <a:buClr>
                  <a:srgbClr val="1CBECA"/>
                </a:buClr>
                <a:tabLst>
                  <a:tab pos="1835150" algn="l"/>
                </a:tabLst>
                <a:defRPr sz="1300" b="1">
                  <a:solidFill>
                    <a:schemeClr val="tx1"/>
                  </a:solidFill>
                </a:defRPr>
              </a:lvl1pPr>
              <a:lvl2pPr>
                <a:defRPr>
                  <a:solidFill>
                    <a:schemeClr val="tx1"/>
                  </a:solidFill>
                </a:defRPr>
              </a:lvl2pPr>
              <a:lvl3pPr>
                <a:defRPr>
                  <a:solidFill>
                    <a:schemeClr val="tx1"/>
                  </a:solidFill>
                </a:defRPr>
              </a:lvl3pPr>
              <a:lvl4pPr>
                <a:defRPr>
                  <a:solidFill>
                    <a:schemeClr val="tx1"/>
                  </a:solidFill>
                </a:defRPr>
              </a:lvl4pPr>
              <a:lvl5pPr>
                <a:defRPr>
                  <a:solidFill>
                    <a:schemeClr val="tx1"/>
                  </a:solidFill>
                </a:defRPr>
              </a:lvl5pPr>
              <a:lvl6pPr>
                <a:defRPr>
                  <a:solidFill>
                    <a:schemeClr val="tx1"/>
                  </a:solidFill>
                </a:defRPr>
              </a:lvl6pPr>
              <a:lvl7pPr>
                <a:defRPr>
                  <a:solidFill>
                    <a:schemeClr val="tx1"/>
                  </a:solidFill>
                </a:defRPr>
              </a:lvl7pPr>
              <a:lvl8pPr>
                <a:defRPr>
                  <a:solidFill>
                    <a:schemeClr val="tx1"/>
                  </a:solidFill>
                </a:defRPr>
              </a:lvl8pPr>
              <a:lvl9pPr>
                <a:defRPr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GB" sz="1400" dirty="0" err="1" smtClean="0"/>
                <a:t>Vea</a:t>
              </a:r>
              <a:r>
                <a:rPr lang="en-GB" sz="1400" dirty="0" smtClean="0"/>
                <a:t> </a:t>
              </a:r>
              <a:r>
                <a:rPr lang="en-GB" sz="1400" dirty="0" err="1" smtClean="0"/>
                <a:t>si</a:t>
              </a:r>
              <a:r>
                <a:rPr lang="en-GB" sz="1400" dirty="0" smtClean="0"/>
                <a:t> </a:t>
              </a:r>
              <a:r>
                <a:rPr lang="en-GB" sz="1400" dirty="0" err="1" smtClean="0"/>
                <a:t>presenta</a:t>
              </a:r>
              <a:endParaRPr lang="en-GB" sz="1400" dirty="0"/>
            </a:p>
          </p:txBody>
        </p:sp>
        <p:sp>
          <p:nvSpPr>
            <p:cNvPr id="24" name="Espace réservé du contenu 2"/>
            <p:cNvSpPr txBox="1">
              <a:spLocks/>
            </p:cNvSpPr>
            <p:nvPr/>
          </p:nvSpPr>
          <p:spPr>
            <a:xfrm>
              <a:off x="2088000" y="1551086"/>
              <a:ext cx="6777037" cy="288541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176213" indent="-176213" algn="l" defTabSz="914400" rtl="0" eaLnBrk="1" latinLnBrk="0" hangingPunct="1">
                <a:lnSpc>
                  <a:spcPct val="85000"/>
                </a:lnSpc>
                <a:spcBef>
                  <a:spcPts val="1200"/>
                </a:spcBef>
                <a:buClr>
                  <a:srgbClr val="1CBECA"/>
                </a:buClr>
                <a:buFont typeface="Arial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20725" indent="-263525" algn="l" defTabSz="914400" rtl="0" eaLnBrk="1" latinLnBrk="0" hangingPunct="1">
                <a:lnSpc>
                  <a:spcPct val="85000"/>
                </a:lnSpc>
                <a:spcBef>
                  <a:spcPts val="600"/>
                </a:spcBef>
                <a:buClr>
                  <a:schemeClr val="tx1">
                    <a:lumMod val="65000"/>
                    <a:lumOff val="35000"/>
                  </a:schemeClr>
                </a:buClr>
                <a:buFont typeface="Arial" pitchFamily="34" charset="0"/>
                <a:buChar char="‒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073150" indent="-158750" algn="l" defTabSz="914400" rtl="0" eaLnBrk="1" latinLnBrk="0" hangingPunct="1">
                <a:lnSpc>
                  <a:spcPct val="85000"/>
                </a:lnSpc>
                <a:spcBef>
                  <a:spcPts val="400"/>
                </a:spcBef>
                <a:buClr>
                  <a:srgbClr val="1CBECA"/>
                </a:buClr>
                <a:buFont typeface="Arial" pitchFamily="34" charset="0"/>
                <a:buChar char="•"/>
                <a:defRPr sz="16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520825" indent="-149225" algn="l" defTabSz="914400" rtl="0" eaLnBrk="1" latinLnBrk="0" hangingPunct="1">
                <a:lnSpc>
                  <a:spcPct val="85000"/>
                </a:lnSpc>
                <a:spcBef>
                  <a:spcPts val="0"/>
                </a:spcBef>
                <a:buClr>
                  <a:srgbClr val="1CBECA"/>
                </a:buClr>
                <a:buFont typeface="Arial" pitchFamily="34" charset="0"/>
                <a:buChar char="•"/>
                <a:defRPr sz="1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970088" indent="-141288" algn="l" defTabSz="914400" rtl="0" eaLnBrk="1" latinLnBrk="0" hangingPunct="1">
                <a:lnSpc>
                  <a:spcPct val="85000"/>
                </a:lnSpc>
                <a:spcBef>
                  <a:spcPts val="0"/>
                </a:spcBef>
                <a:buClr>
                  <a:srgbClr val="1CBECA"/>
                </a:buClr>
                <a:buFont typeface="Arial" pitchFamily="34" charset="0"/>
                <a:buChar char="•"/>
                <a:defRPr sz="1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0">
                <a:spcBef>
                  <a:spcPts val="600"/>
                </a:spcBef>
                <a:buNone/>
              </a:pPr>
              <a:r>
                <a:rPr lang="en-GB" sz="1500" b="1" dirty="0" smtClean="0">
                  <a:solidFill>
                    <a:schemeClr val="accent1"/>
                  </a:solidFill>
                </a:rPr>
                <a:t>4 o </a:t>
              </a:r>
              <a:r>
                <a:rPr lang="en-GB" sz="1500" b="1" dirty="0" err="1" smtClean="0">
                  <a:solidFill>
                    <a:schemeClr val="accent1"/>
                  </a:solidFill>
                </a:rPr>
                <a:t>más</a:t>
              </a:r>
              <a:r>
                <a:rPr lang="en-GB" sz="1500" b="1" dirty="0" smtClean="0">
                  <a:solidFill>
                    <a:schemeClr val="accent1"/>
                  </a:solidFill>
                </a:rPr>
                <a:t> </a:t>
              </a:r>
              <a:r>
                <a:rPr lang="en-GB" sz="1500" b="1" dirty="0" err="1" smtClean="0">
                  <a:solidFill>
                    <a:schemeClr val="accent1"/>
                  </a:solidFill>
                </a:rPr>
                <a:t>evacuaciones</a:t>
              </a:r>
              <a:r>
                <a:rPr lang="en-GB" sz="1500" b="1" dirty="0" smtClean="0">
                  <a:solidFill>
                    <a:schemeClr val="accent1"/>
                  </a:solidFill>
                </a:rPr>
                <a:t> mas de lo normal en un </a:t>
              </a:r>
              <a:r>
                <a:rPr lang="en-GB" sz="1500" b="1" dirty="0" err="1" smtClean="0">
                  <a:solidFill>
                    <a:schemeClr val="accent1"/>
                  </a:solidFill>
                </a:rPr>
                <a:t>día</a:t>
              </a:r>
              <a:r>
                <a:rPr lang="en-GB" sz="1500" b="1" dirty="0" smtClean="0">
                  <a:solidFill>
                    <a:schemeClr val="accent1"/>
                  </a:solidFill>
                </a:rPr>
                <a:t> </a:t>
              </a:r>
            </a:p>
          </p:txBody>
        </p:sp>
      </p:grpSp>
      <p:grpSp>
        <p:nvGrpSpPr>
          <p:cNvPr id="22" name="Groupe 21"/>
          <p:cNvGrpSpPr/>
          <p:nvPr/>
        </p:nvGrpSpPr>
        <p:grpSpPr>
          <a:xfrm>
            <a:off x="7639940" y="978172"/>
            <a:ext cx="1390935" cy="247161"/>
            <a:chOff x="7639940" y="978172"/>
            <a:chExt cx="1390935" cy="247161"/>
          </a:xfrm>
        </p:grpSpPr>
        <p:sp>
          <p:nvSpPr>
            <p:cNvPr id="23" name="Rectangle 22"/>
            <p:cNvSpPr/>
            <p:nvPr/>
          </p:nvSpPr>
          <p:spPr>
            <a:xfrm>
              <a:off x="7639940" y="1081333"/>
              <a:ext cx="1389301" cy="144000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" name="Rectangle à coins arrondis 9226"/>
            <p:cNvSpPr/>
            <p:nvPr/>
          </p:nvSpPr>
          <p:spPr>
            <a:xfrm>
              <a:off x="7639940" y="978172"/>
              <a:ext cx="1390935" cy="162152"/>
            </a:xfrm>
            <a:custGeom>
              <a:avLst/>
              <a:gdLst>
                <a:gd name="connsiteX0" fmla="*/ 0 w 1367459"/>
                <a:gd name="connsiteY0" fmla="*/ 89848 h 252000"/>
                <a:gd name="connsiteX1" fmla="*/ 89848 w 1367459"/>
                <a:gd name="connsiteY1" fmla="*/ 0 h 252000"/>
                <a:gd name="connsiteX2" fmla="*/ 1277611 w 1367459"/>
                <a:gd name="connsiteY2" fmla="*/ 0 h 252000"/>
                <a:gd name="connsiteX3" fmla="*/ 1367459 w 1367459"/>
                <a:gd name="connsiteY3" fmla="*/ 89848 h 252000"/>
                <a:gd name="connsiteX4" fmla="*/ 1367459 w 1367459"/>
                <a:gd name="connsiteY4" fmla="*/ 162152 h 252000"/>
                <a:gd name="connsiteX5" fmla="*/ 1277611 w 1367459"/>
                <a:gd name="connsiteY5" fmla="*/ 252000 h 252000"/>
                <a:gd name="connsiteX6" fmla="*/ 89848 w 1367459"/>
                <a:gd name="connsiteY6" fmla="*/ 252000 h 252000"/>
                <a:gd name="connsiteX7" fmla="*/ 0 w 1367459"/>
                <a:gd name="connsiteY7" fmla="*/ 162152 h 252000"/>
                <a:gd name="connsiteX8" fmla="*/ 0 w 1367459"/>
                <a:gd name="connsiteY8" fmla="*/ 89848 h 252000"/>
                <a:gd name="connsiteX0" fmla="*/ 89848 w 1367459"/>
                <a:gd name="connsiteY0" fmla="*/ 252000 h 343440"/>
                <a:gd name="connsiteX1" fmla="*/ 0 w 1367459"/>
                <a:gd name="connsiteY1" fmla="*/ 162152 h 343440"/>
                <a:gd name="connsiteX2" fmla="*/ 0 w 1367459"/>
                <a:gd name="connsiteY2" fmla="*/ 89848 h 343440"/>
                <a:gd name="connsiteX3" fmla="*/ 89848 w 1367459"/>
                <a:gd name="connsiteY3" fmla="*/ 0 h 343440"/>
                <a:gd name="connsiteX4" fmla="*/ 1277611 w 1367459"/>
                <a:gd name="connsiteY4" fmla="*/ 0 h 343440"/>
                <a:gd name="connsiteX5" fmla="*/ 1367459 w 1367459"/>
                <a:gd name="connsiteY5" fmla="*/ 89848 h 343440"/>
                <a:gd name="connsiteX6" fmla="*/ 1367459 w 1367459"/>
                <a:gd name="connsiteY6" fmla="*/ 162152 h 343440"/>
                <a:gd name="connsiteX7" fmla="*/ 1277611 w 1367459"/>
                <a:gd name="connsiteY7" fmla="*/ 252000 h 343440"/>
                <a:gd name="connsiteX8" fmla="*/ 181288 w 1367459"/>
                <a:gd name="connsiteY8" fmla="*/ 343440 h 343440"/>
                <a:gd name="connsiteX0" fmla="*/ 0 w 1367459"/>
                <a:gd name="connsiteY0" fmla="*/ 162152 h 343440"/>
                <a:gd name="connsiteX1" fmla="*/ 0 w 1367459"/>
                <a:gd name="connsiteY1" fmla="*/ 89848 h 343440"/>
                <a:gd name="connsiteX2" fmla="*/ 89848 w 1367459"/>
                <a:gd name="connsiteY2" fmla="*/ 0 h 343440"/>
                <a:gd name="connsiteX3" fmla="*/ 1277611 w 1367459"/>
                <a:gd name="connsiteY3" fmla="*/ 0 h 343440"/>
                <a:gd name="connsiteX4" fmla="*/ 1367459 w 1367459"/>
                <a:gd name="connsiteY4" fmla="*/ 89848 h 343440"/>
                <a:gd name="connsiteX5" fmla="*/ 1367459 w 1367459"/>
                <a:gd name="connsiteY5" fmla="*/ 162152 h 343440"/>
                <a:gd name="connsiteX6" fmla="*/ 1277611 w 1367459"/>
                <a:gd name="connsiteY6" fmla="*/ 252000 h 343440"/>
                <a:gd name="connsiteX7" fmla="*/ 181288 w 1367459"/>
                <a:gd name="connsiteY7" fmla="*/ 343440 h 343440"/>
                <a:gd name="connsiteX0" fmla="*/ 0 w 1367459"/>
                <a:gd name="connsiteY0" fmla="*/ 162152 h 252000"/>
                <a:gd name="connsiteX1" fmla="*/ 0 w 1367459"/>
                <a:gd name="connsiteY1" fmla="*/ 89848 h 252000"/>
                <a:gd name="connsiteX2" fmla="*/ 89848 w 1367459"/>
                <a:gd name="connsiteY2" fmla="*/ 0 h 252000"/>
                <a:gd name="connsiteX3" fmla="*/ 1277611 w 1367459"/>
                <a:gd name="connsiteY3" fmla="*/ 0 h 252000"/>
                <a:gd name="connsiteX4" fmla="*/ 1367459 w 1367459"/>
                <a:gd name="connsiteY4" fmla="*/ 89848 h 252000"/>
                <a:gd name="connsiteX5" fmla="*/ 1367459 w 1367459"/>
                <a:gd name="connsiteY5" fmla="*/ 162152 h 252000"/>
                <a:gd name="connsiteX6" fmla="*/ 1277611 w 1367459"/>
                <a:gd name="connsiteY6" fmla="*/ 252000 h 252000"/>
                <a:gd name="connsiteX0" fmla="*/ 0 w 1367459"/>
                <a:gd name="connsiteY0" fmla="*/ 162152 h 162152"/>
                <a:gd name="connsiteX1" fmla="*/ 0 w 1367459"/>
                <a:gd name="connsiteY1" fmla="*/ 89848 h 162152"/>
                <a:gd name="connsiteX2" fmla="*/ 89848 w 1367459"/>
                <a:gd name="connsiteY2" fmla="*/ 0 h 162152"/>
                <a:gd name="connsiteX3" fmla="*/ 1277611 w 1367459"/>
                <a:gd name="connsiteY3" fmla="*/ 0 h 162152"/>
                <a:gd name="connsiteX4" fmla="*/ 1367459 w 1367459"/>
                <a:gd name="connsiteY4" fmla="*/ 89848 h 162152"/>
                <a:gd name="connsiteX5" fmla="*/ 1367459 w 1367459"/>
                <a:gd name="connsiteY5" fmla="*/ 162152 h 162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67459" h="162152">
                  <a:moveTo>
                    <a:pt x="0" y="162152"/>
                  </a:moveTo>
                  <a:lnTo>
                    <a:pt x="0" y="89848"/>
                  </a:lnTo>
                  <a:cubicBezTo>
                    <a:pt x="0" y="40226"/>
                    <a:pt x="40226" y="0"/>
                    <a:pt x="89848" y="0"/>
                  </a:cubicBezTo>
                  <a:lnTo>
                    <a:pt x="1277611" y="0"/>
                  </a:lnTo>
                  <a:cubicBezTo>
                    <a:pt x="1327233" y="0"/>
                    <a:pt x="1367459" y="40226"/>
                    <a:pt x="1367459" y="89848"/>
                  </a:cubicBezTo>
                  <a:lnTo>
                    <a:pt x="1367459" y="162152"/>
                  </a:lnTo>
                </a:path>
              </a:pathLst>
            </a:custGeom>
            <a:solidFill>
              <a:schemeClr val="bg1"/>
            </a:solidFill>
            <a:ln w="19050" cap="rnd">
              <a:solidFill>
                <a:schemeClr val="accent2"/>
              </a:solidFill>
            </a:ln>
            <a:effectLst/>
          </p:spPr>
          <p:txBody>
            <a:bodyPr wrap="none" tIns="144000" bIns="0" anchor="ctr">
              <a:noAutofit/>
            </a:bodyPr>
            <a:lstStyle/>
            <a:p>
              <a:pPr algn="ctr"/>
              <a:r>
                <a:rPr lang="en-US" sz="1400" b="1" noProof="1" smtClean="0">
                  <a:solidFill>
                    <a:schemeClr val="accent2"/>
                  </a:solidFill>
                </a:rPr>
                <a:t>Diarrea</a:t>
              </a:r>
              <a:endParaRPr lang="en-US" sz="1400" b="1" noProof="1">
                <a:solidFill>
                  <a:schemeClr val="accent2"/>
                </a:solidFill>
              </a:endParaRPr>
            </a:p>
          </p:txBody>
        </p:sp>
      </p:grpSp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0" y="6267069"/>
            <a:ext cx="6048375" cy="590931"/>
          </a:xfrm>
          <a:prstGeom prst="rect">
            <a:avLst/>
          </a:prstGeom>
          <a:extLst/>
        </p:spPr>
        <p:txBody>
          <a:bodyPr wrap="square" anchor="b">
            <a:spAutoFit/>
          </a:bodyPr>
          <a:lstStyle/>
          <a:p>
            <a:pPr>
              <a:lnSpc>
                <a:spcPct val="90000"/>
              </a:lnSpc>
            </a:pP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Afatinib Prescribing 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Information/</a:t>
            </a:r>
            <a:r>
              <a:rPr lang="en-GB" sz="9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Afatinib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9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Summar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of Product 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Characteristics.</a:t>
            </a:r>
          </a:p>
          <a:p>
            <a:pPr>
              <a:lnSpc>
                <a:spcPct val="90000"/>
              </a:lnSpc>
            </a:pP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Hirsh 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V. </a:t>
            </a:r>
            <a:r>
              <a:rPr lang="en-GB" sz="9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Curr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9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Oncol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2011;18(3):126-38.</a:t>
            </a:r>
          </a:p>
          <a:p>
            <a:pPr>
              <a:lnSpc>
                <a:spcPct val="90000"/>
              </a:lnSpc>
            </a:pP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Cancer 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Network. </a:t>
            </a:r>
            <a:r>
              <a:rPr lang="en-GB" sz="9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Diarrhea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in Cancer Patients. 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http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://www.cancernetwork.</a:t>
            </a:r>
          </a:p>
          <a:p>
            <a:pPr>
              <a:lnSpc>
                <a:spcPct val="90000"/>
              </a:lnSpc>
            </a:pP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com/nurses/content/article/10165/1170582. Accessed 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04/03/13.</a:t>
            </a:r>
          </a:p>
        </p:txBody>
      </p:sp>
    </p:spTree>
    <p:extLst>
      <p:ext uri="{BB962C8B-B14F-4D97-AF65-F5344CB8AC3E}">
        <p14:creationId xmlns:p14="http://schemas.microsoft.com/office/powerpoint/2010/main" val="2388625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re 1"/>
          <p:cNvSpPr>
            <a:spLocks noGrp="1"/>
          </p:cNvSpPr>
          <p:nvPr>
            <p:ph type="title"/>
          </p:nvPr>
        </p:nvSpPr>
        <p:spPr>
          <a:xfrm>
            <a:off x="430823" y="218197"/>
            <a:ext cx="8550003" cy="798680"/>
          </a:xfrm>
        </p:spPr>
        <p:txBody>
          <a:bodyPr/>
          <a:lstStyle/>
          <a:p>
            <a:r>
              <a:rPr lang="en-GB" dirty="0" err="1" smtClean="0"/>
              <a:t>Aconseje</a:t>
            </a:r>
            <a:r>
              <a:rPr lang="en-GB" dirty="0" smtClean="0"/>
              <a:t> a los </a:t>
            </a:r>
            <a:r>
              <a:rPr lang="en-GB" dirty="0" err="1" smtClean="0"/>
              <a:t>pacientes</a:t>
            </a:r>
            <a:r>
              <a:rPr lang="en-GB" dirty="0" smtClean="0"/>
              <a:t> </a:t>
            </a:r>
            <a:r>
              <a:rPr lang="en-GB" dirty="0" err="1" smtClean="0"/>
              <a:t>cuando</a:t>
            </a:r>
            <a:r>
              <a:rPr lang="en-GB" dirty="0" smtClean="0"/>
              <a:t> </a:t>
            </a:r>
            <a:r>
              <a:rPr lang="en-GB" dirty="0" err="1" smtClean="0"/>
              <a:t>contactar</a:t>
            </a:r>
            <a:r>
              <a:rPr lang="en-GB" dirty="0" smtClean="0"/>
              <a:t> a </a:t>
            </a:r>
            <a:r>
              <a:rPr lang="en-GB" dirty="0" err="1" smtClean="0"/>
              <a:t>su</a:t>
            </a:r>
            <a:r>
              <a:rPr lang="en-GB" dirty="0" smtClean="0"/>
              <a:t> </a:t>
            </a:r>
            <a:r>
              <a:rPr lang="en-GB" dirty="0" err="1" smtClean="0"/>
              <a:t>médico</a:t>
            </a:r>
            <a:endParaRPr lang="en-GB" dirty="0" smtClean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43</a:t>
            </a:fld>
            <a:endParaRPr lang="fr-FR"/>
          </a:p>
        </p:txBody>
      </p:sp>
      <p:sp>
        <p:nvSpPr>
          <p:cNvPr id="84995" name="Espace réservé du contenu 2"/>
          <p:cNvSpPr>
            <a:spLocks noGrp="1"/>
          </p:cNvSpPr>
          <p:nvPr>
            <p:ph idx="4294967295"/>
          </p:nvPr>
        </p:nvSpPr>
        <p:spPr>
          <a:xfrm>
            <a:off x="2436813" y="1728788"/>
            <a:ext cx="6707187" cy="3040062"/>
          </a:xfrm>
        </p:spPr>
        <p:txBody>
          <a:bodyPr vert="horz" wrap="square" lIns="91440" tIns="180000" rIns="91440" bIns="45720" rtlCol="0">
            <a:spAutoFit/>
          </a:bodyPr>
          <a:lstStyle/>
          <a:p>
            <a:pPr>
              <a:spcBef>
                <a:spcPts val="1800"/>
              </a:spcBef>
            </a:pPr>
            <a:r>
              <a:rPr lang="en-GB" sz="1800" dirty="0" smtClean="0"/>
              <a:t>Al </a:t>
            </a:r>
            <a:r>
              <a:rPr lang="en-GB" sz="1800" dirty="0" err="1" smtClean="0"/>
              <a:t>presentar</a:t>
            </a:r>
            <a:r>
              <a:rPr lang="en-GB" sz="1800" dirty="0" smtClean="0"/>
              <a:t> </a:t>
            </a:r>
            <a:r>
              <a:rPr lang="en-GB" sz="1800" dirty="0" err="1" smtClean="0"/>
              <a:t>diarrea</a:t>
            </a:r>
            <a:r>
              <a:rPr lang="en-GB" sz="1800" dirty="0" smtClean="0"/>
              <a:t> la </a:t>
            </a:r>
            <a:r>
              <a:rPr lang="en-GB" sz="1800" dirty="0" err="1" smtClean="0"/>
              <a:t>primera</a:t>
            </a:r>
            <a:r>
              <a:rPr lang="en-GB" sz="1800" dirty="0" smtClean="0"/>
              <a:t> </a:t>
            </a:r>
            <a:r>
              <a:rPr lang="en-GB" sz="1800" dirty="0" err="1" smtClean="0"/>
              <a:t>vez</a:t>
            </a:r>
            <a:endParaRPr lang="en-GB" sz="1800" dirty="0"/>
          </a:p>
          <a:p>
            <a:pPr>
              <a:spcBef>
                <a:spcPts val="1800"/>
              </a:spcBef>
            </a:pPr>
            <a:r>
              <a:rPr lang="en-GB" sz="1800" dirty="0" smtClean="0"/>
              <a:t>Si se </a:t>
            </a:r>
            <a:r>
              <a:rPr lang="en-GB" sz="1800" dirty="0" err="1" smtClean="0"/>
              <a:t>siente</a:t>
            </a:r>
            <a:r>
              <a:rPr lang="en-GB" sz="1800" dirty="0" smtClean="0"/>
              <a:t> </a:t>
            </a:r>
            <a:r>
              <a:rPr lang="en-GB" sz="1800" dirty="0" err="1" smtClean="0"/>
              <a:t>muy</a:t>
            </a:r>
            <a:r>
              <a:rPr lang="en-GB" sz="1800" dirty="0" smtClean="0"/>
              <a:t> mal y/o la </a:t>
            </a:r>
            <a:r>
              <a:rPr lang="en-GB" sz="1800" dirty="0" err="1" smtClean="0"/>
              <a:t>diarrea</a:t>
            </a:r>
            <a:r>
              <a:rPr lang="en-GB" sz="1800" dirty="0" smtClean="0"/>
              <a:t> </a:t>
            </a:r>
            <a:r>
              <a:rPr lang="en-GB" sz="1800" dirty="0" err="1" smtClean="0"/>
              <a:t>afecta</a:t>
            </a:r>
            <a:r>
              <a:rPr lang="en-GB" sz="1800" dirty="0" smtClean="0"/>
              <a:t> sus </a:t>
            </a:r>
            <a:r>
              <a:rPr lang="en-GB" sz="1800" dirty="0" err="1" smtClean="0"/>
              <a:t>actividades</a:t>
            </a:r>
            <a:r>
              <a:rPr lang="en-GB" sz="1800" dirty="0" smtClean="0"/>
              <a:t> </a:t>
            </a:r>
            <a:r>
              <a:rPr lang="en-GB" sz="1800" dirty="0" err="1" smtClean="0"/>
              <a:t>diarias</a:t>
            </a:r>
            <a:r>
              <a:rPr lang="en-GB" sz="1800" dirty="0" smtClean="0"/>
              <a:t> </a:t>
            </a:r>
            <a:endParaRPr lang="en-GB" sz="1800" dirty="0"/>
          </a:p>
          <a:p>
            <a:pPr>
              <a:spcBef>
                <a:spcPts val="1800"/>
              </a:spcBef>
            </a:pPr>
            <a:r>
              <a:rPr lang="en-GB" sz="1800" dirty="0" smtClean="0"/>
              <a:t>Si </a:t>
            </a:r>
            <a:r>
              <a:rPr lang="en-GB" sz="1800" dirty="0" err="1" smtClean="0"/>
              <a:t>además</a:t>
            </a:r>
            <a:r>
              <a:rPr lang="en-GB" sz="1800" dirty="0" smtClean="0"/>
              <a:t> de la </a:t>
            </a:r>
            <a:r>
              <a:rPr lang="en-GB" sz="1800" dirty="0" err="1" smtClean="0"/>
              <a:t>diarrea</a:t>
            </a:r>
            <a:r>
              <a:rPr lang="en-GB" sz="1800" dirty="0" smtClean="0"/>
              <a:t> </a:t>
            </a:r>
            <a:r>
              <a:rPr lang="en-GB" sz="1800" dirty="0" err="1" smtClean="0"/>
              <a:t>presenta</a:t>
            </a:r>
            <a:r>
              <a:rPr lang="en-GB" sz="1800" dirty="0" smtClean="0"/>
              <a:t> </a:t>
            </a:r>
            <a:r>
              <a:rPr lang="en-GB" sz="1800" dirty="0" err="1" smtClean="0"/>
              <a:t>alguno</a:t>
            </a:r>
            <a:r>
              <a:rPr lang="en-GB" sz="1800" dirty="0" smtClean="0"/>
              <a:t> de </a:t>
            </a:r>
            <a:r>
              <a:rPr lang="en-GB" sz="1800" dirty="0" err="1" smtClean="0"/>
              <a:t>estos</a:t>
            </a:r>
            <a:r>
              <a:rPr lang="en-GB" sz="1800" dirty="0" smtClean="0"/>
              <a:t> </a:t>
            </a:r>
            <a:r>
              <a:rPr lang="en-GB" sz="1800" dirty="0" err="1" smtClean="0"/>
              <a:t>síntomas</a:t>
            </a:r>
            <a:r>
              <a:rPr lang="en-GB" sz="1800" dirty="0" smtClean="0"/>
              <a:t>: </a:t>
            </a:r>
            <a:r>
              <a:rPr lang="en-GB" sz="1800" dirty="0" err="1" smtClean="0"/>
              <a:t>dolor</a:t>
            </a:r>
            <a:r>
              <a:rPr lang="en-GB" sz="1800" dirty="0" smtClean="0"/>
              <a:t> o </a:t>
            </a:r>
            <a:r>
              <a:rPr lang="en-GB" sz="1800" dirty="0" err="1" smtClean="0"/>
              <a:t>calambres</a:t>
            </a:r>
            <a:r>
              <a:rPr lang="en-GB" sz="1800" dirty="0" smtClean="0"/>
              <a:t> en </a:t>
            </a:r>
            <a:r>
              <a:rPr lang="en-GB" sz="1800" dirty="0" err="1" smtClean="0"/>
              <a:t>su</a:t>
            </a:r>
            <a:r>
              <a:rPr lang="en-GB" sz="1800" dirty="0" smtClean="0"/>
              <a:t> </a:t>
            </a:r>
            <a:r>
              <a:rPr lang="en-GB" sz="1800" dirty="0" err="1" smtClean="0"/>
              <a:t>estómago</a:t>
            </a:r>
            <a:r>
              <a:rPr lang="en-GB" sz="1800" dirty="0" smtClean="0"/>
              <a:t>, </a:t>
            </a:r>
            <a:r>
              <a:rPr lang="en-GB" sz="1800" dirty="0" err="1" smtClean="0"/>
              <a:t>fiebre</a:t>
            </a:r>
            <a:r>
              <a:rPr lang="en-GB" sz="1800" dirty="0" smtClean="0"/>
              <a:t> y/u </a:t>
            </a:r>
            <a:r>
              <a:rPr lang="en-GB" sz="1800" dirty="0" err="1" smtClean="0"/>
              <a:t>orina</a:t>
            </a:r>
            <a:r>
              <a:rPr lang="en-GB" sz="1800" dirty="0" smtClean="0"/>
              <a:t> </a:t>
            </a:r>
            <a:r>
              <a:rPr lang="en-GB" sz="1800" dirty="0" err="1" smtClean="0"/>
              <a:t>oscura</a:t>
            </a:r>
            <a:r>
              <a:rPr lang="en-GB" sz="1800" dirty="0" smtClean="0"/>
              <a:t> y </a:t>
            </a:r>
            <a:r>
              <a:rPr lang="en-GB" sz="1800" dirty="0" err="1" smtClean="0"/>
              <a:t>concetrada</a:t>
            </a:r>
            <a:r>
              <a:rPr lang="en-GB" sz="1800" dirty="0" smtClean="0"/>
              <a:t> </a:t>
            </a:r>
          </a:p>
          <a:p>
            <a:pPr>
              <a:spcBef>
                <a:spcPts val="1800"/>
              </a:spcBef>
            </a:pPr>
            <a:r>
              <a:rPr lang="en-GB" sz="1800" dirty="0" smtClean="0"/>
              <a:t>Si ha </a:t>
            </a:r>
            <a:r>
              <a:rPr lang="en-GB" sz="1800" dirty="0" err="1" smtClean="0"/>
              <a:t>tratado</a:t>
            </a:r>
            <a:r>
              <a:rPr lang="en-GB" sz="1800" dirty="0" smtClean="0"/>
              <a:t> </a:t>
            </a:r>
            <a:r>
              <a:rPr lang="en-GB" sz="1800" dirty="0" err="1" smtClean="0"/>
              <a:t>su</a:t>
            </a:r>
            <a:r>
              <a:rPr lang="en-GB" sz="1800" dirty="0" smtClean="0"/>
              <a:t> </a:t>
            </a:r>
            <a:r>
              <a:rPr lang="en-GB" sz="1800" dirty="0" err="1" smtClean="0"/>
              <a:t>diarrea</a:t>
            </a:r>
            <a:r>
              <a:rPr lang="en-GB" sz="1800" dirty="0" smtClean="0"/>
              <a:t> de </a:t>
            </a:r>
            <a:r>
              <a:rPr lang="en-GB" sz="1800" dirty="0" err="1" smtClean="0"/>
              <a:t>acuerdo</a:t>
            </a:r>
            <a:r>
              <a:rPr lang="en-GB" sz="1800" dirty="0" smtClean="0"/>
              <a:t> a </a:t>
            </a:r>
            <a:r>
              <a:rPr lang="en-GB" sz="1800" dirty="0" err="1" smtClean="0"/>
              <a:t>las</a:t>
            </a:r>
            <a:r>
              <a:rPr lang="en-GB" sz="1800" dirty="0" smtClean="0"/>
              <a:t> </a:t>
            </a:r>
            <a:r>
              <a:rPr lang="en-GB" sz="1800" dirty="0" err="1" smtClean="0"/>
              <a:t>instrucciones</a:t>
            </a:r>
            <a:r>
              <a:rPr lang="en-GB" sz="1800" dirty="0" smtClean="0"/>
              <a:t> de </a:t>
            </a:r>
            <a:r>
              <a:rPr lang="en-GB" sz="1800" dirty="0" err="1" smtClean="0"/>
              <a:t>su</a:t>
            </a:r>
            <a:r>
              <a:rPr lang="en-GB" sz="1800" dirty="0" smtClean="0"/>
              <a:t> </a:t>
            </a:r>
            <a:r>
              <a:rPr lang="en-GB" sz="1800" dirty="0" err="1" smtClean="0"/>
              <a:t>médico</a:t>
            </a:r>
            <a:r>
              <a:rPr lang="en-GB" sz="1800" dirty="0" smtClean="0"/>
              <a:t> </a:t>
            </a:r>
            <a:r>
              <a:rPr lang="en-GB" sz="1800" dirty="0" err="1" smtClean="0"/>
              <a:t>por</a:t>
            </a:r>
            <a:r>
              <a:rPr lang="en-GB" sz="1800" dirty="0" smtClean="0"/>
              <a:t> un </a:t>
            </a:r>
            <a:r>
              <a:rPr lang="en-GB" sz="1800" dirty="0" err="1" smtClean="0"/>
              <a:t>día</a:t>
            </a:r>
            <a:r>
              <a:rPr lang="en-GB" sz="1800" dirty="0" smtClean="0"/>
              <a:t> </a:t>
            </a:r>
            <a:r>
              <a:rPr lang="en-GB" sz="1800" dirty="0" err="1" smtClean="0"/>
              <a:t>entero</a:t>
            </a:r>
            <a:r>
              <a:rPr lang="en-GB" sz="1800" dirty="0" smtClean="0"/>
              <a:t> y </a:t>
            </a:r>
            <a:r>
              <a:rPr lang="en-GB" sz="1800" dirty="0" err="1" smtClean="0"/>
              <a:t>aun</a:t>
            </a:r>
            <a:r>
              <a:rPr lang="en-GB" sz="1800" dirty="0" smtClean="0"/>
              <a:t> </a:t>
            </a:r>
            <a:r>
              <a:rPr lang="en-GB" sz="1800" dirty="0" err="1" smtClean="0"/>
              <a:t>tiene</a:t>
            </a:r>
            <a:r>
              <a:rPr lang="en-GB" sz="1800" dirty="0" smtClean="0"/>
              <a:t> 4 </a:t>
            </a:r>
            <a:r>
              <a:rPr lang="en-GB" sz="1800" dirty="0" err="1" smtClean="0"/>
              <a:t>deposiciones</a:t>
            </a:r>
            <a:r>
              <a:rPr lang="en-GB" sz="1800" dirty="0" smtClean="0"/>
              <a:t> o </a:t>
            </a:r>
            <a:r>
              <a:rPr lang="en-GB" sz="1800" dirty="0" err="1" smtClean="0"/>
              <a:t>más</a:t>
            </a:r>
            <a:r>
              <a:rPr lang="en-GB" sz="1800" dirty="0" smtClean="0"/>
              <a:t> </a:t>
            </a:r>
            <a:r>
              <a:rPr lang="en-GB" sz="1800" dirty="0" err="1" smtClean="0"/>
              <a:t>por</a:t>
            </a:r>
            <a:r>
              <a:rPr lang="en-GB" sz="1800" dirty="0" smtClean="0"/>
              <a:t> </a:t>
            </a:r>
            <a:r>
              <a:rPr lang="en-GB" sz="1800" dirty="0" err="1" smtClean="0"/>
              <a:t>sobre</a:t>
            </a:r>
            <a:r>
              <a:rPr lang="en-GB" sz="1800" dirty="0" smtClean="0"/>
              <a:t> lo normal</a:t>
            </a:r>
            <a:endParaRPr lang="en-GB" sz="1800" dirty="0"/>
          </a:p>
        </p:txBody>
      </p:sp>
      <p:sp>
        <p:nvSpPr>
          <p:cNvPr id="7" name="ZoneTexte 9"/>
          <p:cNvSpPr txBox="1">
            <a:spLocks noChangeArrowheads="1"/>
          </p:cNvSpPr>
          <p:nvPr/>
        </p:nvSpPr>
        <p:spPr bwMode="auto">
          <a:xfrm>
            <a:off x="540000" y="1729032"/>
            <a:ext cx="1512000" cy="58996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  <a:effectLst>
            <a:innerShdw blurRad="254000">
              <a:schemeClr val="accent1">
                <a:lumMod val="60000"/>
                <a:lumOff val="40000"/>
                <a:alpha val="84000"/>
              </a:schemeClr>
            </a:innerShdw>
          </a:effectLst>
          <a:extLst/>
        </p:spPr>
        <p:txBody>
          <a:bodyPr vert="horz" wrap="square" lIns="0" tIns="0" rIns="0" bIns="0" rtlCol="0" anchor="ctr">
            <a:noAutofit/>
          </a:bodyPr>
          <a:lstStyle>
            <a:defPPr>
              <a:defRPr lang="fr-FR"/>
            </a:defPPr>
            <a:lvl1pPr>
              <a:lnSpc>
                <a:spcPct val="85000"/>
              </a:lnSpc>
              <a:spcBef>
                <a:spcPts val="400"/>
              </a:spcBef>
              <a:buClr>
                <a:srgbClr val="1CBECA"/>
              </a:buClr>
              <a:tabLst>
                <a:tab pos="1835150" algn="l"/>
              </a:tabLst>
              <a:defRPr sz="13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GB" sz="1400" dirty="0" err="1" smtClean="0"/>
              <a:t>Contacte</a:t>
            </a:r>
            <a:r>
              <a:rPr lang="en-GB" sz="1400" dirty="0" smtClean="0"/>
              <a:t> a </a:t>
            </a:r>
            <a:r>
              <a:rPr lang="en-GB" sz="1400" dirty="0" err="1" smtClean="0"/>
              <a:t>su</a:t>
            </a:r>
            <a:r>
              <a:rPr lang="en-GB" sz="1400" dirty="0" smtClean="0"/>
              <a:t> </a:t>
            </a:r>
            <a:r>
              <a:rPr lang="en-GB" sz="1400" dirty="0" err="1" smtClean="0"/>
              <a:t>médico</a:t>
            </a:r>
            <a:r>
              <a:rPr lang="en-GB" sz="1400" dirty="0" smtClean="0"/>
              <a:t>…</a:t>
            </a:r>
            <a:endParaRPr lang="en-GB" sz="1400" dirty="0"/>
          </a:p>
        </p:txBody>
      </p:sp>
      <p:grpSp>
        <p:nvGrpSpPr>
          <p:cNvPr id="10" name="Groupe 9"/>
          <p:cNvGrpSpPr/>
          <p:nvPr/>
        </p:nvGrpSpPr>
        <p:grpSpPr>
          <a:xfrm>
            <a:off x="7639940" y="978172"/>
            <a:ext cx="1390935" cy="247161"/>
            <a:chOff x="7639940" y="978172"/>
            <a:chExt cx="1390935" cy="247161"/>
          </a:xfrm>
        </p:grpSpPr>
        <p:sp>
          <p:nvSpPr>
            <p:cNvPr id="11" name="Rectangle 10"/>
            <p:cNvSpPr/>
            <p:nvPr/>
          </p:nvSpPr>
          <p:spPr>
            <a:xfrm>
              <a:off x="7639940" y="1081333"/>
              <a:ext cx="1389301" cy="144000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Rectangle à coins arrondis 9226"/>
            <p:cNvSpPr/>
            <p:nvPr/>
          </p:nvSpPr>
          <p:spPr>
            <a:xfrm>
              <a:off x="7639940" y="978172"/>
              <a:ext cx="1390935" cy="162152"/>
            </a:xfrm>
            <a:custGeom>
              <a:avLst/>
              <a:gdLst>
                <a:gd name="connsiteX0" fmla="*/ 0 w 1367459"/>
                <a:gd name="connsiteY0" fmla="*/ 89848 h 252000"/>
                <a:gd name="connsiteX1" fmla="*/ 89848 w 1367459"/>
                <a:gd name="connsiteY1" fmla="*/ 0 h 252000"/>
                <a:gd name="connsiteX2" fmla="*/ 1277611 w 1367459"/>
                <a:gd name="connsiteY2" fmla="*/ 0 h 252000"/>
                <a:gd name="connsiteX3" fmla="*/ 1367459 w 1367459"/>
                <a:gd name="connsiteY3" fmla="*/ 89848 h 252000"/>
                <a:gd name="connsiteX4" fmla="*/ 1367459 w 1367459"/>
                <a:gd name="connsiteY4" fmla="*/ 162152 h 252000"/>
                <a:gd name="connsiteX5" fmla="*/ 1277611 w 1367459"/>
                <a:gd name="connsiteY5" fmla="*/ 252000 h 252000"/>
                <a:gd name="connsiteX6" fmla="*/ 89848 w 1367459"/>
                <a:gd name="connsiteY6" fmla="*/ 252000 h 252000"/>
                <a:gd name="connsiteX7" fmla="*/ 0 w 1367459"/>
                <a:gd name="connsiteY7" fmla="*/ 162152 h 252000"/>
                <a:gd name="connsiteX8" fmla="*/ 0 w 1367459"/>
                <a:gd name="connsiteY8" fmla="*/ 89848 h 252000"/>
                <a:gd name="connsiteX0" fmla="*/ 89848 w 1367459"/>
                <a:gd name="connsiteY0" fmla="*/ 252000 h 343440"/>
                <a:gd name="connsiteX1" fmla="*/ 0 w 1367459"/>
                <a:gd name="connsiteY1" fmla="*/ 162152 h 343440"/>
                <a:gd name="connsiteX2" fmla="*/ 0 w 1367459"/>
                <a:gd name="connsiteY2" fmla="*/ 89848 h 343440"/>
                <a:gd name="connsiteX3" fmla="*/ 89848 w 1367459"/>
                <a:gd name="connsiteY3" fmla="*/ 0 h 343440"/>
                <a:gd name="connsiteX4" fmla="*/ 1277611 w 1367459"/>
                <a:gd name="connsiteY4" fmla="*/ 0 h 343440"/>
                <a:gd name="connsiteX5" fmla="*/ 1367459 w 1367459"/>
                <a:gd name="connsiteY5" fmla="*/ 89848 h 343440"/>
                <a:gd name="connsiteX6" fmla="*/ 1367459 w 1367459"/>
                <a:gd name="connsiteY6" fmla="*/ 162152 h 343440"/>
                <a:gd name="connsiteX7" fmla="*/ 1277611 w 1367459"/>
                <a:gd name="connsiteY7" fmla="*/ 252000 h 343440"/>
                <a:gd name="connsiteX8" fmla="*/ 181288 w 1367459"/>
                <a:gd name="connsiteY8" fmla="*/ 343440 h 343440"/>
                <a:gd name="connsiteX0" fmla="*/ 0 w 1367459"/>
                <a:gd name="connsiteY0" fmla="*/ 162152 h 343440"/>
                <a:gd name="connsiteX1" fmla="*/ 0 w 1367459"/>
                <a:gd name="connsiteY1" fmla="*/ 89848 h 343440"/>
                <a:gd name="connsiteX2" fmla="*/ 89848 w 1367459"/>
                <a:gd name="connsiteY2" fmla="*/ 0 h 343440"/>
                <a:gd name="connsiteX3" fmla="*/ 1277611 w 1367459"/>
                <a:gd name="connsiteY3" fmla="*/ 0 h 343440"/>
                <a:gd name="connsiteX4" fmla="*/ 1367459 w 1367459"/>
                <a:gd name="connsiteY4" fmla="*/ 89848 h 343440"/>
                <a:gd name="connsiteX5" fmla="*/ 1367459 w 1367459"/>
                <a:gd name="connsiteY5" fmla="*/ 162152 h 343440"/>
                <a:gd name="connsiteX6" fmla="*/ 1277611 w 1367459"/>
                <a:gd name="connsiteY6" fmla="*/ 252000 h 343440"/>
                <a:gd name="connsiteX7" fmla="*/ 181288 w 1367459"/>
                <a:gd name="connsiteY7" fmla="*/ 343440 h 343440"/>
                <a:gd name="connsiteX0" fmla="*/ 0 w 1367459"/>
                <a:gd name="connsiteY0" fmla="*/ 162152 h 252000"/>
                <a:gd name="connsiteX1" fmla="*/ 0 w 1367459"/>
                <a:gd name="connsiteY1" fmla="*/ 89848 h 252000"/>
                <a:gd name="connsiteX2" fmla="*/ 89848 w 1367459"/>
                <a:gd name="connsiteY2" fmla="*/ 0 h 252000"/>
                <a:gd name="connsiteX3" fmla="*/ 1277611 w 1367459"/>
                <a:gd name="connsiteY3" fmla="*/ 0 h 252000"/>
                <a:gd name="connsiteX4" fmla="*/ 1367459 w 1367459"/>
                <a:gd name="connsiteY4" fmla="*/ 89848 h 252000"/>
                <a:gd name="connsiteX5" fmla="*/ 1367459 w 1367459"/>
                <a:gd name="connsiteY5" fmla="*/ 162152 h 252000"/>
                <a:gd name="connsiteX6" fmla="*/ 1277611 w 1367459"/>
                <a:gd name="connsiteY6" fmla="*/ 252000 h 252000"/>
                <a:gd name="connsiteX0" fmla="*/ 0 w 1367459"/>
                <a:gd name="connsiteY0" fmla="*/ 162152 h 162152"/>
                <a:gd name="connsiteX1" fmla="*/ 0 w 1367459"/>
                <a:gd name="connsiteY1" fmla="*/ 89848 h 162152"/>
                <a:gd name="connsiteX2" fmla="*/ 89848 w 1367459"/>
                <a:gd name="connsiteY2" fmla="*/ 0 h 162152"/>
                <a:gd name="connsiteX3" fmla="*/ 1277611 w 1367459"/>
                <a:gd name="connsiteY3" fmla="*/ 0 h 162152"/>
                <a:gd name="connsiteX4" fmla="*/ 1367459 w 1367459"/>
                <a:gd name="connsiteY4" fmla="*/ 89848 h 162152"/>
                <a:gd name="connsiteX5" fmla="*/ 1367459 w 1367459"/>
                <a:gd name="connsiteY5" fmla="*/ 162152 h 162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67459" h="162152">
                  <a:moveTo>
                    <a:pt x="0" y="162152"/>
                  </a:moveTo>
                  <a:lnTo>
                    <a:pt x="0" y="89848"/>
                  </a:lnTo>
                  <a:cubicBezTo>
                    <a:pt x="0" y="40226"/>
                    <a:pt x="40226" y="0"/>
                    <a:pt x="89848" y="0"/>
                  </a:cubicBezTo>
                  <a:lnTo>
                    <a:pt x="1277611" y="0"/>
                  </a:lnTo>
                  <a:cubicBezTo>
                    <a:pt x="1327233" y="0"/>
                    <a:pt x="1367459" y="40226"/>
                    <a:pt x="1367459" y="89848"/>
                  </a:cubicBezTo>
                  <a:lnTo>
                    <a:pt x="1367459" y="162152"/>
                  </a:lnTo>
                </a:path>
              </a:pathLst>
            </a:custGeom>
            <a:solidFill>
              <a:schemeClr val="bg1"/>
            </a:solidFill>
            <a:ln w="19050" cap="rnd">
              <a:solidFill>
                <a:schemeClr val="accent2"/>
              </a:solidFill>
            </a:ln>
            <a:effectLst/>
          </p:spPr>
          <p:txBody>
            <a:bodyPr wrap="none" tIns="144000" bIns="0" anchor="ctr">
              <a:noAutofit/>
            </a:bodyPr>
            <a:lstStyle/>
            <a:p>
              <a:pPr algn="ctr"/>
              <a:r>
                <a:rPr lang="en-US" sz="1400" b="1" noProof="1" smtClean="0">
                  <a:solidFill>
                    <a:schemeClr val="accent2"/>
                  </a:solidFill>
                </a:rPr>
                <a:t>Diarrea</a:t>
              </a:r>
              <a:endParaRPr lang="en-US" sz="1400" b="1" noProof="1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44750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à coins arrondis 14"/>
          <p:cNvSpPr/>
          <p:nvPr/>
        </p:nvSpPr>
        <p:spPr>
          <a:xfrm>
            <a:off x="593725" y="2426861"/>
            <a:ext cx="7956550" cy="2696066"/>
          </a:xfrm>
          <a:prstGeom prst="roundRect">
            <a:avLst>
              <a:gd name="adj" fmla="val 4446"/>
            </a:avLst>
          </a:prstGeom>
          <a:solidFill>
            <a:schemeClr val="bg1"/>
          </a:solidFill>
          <a:ln w="1905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8601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Grados</a:t>
            </a:r>
            <a:r>
              <a:rPr lang="en-GB" dirty="0" smtClean="0"/>
              <a:t> de </a:t>
            </a:r>
            <a:r>
              <a:rPr lang="en-GB" dirty="0" err="1" smtClean="0"/>
              <a:t>Diarrea</a:t>
            </a:r>
            <a:endParaRPr lang="en-GB" dirty="0" smtClean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49568" y="1548000"/>
            <a:ext cx="7948080" cy="510909"/>
          </a:xfrm>
        </p:spPr>
        <p:txBody>
          <a:bodyPr/>
          <a:lstStyle/>
          <a:p>
            <a:r>
              <a:rPr lang="en-GB" sz="1600" dirty="0" err="1" smtClean="0"/>
              <a:t>Vea</a:t>
            </a:r>
            <a:r>
              <a:rPr lang="en-GB" sz="1600" dirty="0" smtClean="0"/>
              <a:t> la </a:t>
            </a:r>
            <a:r>
              <a:rPr lang="en-GB" sz="1600" dirty="0" err="1" smtClean="0"/>
              <a:t>sección</a:t>
            </a:r>
            <a:r>
              <a:rPr lang="en-GB" sz="1600" dirty="0" smtClean="0"/>
              <a:t> </a:t>
            </a:r>
            <a:r>
              <a:rPr lang="en-GB" sz="1600" dirty="0" err="1" smtClean="0"/>
              <a:t>administración</a:t>
            </a:r>
            <a:r>
              <a:rPr lang="en-GB" sz="1600" dirty="0" smtClean="0"/>
              <a:t> y </a:t>
            </a:r>
            <a:r>
              <a:rPr lang="en-GB" sz="1600" dirty="0" err="1" smtClean="0"/>
              <a:t>dosis</a:t>
            </a:r>
            <a:r>
              <a:rPr lang="en-GB" sz="1600" dirty="0" smtClean="0"/>
              <a:t> </a:t>
            </a:r>
            <a:r>
              <a:rPr lang="en-GB" sz="1600" dirty="0" err="1" smtClean="0"/>
              <a:t>para</a:t>
            </a:r>
            <a:r>
              <a:rPr lang="en-GB" sz="1600" dirty="0" smtClean="0"/>
              <a:t> los </a:t>
            </a:r>
            <a:r>
              <a:rPr lang="en-GB" sz="1600" dirty="0" err="1" smtClean="0"/>
              <a:t>ajustes</a:t>
            </a:r>
            <a:r>
              <a:rPr lang="en-GB" sz="1600" dirty="0" smtClean="0"/>
              <a:t> de </a:t>
            </a:r>
            <a:r>
              <a:rPr lang="en-GB" sz="1600" dirty="0" err="1" smtClean="0"/>
              <a:t>dosis</a:t>
            </a:r>
            <a:r>
              <a:rPr lang="en-GB" sz="1600" dirty="0" smtClean="0"/>
              <a:t> </a:t>
            </a:r>
            <a:r>
              <a:rPr lang="en-GB" sz="1600" dirty="0" err="1" smtClean="0"/>
              <a:t>según</a:t>
            </a:r>
            <a:r>
              <a:rPr lang="en-GB" sz="1600" dirty="0" smtClean="0"/>
              <a:t> </a:t>
            </a:r>
            <a:r>
              <a:rPr lang="en-GB" sz="1600" dirty="0" err="1" smtClean="0"/>
              <a:t>las</a:t>
            </a:r>
            <a:r>
              <a:rPr lang="en-GB" sz="1600" dirty="0" smtClean="0"/>
              <a:t> </a:t>
            </a:r>
            <a:r>
              <a:rPr lang="en-GB" sz="1600" dirty="0" err="1" smtClean="0"/>
              <a:t>guías</a:t>
            </a:r>
            <a:r>
              <a:rPr lang="en-GB" sz="1600" dirty="0" smtClean="0"/>
              <a:t> de </a:t>
            </a:r>
            <a:r>
              <a:rPr lang="en-GB" sz="1600" dirty="0" err="1" smtClean="0"/>
              <a:t>graduación</a:t>
            </a:r>
            <a:r>
              <a:rPr lang="en-GB" sz="1600" dirty="0" smtClean="0"/>
              <a:t> de </a:t>
            </a:r>
            <a:r>
              <a:rPr lang="en-GB" sz="1600" dirty="0" err="1" smtClean="0"/>
              <a:t>eventos</a:t>
            </a:r>
            <a:r>
              <a:rPr lang="en-GB" sz="1600" dirty="0" smtClean="0"/>
              <a:t> </a:t>
            </a:r>
            <a:r>
              <a:rPr lang="en-GB" sz="1600" dirty="0" err="1" smtClean="0"/>
              <a:t>adversos</a:t>
            </a:r>
            <a:endParaRPr lang="fr-FR" sz="1600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44</a:t>
            </a:fld>
            <a:endParaRPr lang="fr-FR"/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2277132"/>
              </p:ext>
            </p:extLst>
          </p:nvPr>
        </p:nvGraphicFramePr>
        <p:xfrm>
          <a:off x="650451" y="2495594"/>
          <a:ext cx="7843100" cy="256722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568620"/>
                <a:gridCol w="1568620"/>
                <a:gridCol w="1568620"/>
                <a:gridCol w="1568620"/>
                <a:gridCol w="1568620"/>
              </a:tblGrid>
              <a:tr h="324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600" b="1" noProof="1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fr-FR" sz="1600" b="1" noProof="1">
                        <a:solidFill>
                          <a:schemeClr val="bg1"/>
                        </a:solidFill>
                        <a:latin typeface="Arial"/>
                        <a:ea typeface="Calibri"/>
                      </a:endParaRPr>
                    </a:p>
                  </a:txBody>
                  <a:tcPr marL="87485" marR="87485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79CE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600" b="1" noProof="1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fr-FR" sz="1600" b="1" noProof="1">
                        <a:solidFill>
                          <a:schemeClr val="bg1"/>
                        </a:solidFill>
                        <a:latin typeface="Arial"/>
                        <a:ea typeface="Calibri"/>
                      </a:endParaRPr>
                    </a:p>
                  </a:txBody>
                  <a:tcPr marL="87485" marR="8748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79CE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600" b="1" noProof="1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fr-FR" sz="1600" b="1" noProof="1">
                        <a:solidFill>
                          <a:schemeClr val="bg1"/>
                        </a:solidFill>
                        <a:latin typeface="Arial"/>
                        <a:ea typeface="Calibri"/>
                      </a:endParaRPr>
                    </a:p>
                  </a:txBody>
                  <a:tcPr marL="87485" marR="8748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79CE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600" b="1" noProof="1" smtClean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fr-FR" sz="1600" b="1" noProof="1">
                        <a:solidFill>
                          <a:schemeClr val="bg1"/>
                        </a:solidFill>
                        <a:latin typeface="Arial"/>
                        <a:ea typeface="Calibri"/>
                      </a:endParaRPr>
                    </a:p>
                  </a:txBody>
                  <a:tcPr marL="87485" marR="8748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79CE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600" b="1" noProof="1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fr-FR" sz="1600" b="1" noProof="1">
                        <a:solidFill>
                          <a:schemeClr val="bg1"/>
                        </a:solidFill>
                        <a:latin typeface="Arial"/>
                        <a:ea typeface="Calibri"/>
                      </a:endParaRPr>
                    </a:p>
                  </a:txBody>
                  <a:tcPr marL="87485" marR="8748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79CED7"/>
                    </a:solidFill>
                  </a:tcPr>
                </a:tc>
              </a:tr>
              <a:tr h="22432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200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Aumento de &lt;4 deposiciones por día por sobre lo normal; leve aumento en la descarga de mild increase in ostomy output compared to</a:t>
                      </a:r>
                      <a:r>
                        <a:rPr lang="fr-FR" sz="1200" baseline="0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 b</a:t>
                      </a:r>
                      <a:r>
                        <a:rPr lang="en-GB" sz="1200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aseline</a:t>
                      </a:r>
                      <a:endParaRPr lang="fr-FR" sz="1200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Calibri"/>
                      </a:endParaRPr>
                    </a:p>
                  </a:txBody>
                  <a:tcPr marL="72000" marR="72000" marT="108000" marB="36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200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Increase of 4-6 stools per day over baseline; moderate increase in ostomy output compared to baseline</a:t>
                      </a:r>
                      <a:endParaRPr lang="fr-FR" sz="1200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Calibri"/>
                      </a:endParaRPr>
                    </a:p>
                  </a:txBody>
                  <a:tcPr marL="72000" marR="72000" marT="108000" marB="36000"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200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Aumento de ≥7 deposiciones por día por sobre lo normal; incontinencia;</a:t>
                      </a:r>
                      <a:endParaRPr lang="fr-FR" sz="1200" noProof="1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200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hospitalización indicación; severe increase in ostomy output compared to baseline; limiting self-care ADL</a:t>
                      </a:r>
                      <a:endParaRPr lang="fr-FR" sz="1200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Calibri"/>
                      </a:endParaRPr>
                    </a:p>
                  </a:txBody>
                  <a:tcPr marL="72000" marR="72000" marT="108000" marB="36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200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Consecuencias que amenzan la vida; se indica intervención urgente</a:t>
                      </a:r>
                      <a:endParaRPr lang="fr-FR" sz="1200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Calibri"/>
                      </a:endParaRPr>
                    </a:p>
                  </a:txBody>
                  <a:tcPr marL="72000" marR="72000" marT="108000" marB="36000"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200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Muerte</a:t>
                      </a:r>
                      <a:endParaRPr lang="fr-FR" sz="1200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Calibri"/>
                      </a:endParaRPr>
                    </a:p>
                  </a:txBody>
                  <a:tcPr marL="72000" marR="72000" marT="108000" marB="36000"/>
                </a:tc>
              </a:tr>
            </a:tbl>
          </a:graphicData>
        </a:graphic>
      </p:graphicFrame>
      <p:sp>
        <p:nvSpPr>
          <p:cNvPr id="86021" name="Rectangle 1"/>
          <p:cNvSpPr>
            <a:spLocks noChangeArrowheads="1"/>
          </p:cNvSpPr>
          <p:nvPr/>
        </p:nvSpPr>
        <p:spPr bwMode="auto">
          <a:xfrm>
            <a:off x="614363" y="5122985"/>
            <a:ext cx="7956550" cy="246221"/>
          </a:xfrm>
          <a:prstGeom prst="rect">
            <a:avLst/>
          </a:prstGeom>
          <a:extLst/>
        </p:spPr>
        <p:txBody>
          <a:bodyPr wrap="square">
            <a:spAutoFit/>
          </a:bodyPr>
          <a:lstStyle/>
          <a:p>
            <a:r>
              <a:rPr lang="en-GB" altLang="zh-CN" sz="1000" dirty="0" smtClean="0"/>
              <a:t>Self-care </a:t>
            </a:r>
            <a:r>
              <a:rPr lang="en-GB" altLang="zh-CN" sz="1000" dirty="0"/>
              <a:t>ADL refer to bathing, dressing and undressing, feeding self, using the toilet, taking medications, and not bedridden.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516368"/>
            <a:ext cx="4592638" cy="341632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>
              <a:lnSpc>
                <a:spcPct val="90000"/>
              </a:lnSpc>
            </a:pP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Common Terminology Criteria for Adverse Events (CTCAE) </a:t>
            </a:r>
            <a:r>
              <a:rPr 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v4.0 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National Institutes of </a:t>
            </a:r>
            <a:r>
              <a:rPr 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Health, 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National Cancer </a:t>
            </a:r>
            <a:r>
              <a:rPr 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Institute.</a:t>
            </a:r>
            <a:endParaRPr lang="en-GB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8" name="Groupe 7"/>
          <p:cNvGrpSpPr/>
          <p:nvPr/>
        </p:nvGrpSpPr>
        <p:grpSpPr>
          <a:xfrm>
            <a:off x="7639940" y="978172"/>
            <a:ext cx="1390935" cy="247161"/>
            <a:chOff x="7639940" y="978172"/>
            <a:chExt cx="1390935" cy="247161"/>
          </a:xfrm>
        </p:grpSpPr>
        <p:sp>
          <p:nvSpPr>
            <p:cNvPr id="10" name="Rectangle 9"/>
            <p:cNvSpPr/>
            <p:nvPr/>
          </p:nvSpPr>
          <p:spPr>
            <a:xfrm>
              <a:off x="7639940" y="1081333"/>
              <a:ext cx="1389301" cy="144000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Rectangle à coins arrondis 9226"/>
            <p:cNvSpPr/>
            <p:nvPr/>
          </p:nvSpPr>
          <p:spPr>
            <a:xfrm>
              <a:off x="7639940" y="978172"/>
              <a:ext cx="1390935" cy="162152"/>
            </a:xfrm>
            <a:custGeom>
              <a:avLst/>
              <a:gdLst>
                <a:gd name="connsiteX0" fmla="*/ 0 w 1367459"/>
                <a:gd name="connsiteY0" fmla="*/ 89848 h 252000"/>
                <a:gd name="connsiteX1" fmla="*/ 89848 w 1367459"/>
                <a:gd name="connsiteY1" fmla="*/ 0 h 252000"/>
                <a:gd name="connsiteX2" fmla="*/ 1277611 w 1367459"/>
                <a:gd name="connsiteY2" fmla="*/ 0 h 252000"/>
                <a:gd name="connsiteX3" fmla="*/ 1367459 w 1367459"/>
                <a:gd name="connsiteY3" fmla="*/ 89848 h 252000"/>
                <a:gd name="connsiteX4" fmla="*/ 1367459 w 1367459"/>
                <a:gd name="connsiteY4" fmla="*/ 162152 h 252000"/>
                <a:gd name="connsiteX5" fmla="*/ 1277611 w 1367459"/>
                <a:gd name="connsiteY5" fmla="*/ 252000 h 252000"/>
                <a:gd name="connsiteX6" fmla="*/ 89848 w 1367459"/>
                <a:gd name="connsiteY6" fmla="*/ 252000 h 252000"/>
                <a:gd name="connsiteX7" fmla="*/ 0 w 1367459"/>
                <a:gd name="connsiteY7" fmla="*/ 162152 h 252000"/>
                <a:gd name="connsiteX8" fmla="*/ 0 w 1367459"/>
                <a:gd name="connsiteY8" fmla="*/ 89848 h 252000"/>
                <a:gd name="connsiteX0" fmla="*/ 89848 w 1367459"/>
                <a:gd name="connsiteY0" fmla="*/ 252000 h 343440"/>
                <a:gd name="connsiteX1" fmla="*/ 0 w 1367459"/>
                <a:gd name="connsiteY1" fmla="*/ 162152 h 343440"/>
                <a:gd name="connsiteX2" fmla="*/ 0 w 1367459"/>
                <a:gd name="connsiteY2" fmla="*/ 89848 h 343440"/>
                <a:gd name="connsiteX3" fmla="*/ 89848 w 1367459"/>
                <a:gd name="connsiteY3" fmla="*/ 0 h 343440"/>
                <a:gd name="connsiteX4" fmla="*/ 1277611 w 1367459"/>
                <a:gd name="connsiteY4" fmla="*/ 0 h 343440"/>
                <a:gd name="connsiteX5" fmla="*/ 1367459 w 1367459"/>
                <a:gd name="connsiteY5" fmla="*/ 89848 h 343440"/>
                <a:gd name="connsiteX6" fmla="*/ 1367459 w 1367459"/>
                <a:gd name="connsiteY6" fmla="*/ 162152 h 343440"/>
                <a:gd name="connsiteX7" fmla="*/ 1277611 w 1367459"/>
                <a:gd name="connsiteY7" fmla="*/ 252000 h 343440"/>
                <a:gd name="connsiteX8" fmla="*/ 181288 w 1367459"/>
                <a:gd name="connsiteY8" fmla="*/ 343440 h 343440"/>
                <a:gd name="connsiteX0" fmla="*/ 0 w 1367459"/>
                <a:gd name="connsiteY0" fmla="*/ 162152 h 343440"/>
                <a:gd name="connsiteX1" fmla="*/ 0 w 1367459"/>
                <a:gd name="connsiteY1" fmla="*/ 89848 h 343440"/>
                <a:gd name="connsiteX2" fmla="*/ 89848 w 1367459"/>
                <a:gd name="connsiteY2" fmla="*/ 0 h 343440"/>
                <a:gd name="connsiteX3" fmla="*/ 1277611 w 1367459"/>
                <a:gd name="connsiteY3" fmla="*/ 0 h 343440"/>
                <a:gd name="connsiteX4" fmla="*/ 1367459 w 1367459"/>
                <a:gd name="connsiteY4" fmla="*/ 89848 h 343440"/>
                <a:gd name="connsiteX5" fmla="*/ 1367459 w 1367459"/>
                <a:gd name="connsiteY5" fmla="*/ 162152 h 343440"/>
                <a:gd name="connsiteX6" fmla="*/ 1277611 w 1367459"/>
                <a:gd name="connsiteY6" fmla="*/ 252000 h 343440"/>
                <a:gd name="connsiteX7" fmla="*/ 181288 w 1367459"/>
                <a:gd name="connsiteY7" fmla="*/ 343440 h 343440"/>
                <a:gd name="connsiteX0" fmla="*/ 0 w 1367459"/>
                <a:gd name="connsiteY0" fmla="*/ 162152 h 252000"/>
                <a:gd name="connsiteX1" fmla="*/ 0 w 1367459"/>
                <a:gd name="connsiteY1" fmla="*/ 89848 h 252000"/>
                <a:gd name="connsiteX2" fmla="*/ 89848 w 1367459"/>
                <a:gd name="connsiteY2" fmla="*/ 0 h 252000"/>
                <a:gd name="connsiteX3" fmla="*/ 1277611 w 1367459"/>
                <a:gd name="connsiteY3" fmla="*/ 0 h 252000"/>
                <a:gd name="connsiteX4" fmla="*/ 1367459 w 1367459"/>
                <a:gd name="connsiteY4" fmla="*/ 89848 h 252000"/>
                <a:gd name="connsiteX5" fmla="*/ 1367459 w 1367459"/>
                <a:gd name="connsiteY5" fmla="*/ 162152 h 252000"/>
                <a:gd name="connsiteX6" fmla="*/ 1277611 w 1367459"/>
                <a:gd name="connsiteY6" fmla="*/ 252000 h 252000"/>
                <a:gd name="connsiteX0" fmla="*/ 0 w 1367459"/>
                <a:gd name="connsiteY0" fmla="*/ 162152 h 162152"/>
                <a:gd name="connsiteX1" fmla="*/ 0 w 1367459"/>
                <a:gd name="connsiteY1" fmla="*/ 89848 h 162152"/>
                <a:gd name="connsiteX2" fmla="*/ 89848 w 1367459"/>
                <a:gd name="connsiteY2" fmla="*/ 0 h 162152"/>
                <a:gd name="connsiteX3" fmla="*/ 1277611 w 1367459"/>
                <a:gd name="connsiteY3" fmla="*/ 0 h 162152"/>
                <a:gd name="connsiteX4" fmla="*/ 1367459 w 1367459"/>
                <a:gd name="connsiteY4" fmla="*/ 89848 h 162152"/>
                <a:gd name="connsiteX5" fmla="*/ 1367459 w 1367459"/>
                <a:gd name="connsiteY5" fmla="*/ 162152 h 162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67459" h="162152">
                  <a:moveTo>
                    <a:pt x="0" y="162152"/>
                  </a:moveTo>
                  <a:lnTo>
                    <a:pt x="0" y="89848"/>
                  </a:lnTo>
                  <a:cubicBezTo>
                    <a:pt x="0" y="40226"/>
                    <a:pt x="40226" y="0"/>
                    <a:pt x="89848" y="0"/>
                  </a:cubicBezTo>
                  <a:lnTo>
                    <a:pt x="1277611" y="0"/>
                  </a:lnTo>
                  <a:cubicBezTo>
                    <a:pt x="1327233" y="0"/>
                    <a:pt x="1367459" y="40226"/>
                    <a:pt x="1367459" y="89848"/>
                  </a:cubicBezTo>
                  <a:lnTo>
                    <a:pt x="1367459" y="162152"/>
                  </a:lnTo>
                </a:path>
              </a:pathLst>
            </a:custGeom>
            <a:solidFill>
              <a:schemeClr val="bg1"/>
            </a:solidFill>
            <a:ln w="19050" cap="rnd">
              <a:solidFill>
                <a:schemeClr val="accent2"/>
              </a:solidFill>
            </a:ln>
            <a:effectLst/>
          </p:spPr>
          <p:txBody>
            <a:bodyPr wrap="none" tIns="144000" bIns="0" anchor="ctr">
              <a:noAutofit/>
            </a:bodyPr>
            <a:lstStyle/>
            <a:p>
              <a:pPr algn="r"/>
              <a:r>
                <a:rPr lang="en-US" sz="1400" b="1" noProof="1" smtClean="0">
                  <a:solidFill>
                    <a:schemeClr val="accent2"/>
                  </a:solidFill>
                </a:rPr>
                <a:t>SEs diarrhoea</a:t>
              </a:r>
              <a:endParaRPr lang="en-US" sz="1400" b="1" noProof="1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34030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044000" y="2313073"/>
            <a:ext cx="7517431" cy="1243417"/>
          </a:xfrm>
        </p:spPr>
        <p:txBody>
          <a:bodyPr/>
          <a:lstStyle/>
          <a:p>
            <a:pPr>
              <a:defRPr/>
            </a:pPr>
            <a:r>
              <a:rPr lang="en-GB" dirty="0" smtClean="0">
                <a:ea typeface="ＭＳ Ｐゴシック" pitchFamily="84" charset="-128"/>
              </a:rPr>
              <a:t>MANEJANDO EVENTOS ADVERSOS</a:t>
            </a:r>
            <a:endParaRPr lang="en-GB" dirty="0">
              <a:ea typeface="ＭＳ Ｐゴシック" pitchFamily="84" charset="-128"/>
            </a:endParaRPr>
          </a:p>
        </p:txBody>
      </p:sp>
      <p:sp>
        <p:nvSpPr>
          <p:cNvPr id="87043" name="Espace réservé du text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 err="1" smtClean="0"/>
              <a:t>Reacciones</a:t>
            </a:r>
            <a:r>
              <a:rPr lang="en-US" sz="2400" dirty="0" smtClean="0"/>
              <a:t> </a:t>
            </a:r>
            <a:r>
              <a:rPr lang="en-US" sz="2400" dirty="0" err="1" smtClean="0"/>
              <a:t>cutáneas</a:t>
            </a:r>
            <a:r>
              <a:rPr lang="en-US" sz="2400" dirty="0" smtClean="0"/>
              <a:t>: rash y </a:t>
            </a:r>
            <a:r>
              <a:rPr lang="en-US" sz="2400" dirty="0" err="1" smtClean="0"/>
              <a:t>acné</a:t>
            </a:r>
            <a:endParaRPr lang="en-US" sz="2400" dirty="0" smtClean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45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9167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4"/>
          <p:cNvSpPr>
            <a:spLocks noGrp="1"/>
          </p:cNvSpPr>
          <p:nvPr>
            <p:ph type="title"/>
          </p:nvPr>
        </p:nvSpPr>
        <p:spPr>
          <a:xfrm>
            <a:off x="430823" y="218197"/>
            <a:ext cx="8550003" cy="798680"/>
          </a:xfrm>
        </p:spPr>
        <p:txBody>
          <a:bodyPr/>
          <a:lstStyle/>
          <a:p>
            <a:r>
              <a:rPr lang="en-GB" dirty="0" smtClean="0"/>
              <a:t>El </a:t>
            </a:r>
            <a:r>
              <a:rPr lang="en-GB" dirty="0" err="1" smtClean="0"/>
              <a:t>manejo</a:t>
            </a:r>
            <a:r>
              <a:rPr lang="en-GB" dirty="0" smtClean="0"/>
              <a:t> </a:t>
            </a:r>
            <a:r>
              <a:rPr lang="en-GB" dirty="0" err="1" smtClean="0"/>
              <a:t>proactivo</a:t>
            </a:r>
            <a:r>
              <a:rPr lang="en-GB" dirty="0" smtClean="0"/>
              <a:t> </a:t>
            </a:r>
            <a:r>
              <a:rPr lang="en-GB" dirty="0" err="1" smtClean="0"/>
              <a:t>puede</a:t>
            </a:r>
            <a:r>
              <a:rPr lang="en-GB" dirty="0" smtClean="0"/>
              <a:t> </a:t>
            </a:r>
            <a:r>
              <a:rPr lang="en-GB" dirty="0" err="1" smtClean="0"/>
              <a:t>ayudar</a:t>
            </a:r>
            <a:r>
              <a:rPr lang="en-GB" dirty="0" smtClean="0"/>
              <a:t> a </a:t>
            </a:r>
            <a:r>
              <a:rPr lang="en-GB" dirty="0" err="1" smtClean="0"/>
              <a:t>minimizar</a:t>
            </a:r>
            <a:r>
              <a:rPr lang="en-GB" dirty="0" smtClean="0"/>
              <a:t> el rash/</a:t>
            </a:r>
            <a:r>
              <a:rPr lang="en-GB" dirty="0" err="1" smtClean="0"/>
              <a:t>acné</a:t>
            </a:r>
            <a:r>
              <a:rPr lang="en-GB" dirty="0" smtClean="0"/>
              <a:t> con </a:t>
            </a:r>
            <a:r>
              <a:rPr lang="en-GB" dirty="0" err="1" smtClean="0"/>
              <a:t>afatinib</a:t>
            </a:r>
            <a:endParaRPr lang="en-GB" dirty="0" smtClean="0"/>
          </a:p>
        </p:txBody>
      </p:sp>
      <p:sp>
        <p:nvSpPr>
          <p:cNvPr id="88067" name="Content Placeholder 5"/>
          <p:cNvSpPr>
            <a:spLocks noGrp="1"/>
          </p:cNvSpPr>
          <p:nvPr>
            <p:ph idx="1"/>
          </p:nvPr>
        </p:nvSpPr>
        <p:spPr>
          <a:xfrm>
            <a:off x="949568" y="1548000"/>
            <a:ext cx="7948080" cy="3477875"/>
          </a:xfrm>
        </p:spPr>
        <p:txBody>
          <a:bodyPr/>
          <a:lstStyle/>
          <a:p>
            <a:pPr>
              <a:spcBef>
                <a:spcPts val="3000"/>
              </a:spcBef>
            </a:pPr>
            <a:r>
              <a:rPr lang="en-GB" dirty="0" smtClean="0"/>
              <a:t>El rash se </a:t>
            </a:r>
            <a:r>
              <a:rPr lang="en-GB" dirty="0" err="1" smtClean="0"/>
              <a:t>manifiesta</a:t>
            </a:r>
            <a:r>
              <a:rPr lang="en-GB" dirty="0" smtClean="0"/>
              <a:t> </a:t>
            </a:r>
            <a:r>
              <a:rPr lang="en-GB" dirty="0" err="1" smtClean="0"/>
              <a:t>como</a:t>
            </a:r>
            <a:r>
              <a:rPr lang="en-GB" dirty="0" smtClean="0"/>
              <a:t> </a:t>
            </a:r>
            <a:r>
              <a:rPr lang="en-GB" dirty="0" err="1" smtClean="0"/>
              <a:t>reacciones</a:t>
            </a:r>
            <a:r>
              <a:rPr lang="en-GB" dirty="0" smtClean="0"/>
              <a:t> </a:t>
            </a:r>
            <a:r>
              <a:rPr lang="en-GB" dirty="0" err="1" smtClean="0"/>
              <a:t>leves</a:t>
            </a:r>
            <a:r>
              <a:rPr lang="en-GB" dirty="0" smtClean="0"/>
              <a:t> o </a:t>
            </a:r>
            <a:r>
              <a:rPr lang="en-GB" dirty="0" err="1" smtClean="0"/>
              <a:t>moderadas</a:t>
            </a:r>
            <a:r>
              <a:rPr lang="en-GB" dirty="0" smtClean="0"/>
              <a:t> de rash </a:t>
            </a:r>
            <a:r>
              <a:rPr lang="en-GB" dirty="0" err="1" smtClean="0"/>
              <a:t>eritematoso</a:t>
            </a:r>
            <a:r>
              <a:rPr lang="en-GB" dirty="0" smtClean="0"/>
              <a:t> o </a:t>
            </a:r>
            <a:r>
              <a:rPr lang="en-GB" dirty="0" err="1" smtClean="0"/>
              <a:t>acneiforme</a:t>
            </a:r>
            <a:r>
              <a:rPr lang="en-GB" dirty="0" smtClean="0"/>
              <a:t>, </a:t>
            </a:r>
            <a:r>
              <a:rPr lang="en-GB" dirty="0" err="1" smtClean="0"/>
              <a:t>sueklen</a:t>
            </a:r>
            <a:r>
              <a:rPr lang="en-GB" dirty="0" smtClean="0"/>
              <a:t> </a:t>
            </a:r>
            <a:r>
              <a:rPr lang="en-GB" dirty="0" err="1" smtClean="0"/>
              <a:t>opresentarse</a:t>
            </a:r>
            <a:r>
              <a:rPr lang="en-GB" dirty="0" smtClean="0"/>
              <a:t> o </a:t>
            </a:r>
            <a:r>
              <a:rPr lang="en-GB" dirty="0" err="1" smtClean="0"/>
              <a:t>empeorar</a:t>
            </a:r>
            <a:r>
              <a:rPr lang="en-GB" dirty="0" smtClean="0"/>
              <a:t> en </a:t>
            </a:r>
            <a:r>
              <a:rPr lang="en-GB" dirty="0" err="1" smtClean="0"/>
              <a:t>áreas</a:t>
            </a:r>
            <a:r>
              <a:rPr lang="en-GB" dirty="0" smtClean="0"/>
              <a:t> </a:t>
            </a:r>
            <a:r>
              <a:rPr lang="en-GB" dirty="0" err="1" smtClean="0"/>
              <a:t>expuestas</a:t>
            </a:r>
            <a:r>
              <a:rPr lang="en-GB" dirty="0" smtClean="0"/>
              <a:t> al sol. Para </a:t>
            </a:r>
            <a:r>
              <a:rPr lang="en-GB" dirty="0" err="1" smtClean="0"/>
              <a:t>aquellos</a:t>
            </a:r>
            <a:r>
              <a:rPr lang="en-GB" dirty="0" smtClean="0"/>
              <a:t> </a:t>
            </a:r>
            <a:r>
              <a:rPr lang="en-GB" dirty="0" err="1" smtClean="0"/>
              <a:t>pacientes</a:t>
            </a:r>
            <a:r>
              <a:rPr lang="en-GB" dirty="0" smtClean="0"/>
              <a:t> </a:t>
            </a:r>
            <a:r>
              <a:rPr lang="en-GB" dirty="0" err="1" smtClean="0"/>
              <a:t>expuestos</a:t>
            </a:r>
            <a:r>
              <a:rPr lang="en-GB" dirty="0" smtClean="0"/>
              <a:t> al sol, se </a:t>
            </a:r>
            <a:r>
              <a:rPr lang="en-GB" dirty="0" err="1" smtClean="0"/>
              <a:t>debe</a:t>
            </a:r>
            <a:r>
              <a:rPr lang="en-GB" dirty="0" smtClean="0"/>
              <a:t> </a:t>
            </a:r>
            <a:r>
              <a:rPr lang="en-GB" dirty="0" err="1" smtClean="0"/>
              <a:t>recopmendar</a:t>
            </a:r>
            <a:r>
              <a:rPr lang="en-GB" dirty="0" smtClean="0"/>
              <a:t> el </a:t>
            </a:r>
            <a:r>
              <a:rPr lang="en-GB" dirty="0" err="1" smtClean="0"/>
              <a:t>uso</a:t>
            </a:r>
            <a:r>
              <a:rPr lang="en-GB" dirty="0" smtClean="0"/>
              <a:t> de </a:t>
            </a:r>
            <a:r>
              <a:rPr lang="en-GB" dirty="0" err="1" smtClean="0"/>
              <a:t>ropa</a:t>
            </a:r>
            <a:r>
              <a:rPr lang="en-GB" dirty="0" smtClean="0"/>
              <a:t> </a:t>
            </a:r>
            <a:r>
              <a:rPr lang="en-GB" dirty="0" err="1" smtClean="0"/>
              <a:t>protectiva</a:t>
            </a:r>
            <a:r>
              <a:rPr lang="en-GB" dirty="0" smtClean="0"/>
              <a:t> y/o de </a:t>
            </a:r>
            <a:r>
              <a:rPr lang="en-GB" dirty="0" err="1" smtClean="0"/>
              <a:t>bloqueador</a:t>
            </a:r>
            <a:endParaRPr lang="en-GB" dirty="0" smtClean="0"/>
          </a:p>
          <a:p>
            <a:pPr>
              <a:spcBef>
                <a:spcPts val="3000"/>
              </a:spcBef>
            </a:pPr>
            <a:r>
              <a:rPr lang="en-GB" dirty="0" smtClean="0"/>
              <a:t>Se </a:t>
            </a:r>
            <a:r>
              <a:rPr lang="en-GB" dirty="0" err="1" smtClean="0"/>
              <a:t>recomienda</a:t>
            </a:r>
            <a:r>
              <a:rPr lang="en-GB" dirty="0" smtClean="0"/>
              <a:t> la </a:t>
            </a:r>
            <a:r>
              <a:rPr lang="en-GB" dirty="0" err="1" smtClean="0"/>
              <a:t>intervención</a:t>
            </a:r>
            <a:r>
              <a:rPr lang="en-GB" dirty="0" smtClean="0"/>
              <a:t> </a:t>
            </a:r>
            <a:r>
              <a:rPr lang="en-GB" dirty="0" err="1" smtClean="0"/>
              <a:t>temprana</a:t>
            </a:r>
            <a:r>
              <a:rPr lang="en-GB" dirty="0" smtClean="0"/>
              <a:t> con </a:t>
            </a:r>
            <a:r>
              <a:rPr lang="en-GB" dirty="0" err="1" smtClean="0"/>
              <a:t>emolientes</a:t>
            </a:r>
            <a:r>
              <a:rPr lang="en-GB" dirty="0" smtClean="0"/>
              <a:t> o </a:t>
            </a:r>
            <a:r>
              <a:rPr lang="en-GB" dirty="0" err="1" smtClean="0"/>
              <a:t>antibióticos</a:t>
            </a:r>
            <a:r>
              <a:rPr lang="en-GB" dirty="0" smtClean="0"/>
              <a:t> </a:t>
            </a:r>
          </a:p>
          <a:p>
            <a:pPr>
              <a:spcBef>
                <a:spcPts val="3000"/>
              </a:spcBef>
            </a:pPr>
            <a:r>
              <a:rPr lang="en-GB" dirty="0" err="1" smtClean="0"/>
              <a:t>Pacientes</a:t>
            </a:r>
            <a:r>
              <a:rPr lang="en-GB" dirty="0" smtClean="0"/>
              <a:t> con </a:t>
            </a:r>
            <a:r>
              <a:rPr lang="en-GB" dirty="0" err="1" smtClean="0"/>
              <a:t>reacciones</a:t>
            </a:r>
            <a:r>
              <a:rPr lang="en-GB" dirty="0" smtClean="0"/>
              <a:t> </a:t>
            </a:r>
            <a:r>
              <a:rPr lang="en-GB" dirty="0" err="1" smtClean="0"/>
              <a:t>cutáneas</a:t>
            </a:r>
            <a:r>
              <a:rPr lang="en-GB" dirty="0" smtClean="0"/>
              <a:t> </a:t>
            </a:r>
            <a:r>
              <a:rPr lang="en-GB" dirty="0" err="1" smtClean="0"/>
              <a:t>severas</a:t>
            </a:r>
            <a:r>
              <a:rPr lang="en-GB" dirty="0" smtClean="0"/>
              <a:t> o </a:t>
            </a:r>
            <a:r>
              <a:rPr lang="en-GB" dirty="0" err="1" smtClean="0"/>
              <a:t>prolongadas</a:t>
            </a:r>
            <a:r>
              <a:rPr lang="en-GB" dirty="0" smtClean="0"/>
              <a:t> </a:t>
            </a:r>
            <a:r>
              <a:rPr lang="en-GB" dirty="0" err="1" smtClean="0"/>
              <a:t>pueden</a:t>
            </a:r>
            <a:r>
              <a:rPr lang="en-GB" dirty="0" smtClean="0"/>
              <a:t> </a:t>
            </a:r>
            <a:r>
              <a:rPr lang="en-GB" dirty="0" err="1" smtClean="0"/>
              <a:t>requerir</a:t>
            </a:r>
            <a:r>
              <a:rPr lang="en-GB" dirty="0" smtClean="0"/>
              <a:t> </a:t>
            </a:r>
            <a:r>
              <a:rPr lang="en-GB" dirty="0" err="1" smtClean="0"/>
              <a:t>intervencionas</a:t>
            </a:r>
            <a:r>
              <a:rPr lang="en-GB" dirty="0" smtClean="0"/>
              <a:t> </a:t>
            </a:r>
            <a:r>
              <a:rPr lang="en-GB" dirty="0" err="1" smtClean="0"/>
              <a:t>adicionales</a:t>
            </a:r>
            <a:r>
              <a:rPr lang="en-GB" dirty="0" smtClean="0"/>
              <a:t> y </a:t>
            </a:r>
            <a:r>
              <a:rPr lang="en-GB" dirty="0" err="1" smtClean="0"/>
              <a:t>deben</a:t>
            </a:r>
            <a:r>
              <a:rPr lang="en-GB" dirty="0" smtClean="0"/>
              <a:t> </a:t>
            </a:r>
            <a:r>
              <a:rPr lang="en-GB" dirty="0" err="1" smtClean="0"/>
              <a:t>ser</a:t>
            </a:r>
            <a:r>
              <a:rPr lang="en-GB" dirty="0" smtClean="0"/>
              <a:t> </a:t>
            </a:r>
            <a:r>
              <a:rPr lang="en-GB" dirty="0" err="1" smtClean="0"/>
              <a:t>derivados</a:t>
            </a:r>
            <a:r>
              <a:rPr lang="en-GB" dirty="0" smtClean="0"/>
              <a:t> a un </a:t>
            </a:r>
            <a:r>
              <a:rPr lang="en-GB" dirty="0" err="1" smtClean="0"/>
              <a:t>especialista</a:t>
            </a:r>
            <a:r>
              <a:rPr lang="en-GB" dirty="0" smtClean="0"/>
              <a:t> con </a:t>
            </a:r>
            <a:r>
              <a:rPr lang="en-GB" dirty="0" err="1" smtClean="0"/>
              <a:t>experiencia</a:t>
            </a:r>
            <a:r>
              <a:rPr lang="en-GB" dirty="0" smtClean="0"/>
              <a:t> en el </a:t>
            </a:r>
            <a:r>
              <a:rPr lang="en-GB" dirty="0" err="1" smtClean="0"/>
              <a:t>manejo</a:t>
            </a:r>
            <a:r>
              <a:rPr lang="en-GB" dirty="0" smtClean="0"/>
              <a:t> de </a:t>
            </a:r>
            <a:r>
              <a:rPr lang="en-GB" dirty="0" err="1" smtClean="0"/>
              <a:t>este</a:t>
            </a:r>
            <a:r>
              <a:rPr lang="en-GB" dirty="0" smtClean="0"/>
              <a:t> </a:t>
            </a:r>
            <a:r>
              <a:rPr lang="en-GB" dirty="0" err="1" smtClean="0"/>
              <a:t>tipo</a:t>
            </a:r>
            <a:r>
              <a:rPr lang="en-GB" dirty="0" smtClean="0"/>
              <a:t> de </a:t>
            </a:r>
            <a:r>
              <a:rPr lang="en-GB" dirty="0" err="1" smtClean="0"/>
              <a:t>eventos</a:t>
            </a:r>
            <a:r>
              <a:rPr lang="en-GB" dirty="0" smtClean="0"/>
              <a:t> </a:t>
            </a:r>
            <a:r>
              <a:rPr lang="en-GB" dirty="0" err="1" smtClean="0"/>
              <a:t>dermatológicos</a:t>
            </a:r>
            <a:endParaRPr lang="en-GB" dirty="0" smtClean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46</a:t>
            </a:fld>
            <a:endParaRPr lang="fr-FR"/>
          </a:p>
        </p:txBody>
      </p:sp>
      <p:sp>
        <p:nvSpPr>
          <p:cNvPr id="88068" name="Rectangle 6"/>
          <p:cNvSpPr>
            <a:spLocks noChangeArrowheads="1"/>
          </p:cNvSpPr>
          <p:nvPr/>
        </p:nvSpPr>
        <p:spPr bwMode="auto">
          <a:xfrm>
            <a:off x="0" y="6641018"/>
            <a:ext cx="6048375" cy="216982"/>
          </a:xfrm>
          <a:prstGeom prst="rect">
            <a:avLst/>
          </a:prstGeom>
          <a:extLst/>
        </p:spPr>
        <p:txBody>
          <a:bodyPr wrap="square" anchor="b">
            <a:spAutoFit/>
          </a:bodyPr>
          <a:lstStyle/>
          <a:p>
            <a:pPr>
              <a:lnSpc>
                <a:spcPct val="90000"/>
              </a:lnSpc>
            </a:pP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Afatinib Prescribing 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Information/Afatinib 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Summary of Product 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Characteristics.</a:t>
            </a:r>
            <a:endParaRPr lang="en-GB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8" name="Groupe 7"/>
          <p:cNvGrpSpPr/>
          <p:nvPr/>
        </p:nvGrpSpPr>
        <p:grpSpPr>
          <a:xfrm>
            <a:off x="8099744" y="978171"/>
            <a:ext cx="931131" cy="247162"/>
            <a:chOff x="8099744" y="978171"/>
            <a:chExt cx="931131" cy="247162"/>
          </a:xfrm>
        </p:grpSpPr>
        <p:sp>
          <p:nvSpPr>
            <p:cNvPr id="9" name="Rectangle 8"/>
            <p:cNvSpPr/>
            <p:nvPr/>
          </p:nvSpPr>
          <p:spPr>
            <a:xfrm>
              <a:off x="8099744" y="1081333"/>
              <a:ext cx="929497" cy="144000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Rectangle à coins arrondis 9226"/>
            <p:cNvSpPr/>
            <p:nvPr/>
          </p:nvSpPr>
          <p:spPr>
            <a:xfrm>
              <a:off x="8099744" y="978171"/>
              <a:ext cx="931131" cy="157389"/>
            </a:xfrm>
            <a:custGeom>
              <a:avLst/>
              <a:gdLst>
                <a:gd name="connsiteX0" fmla="*/ 0 w 931131"/>
                <a:gd name="connsiteY0" fmla="*/ 94611 h 252000"/>
                <a:gd name="connsiteX1" fmla="*/ 94611 w 931131"/>
                <a:gd name="connsiteY1" fmla="*/ 0 h 252000"/>
                <a:gd name="connsiteX2" fmla="*/ 836520 w 931131"/>
                <a:gd name="connsiteY2" fmla="*/ 0 h 252000"/>
                <a:gd name="connsiteX3" fmla="*/ 931131 w 931131"/>
                <a:gd name="connsiteY3" fmla="*/ 94611 h 252000"/>
                <a:gd name="connsiteX4" fmla="*/ 931131 w 931131"/>
                <a:gd name="connsiteY4" fmla="*/ 157389 h 252000"/>
                <a:gd name="connsiteX5" fmla="*/ 836520 w 931131"/>
                <a:gd name="connsiteY5" fmla="*/ 252000 h 252000"/>
                <a:gd name="connsiteX6" fmla="*/ 94611 w 931131"/>
                <a:gd name="connsiteY6" fmla="*/ 252000 h 252000"/>
                <a:gd name="connsiteX7" fmla="*/ 0 w 931131"/>
                <a:gd name="connsiteY7" fmla="*/ 157389 h 252000"/>
                <a:gd name="connsiteX8" fmla="*/ 0 w 931131"/>
                <a:gd name="connsiteY8" fmla="*/ 94611 h 252000"/>
                <a:gd name="connsiteX0" fmla="*/ 94611 w 931131"/>
                <a:gd name="connsiteY0" fmla="*/ 252000 h 343440"/>
                <a:gd name="connsiteX1" fmla="*/ 0 w 931131"/>
                <a:gd name="connsiteY1" fmla="*/ 157389 h 343440"/>
                <a:gd name="connsiteX2" fmla="*/ 0 w 931131"/>
                <a:gd name="connsiteY2" fmla="*/ 94611 h 343440"/>
                <a:gd name="connsiteX3" fmla="*/ 94611 w 931131"/>
                <a:gd name="connsiteY3" fmla="*/ 0 h 343440"/>
                <a:gd name="connsiteX4" fmla="*/ 836520 w 931131"/>
                <a:gd name="connsiteY4" fmla="*/ 0 h 343440"/>
                <a:gd name="connsiteX5" fmla="*/ 931131 w 931131"/>
                <a:gd name="connsiteY5" fmla="*/ 94611 h 343440"/>
                <a:gd name="connsiteX6" fmla="*/ 931131 w 931131"/>
                <a:gd name="connsiteY6" fmla="*/ 157389 h 343440"/>
                <a:gd name="connsiteX7" fmla="*/ 836520 w 931131"/>
                <a:gd name="connsiteY7" fmla="*/ 252000 h 343440"/>
                <a:gd name="connsiteX8" fmla="*/ 186051 w 931131"/>
                <a:gd name="connsiteY8" fmla="*/ 343440 h 343440"/>
                <a:gd name="connsiteX0" fmla="*/ 0 w 931131"/>
                <a:gd name="connsiteY0" fmla="*/ 157389 h 343440"/>
                <a:gd name="connsiteX1" fmla="*/ 0 w 931131"/>
                <a:gd name="connsiteY1" fmla="*/ 94611 h 343440"/>
                <a:gd name="connsiteX2" fmla="*/ 94611 w 931131"/>
                <a:gd name="connsiteY2" fmla="*/ 0 h 343440"/>
                <a:gd name="connsiteX3" fmla="*/ 836520 w 931131"/>
                <a:gd name="connsiteY3" fmla="*/ 0 h 343440"/>
                <a:gd name="connsiteX4" fmla="*/ 931131 w 931131"/>
                <a:gd name="connsiteY4" fmla="*/ 94611 h 343440"/>
                <a:gd name="connsiteX5" fmla="*/ 931131 w 931131"/>
                <a:gd name="connsiteY5" fmla="*/ 157389 h 343440"/>
                <a:gd name="connsiteX6" fmla="*/ 836520 w 931131"/>
                <a:gd name="connsiteY6" fmla="*/ 252000 h 343440"/>
                <a:gd name="connsiteX7" fmla="*/ 186051 w 931131"/>
                <a:gd name="connsiteY7" fmla="*/ 343440 h 343440"/>
                <a:gd name="connsiteX0" fmla="*/ 0 w 931131"/>
                <a:gd name="connsiteY0" fmla="*/ 157389 h 252000"/>
                <a:gd name="connsiteX1" fmla="*/ 0 w 931131"/>
                <a:gd name="connsiteY1" fmla="*/ 94611 h 252000"/>
                <a:gd name="connsiteX2" fmla="*/ 94611 w 931131"/>
                <a:gd name="connsiteY2" fmla="*/ 0 h 252000"/>
                <a:gd name="connsiteX3" fmla="*/ 836520 w 931131"/>
                <a:gd name="connsiteY3" fmla="*/ 0 h 252000"/>
                <a:gd name="connsiteX4" fmla="*/ 931131 w 931131"/>
                <a:gd name="connsiteY4" fmla="*/ 94611 h 252000"/>
                <a:gd name="connsiteX5" fmla="*/ 931131 w 931131"/>
                <a:gd name="connsiteY5" fmla="*/ 157389 h 252000"/>
                <a:gd name="connsiteX6" fmla="*/ 836520 w 931131"/>
                <a:gd name="connsiteY6" fmla="*/ 252000 h 252000"/>
                <a:gd name="connsiteX0" fmla="*/ 0 w 931131"/>
                <a:gd name="connsiteY0" fmla="*/ 157389 h 157389"/>
                <a:gd name="connsiteX1" fmla="*/ 0 w 931131"/>
                <a:gd name="connsiteY1" fmla="*/ 94611 h 157389"/>
                <a:gd name="connsiteX2" fmla="*/ 94611 w 931131"/>
                <a:gd name="connsiteY2" fmla="*/ 0 h 157389"/>
                <a:gd name="connsiteX3" fmla="*/ 836520 w 931131"/>
                <a:gd name="connsiteY3" fmla="*/ 0 h 157389"/>
                <a:gd name="connsiteX4" fmla="*/ 931131 w 931131"/>
                <a:gd name="connsiteY4" fmla="*/ 94611 h 157389"/>
                <a:gd name="connsiteX5" fmla="*/ 931131 w 931131"/>
                <a:gd name="connsiteY5" fmla="*/ 157389 h 157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31131" h="157389">
                  <a:moveTo>
                    <a:pt x="0" y="157389"/>
                  </a:moveTo>
                  <a:lnTo>
                    <a:pt x="0" y="94611"/>
                  </a:lnTo>
                  <a:cubicBezTo>
                    <a:pt x="0" y="42359"/>
                    <a:pt x="42359" y="0"/>
                    <a:pt x="94611" y="0"/>
                  </a:cubicBezTo>
                  <a:lnTo>
                    <a:pt x="836520" y="0"/>
                  </a:lnTo>
                  <a:cubicBezTo>
                    <a:pt x="888772" y="0"/>
                    <a:pt x="931131" y="42359"/>
                    <a:pt x="931131" y="94611"/>
                  </a:cubicBezTo>
                  <a:lnTo>
                    <a:pt x="931131" y="157389"/>
                  </a:lnTo>
                </a:path>
              </a:pathLst>
            </a:custGeom>
            <a:solidFill>
              <a:schemeClr val="bg1"/>
            </a:solidFill>
            <a:ln w="19050" cap="rnd">
              <a:solidFill>
                <a:schemeClr val="accent2"/>
              </a:solidFill>
            </a:ln>
            <a:effectLst/>
          </p:spPr>
          <p:txBody>
            <a:bodyPr wrap="none" tIns="144000" bIns="0" anchor="ctr">
              <a:noAutofit/>
            </a:bodyPr>
            <a:lstStyle/>
            <a:p>
              <a:pPr algn="r"/>
              <a:r>
                <a:rPr lang="en-US" sz="1400" b="1" noProof="1" smtClean="0">
                  <a:solidFill>
                    <a:schemeClr val="accent2"/>
                  </a:solidFill>
                </a:rPr>
                <a:t>SEs </a:t>
              </a:r>
              <a:r>
                <a:rPr lang="en-US" sz="1400" b="1" noProof="1">
                  <a:solidFill>
                    <a:schemeClr val="accent2"/>
                  </a:solidFill>
                </a:rPr>
                <a:t>s</a:t>
              </a:r>
              <a:r>
                <a:rPr lang="en-US" sz="1400" b="1" noProof="1" smtClean="0">
                  <a:solidFill>
                    <a:schemeClr val="accent2"/>
                  </a:solidFill>
                </a:rPr>
                <a:t>kin</a:t>
              </a:r>
              <a:endParaRPr lang="en-US" sz="1400" b="1" noProof="1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43398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itre 1"/>
          <p:cNvSpPr>
            <a:spLocks noGrp="1"/>
          </p:cNvSpPr>
          <p:nvPr>
            <p:ph type="title"/>
          </p:nvPr>
        </p:nvSpPr>
        <p:spPr>
          <a:xfrm>
            <a:off x="430823" y="218197"/>
            <a:ext cx="8550003" cy="798680"/>
          </a:xfrm>
        </p:spPr>
        <p:txBody>
          <a:bodyPr/>
          <a:lstStyle/>
          <a:p>
            <a:r>
              <a:rPr lang="en-GB" dirty="0" smtClean="0"/>
              <a:t>El rash </a:t>
            </a:r>
            <a:r>
              <a:rPr lang="en-GB" dirty="0" err="1" smtClean="0"/>
              <a:t>cutáneo</a:t>
            </a:r>
            <a:r>
              <a:rPr lang="en-GB" dirty="0" smtClean="0"/>
              <a:t> con </a:t>
            </a:r>
            <a:r>
              <a:rPr lang="en-GB" dirty="0" err="1" smtClean="0"/>
              <a:t>afatinib</a:t>
            </a:r>
            <a:r>
              <a:rPr lang="en-GB" dirty="0" smtClean="0"/>
              <a:t> </a:t>
            </a:r>
            <a:r>
              <a:rPr lang="en-GB" dirty="0" err="1" smtClean="0"/>
              <a:t>generalmente</a:t>
            </a:r>
            <a:r>
              <a:rPr lang="en-GB" dirty="0" smtClean="0"/>
              <a:t> </a:t>
            </a:r>
            <a:r>
              <a:rPr lang="en-GB" dirty="0" err="1" smtClean="0"/>
              <a:t>es</a:t>
            </a:r>
            <a:r>
              <a:rPr lang="en-GB" dirty="0" smtClean="0"/>
              <a:t> </a:t>
            </a:r>
            <a:r>
              <a:rPr lang="en-GB" dirty="0" err="1" smtClean="0"/>
              <a:t>leve</a:t>
            </a:r>
            <a:r>
              <a:rPr lang="en-GB" dirty="0" smtClean="0"/>
              <a:t> o </a:t>
            </a:r>
            <a:r>
              <a:rPr lang="en-GB" dirty="0" err="1" smtClean="0"/>
              <a:t>moderado</a:t>
            </a:r>
            <a:endParaRPr lang="en-GB" dirty="0" smtClean="0"/>
          </a:p>
        </p:txBody>
      </p:sp>
      <p:sp>
        <p:nvSpPr>
          <p:cNvPr id="89091" name="Espace réservé du contenu 2"/>
          <p:cNvSpPr>
            <a:spLocks noGrp="1"/>
          </p:cNvSpPr>
          <p:nvPr>
            <p:ph idx="1"/>
          </p:nvPr>
        </p:nvSpPr>
        <p:spPr>
          <a:xfrm>
            <a:off x="949568" y="1548000"/>
            <a:ext cx="7948080" cy="877163"/>
          </a:xfrm>
        </p:spPr>
        <p:txBody>
          <a:bodyPr/>
          <a:lstStyle/>
          <a:p>
            <a:r>
              <a:rPr lang="en-GB" dirty="0" smtClean="0"/>
              <a:t>El rash </a:t>
            </a:r>
            <a:r>
              <a:rPr lang="en-GB" dirty="0" err="1" smtClean="0"/>
              <a:t>cutáneo</a:t>
            </a:r>
            <a:r>
              <a:rPr lang="en-GB" dirty="0" smtClean="0"/>
              <a:t> con </a:t>
            </a:r>
            <a:r>
              <a:rPr lang="en-GB" dirty="0" err="1" smtClean="0"/>
              <a:t>afatinib</a:t>
            </a:r>
            <a:r>
              <a:rPr lang="en-GB" dirty="0" smtClean="0"/>
              <a:t> </a:t>
            </a:r>
            <a:r>
              <a:rPr lang="en-GB" dirty="0" err="1" smtClean="0"/>
              <a:t>generalmente</a:t>
            </a:r>
            <a:r>
              <a:rPr lang="en-GB" dirty="0" smtClean="0"/>
              <a:t> </a:t>
            </a:r>
            <a:r>
              <a:rPr lang="en-GB" dirty="0" err="1" smtClean="0"/>
              <a:t>es</a:t>
            </a:r>
            <a:r>
              <a:rPr lang="en-GB" dirty="0" smtClean="0"/>
              <a:t> </a:t>
            </a:r>
            <a:r>
              <a:rPr lang="en-GB" dirty="0" err="1" smtClean="0"/>
              <a:t>leve</a:t>
            </a:r>
            <a:r>
              <a:rPr lang="en-GB" dirty="0" smtClean="0"/>
              <a:t> o </a:t>
            </a:r>
            <a:r>
              <a:rPr lang="en-GB" dirty="0" err="1" smtClean="0"/>
              <a:t>moderado</a:t>
            </a:r>
            <a:r>
              <a:rPr lang="en-GB" dirty="0" smtClean="0"/>
              <a:t>.</a:t>
            </a:r>
            <a:br>
              <a:rPr lang="en-GB" dirty="0" smtClean="0"/>
            </a:br>
            <a:r>
              <a:rPr lang="en-GB" dirty="0" smtClean="0"/>
              <a:t>El rash </a:t>
            </a:r>
            <a:r>
              <a:rPr lang="en-GB" dirty="0" err="1" smtClean="0"/>
              <a:t>severo</a:t>
            </a:r>
            <a:r>
              <a:rPr lang="en-GB" dirty="0" smtClean="0"/>
              <a:t> </a:t>
            </a:r>
            <a:r>
              <a:rPr lang="en-GB" dirty="0" err="1" smtClean="0"/>
              <a:t>es</a:t>
            </a:r>
            <a:r>
              <a:rPr lang="en-GB" dirty="0" smtClean="0"/>
              <a:t> </a:t>
            </a:r>
            <a:r>
              <a:rPr lang="en-GB" dirty="0" err="1" smtClean="0"/>
              <a:t>poco</a:t>
            </a:r>
            <a:r>
              <a:rPr lang="en-GB" dirty="0" smtClean="0"/>
              <a:t> </a:t>
            </a:r>
            <a:r>
              <a:rPr lang="en-GB" dirty="0" err="1" smtClean="0"/>
              <a:t>común</a:t>
            </a:r>
            <a:r>
              <a:rPr lang="en-GB" dirty="0" smtClean="0"/>
              <a:t> </a:t>
            </a:r>
            <a:r>
              <a:rPr lang="en-GB" dirty="0" err="1" smtClean="0"/>
              <a:t>pero</a:t>
            </a:r>
            <a:r>
              <a:rPr lang="en-GB" dirty="0" smtClean="0"/>
              <a:t> se ha </a:t>
            </a:r>
            <a:r>
              <a:rPr lang="en-GB" dirty="0" err="1" smtClean="0"/>
              <a:t>observado</a:t>
            </a:r>
            <a:r>
              <a:rPr lang="en-GB" dirty="0" smtClean="0"/>
              <a:t> en </a:t>
            </a:r>
            <a:r>
              <a:rPr lang="en-GB" dirty="0" err="1" smtClean="0"/>
              <a:t>ciertas</a:t>
            </a:r>
            <a:r>
              <a:rPr lang="en-GB" dirty="0" smtClean="0"/>
              <a:t> personas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47</a:t>
            </a:fld>
            <a:endParaRPr lang="fr-FR"/>
          </a:p>
        </p:txBody>
      </p:sp>
      <p:grpSp>
        <p:nvGrpSpPr>
          <p:cNvPr id="6" name="Groupe 5"/>
          <p:cNvGrpSpPr/>
          <p:nvPr/>
        </p:nvGrpSpPr>
        <p:grpSpPr>
          <a:xfrm>
            <a:off x="8099744" y="978171"/>
            <a:ext cx="931131" cy="247162"/>
            <a:chOff x="8099744" y="978171"/>
            <a:chExt cx="931131" cy="247162"/>
          </a:xfrm>
        </p:grpSpPr>
        <p:sp>
          <p:nvSpPr>
            <p:cNvPr id="7" name="Rectangle 6"/>
            <p:cNvSpPr/>
            <p:nvPr/>
          </p:nvSpPr>
          <p:spPr>
            <a:xfrm>
              <a:off x="8099744" y="1081333"/>
              <a:ext cx="929497" cy="144000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Rectangle à coins arrondis 9226"/>
            <p:cNvSpPr/>
            <p:nvPr/>
          </p:nvSpPr>
          <p:spPr>
            <a:xfrm>
              <a:off x="8099744" y="978171"/>
              <a:ext cx="931131" cy="157389"/>
            </a:xfrm>
            <a:custGeom>
              <a:avLst/>
              <a:gdLst>
                <a:gd name="connsiteX0" fmla="*/ 0 w 931131"/>
                <a:gd name="connsiteY0" fmla="*/ 94611 h 252000"/>
                <a:gd name="connsiteX1" fmla="*/ 94611 w 931131"/>
                <a:gd name="connsiteY1" fmla="*/ 0 h 252000"/>
                <a:gd name="connsiteX2" fmla="*/ 836520 w 931131"/>
                <a:gd name="connsiteY2" fmla="*/ 0 h 252000"/>
                <a:gd name="connsiteX3" fmla="*/ 931131 w 931131"/>
                <a:gd name="connsiteY3" fmla="*/ 94611 h 252000"/>
                <a:gd name="connsiteX4" fmla="*/ 931131 w 931131"/>
                <a:gd name="connsiteY4" fmla="*/ 157389 h 252000"/>
                <a:gd name="connsiteX5" fmla="*/ 836520 w 931131"/>
                <a:gd name="connsiteY5" fmla="*/ 252000 h 252000"/>
                <a:gd name="connsiteX6" fmla="*/ 94611 w 931131"/>
                <a:gd name="connsiteY6" fmla="*/ 252000 h 252000"/>
                <a:gd name="connsiteX7" fmla="*/ 0 w 931131"/>
                <a:gd name="connsiteY7" fmla="*/ 157389 h 252000"/>
                <a:gd name="connsiteX8" fmla="*/ 0 w 931131"/>
                <a:gd name="connsiteY8" fmla="*/ 94611 h 252000"/>
                <a:gd name="connsiteX0" fmla="*/ 94611 w 931131"/>
                <a:gd name="connsiteY0" fmla="*/ 252000 h 343440"/>
                <a:gd name="connsiteX1" fmla="*/ 0 w 931131"/>
                <a:gd name="connsiteY1" fmla="*/ 157389 h 343440"/>
                <a:gd name="connsiteX2" fmla="*/ 0 w 931131"/>
                <a:gd name="connsiteY2" fmla="*/ 94611 h 343440"/>
                <a:gd name="connsiteX3" fmla="*/ 94611 w 931131"/>
                <a:gd name="connsiteY3" fmla="*/ 0 h 343440"/>
                <a:gd name="connsiteX4" fmla="*/ 836520 w 931131"/>
                <a:gd name="connsiteY4" fmla="*/ 0 h 343440"/>
                <a:gd name="connsiteX5" fmla="*/ 931131 w 931131"/>
                <a:gd name="connsiteY5" fmla="*/ 94611 h 343440"/>
                <a:gd name="connsiteX6" fmla="*/ 931131 w 931131"/>
                <a:gd name="connsiteY6" fmla="*/ 157389 h 343440"/>
                <a:gd name="connsiteX7" fmla="*/ 836520 w 931131"/>
                <a:gd name="connsiteY7" fmla="*/ 252000 h 343440"/>
                <a:gd name="connsiteX8" fmla="*/ 186051 w 931131"/>
                <a:gd name="connsiteY8" fmla="*/ 343440 h 343440"/>
                <a:gd name="connsiteX0" fmla="*/ 0 w 931131"/>
                <a:gd name="connsiteY0" fmla="*/ 157389 h 343440"/>
                <a:gd name="connsiteX1" fmla="*/ 0 w 931131"/>
                <a:gd name="connsiteY1" fmla="*/ 94611 h 343440"/>
                <a:gd name="connsiteX2" fmla="*/ 94611 w 931131"/>
                <a:gd name="connsiteY2" fmla="*/ 0 h 343440"/>
                <a:gd name="connsiteX3" fmla="*/ 836520 w 931131"/>
                <a:gd name="connsiteY3" fmla="*/ 0 h 343440"/>
                <a:gd name="connsiteX4" fmla="*/ 931131 w 931131"/>
                <a:gd name="connsiteY4" fmla="*/ 94611 h 343440"/>
                <a:gd name="connsiteX5" fmla="*/ 931131 w 931131"/>
                <a:gd name="connsiteY5" fmla="*/ 157389 h 343440"/>
                <a:gd name="connsiteX6" fmla="*/ 836520 w 931131"/>
                <a:gd name="connsiteY6" fmla="*/ 252000 h 343440"/>
                <a:gd name="connsiteX7" fmla="*/ 186051 w 931131"/>
                <a:gd name="connsiteY7" fmla="*/ 343440 h 343440"/>
                <a:gd name="connsiteX0" fmla="*/ 0 w 931131"/>
                <a:gd name="connsiteY0" fmla="*/ 157389 h 252000"/>
                <a:gd name="connsiteX1" fmla="*/ 0 w 931131"/>
                <a:gd name="connsiteY1" fmla="*/ 94611 h 252000"/>
                <a:gd name="connsiteX2" fmla="*/ 94611 w 931131"/>
                <a:gd name="connsiteY2" fmla="*/ 0 h 252000"/>
                <a:gd name="connsiteX3" fmla="*/ 836520 w 931131"/>
                <a:gd name="connsiteY3" fmla="*/ 0 h 252000"/>
                <a:gd name="connsiteX4" fmla="*/ 931131 w 931131"/>
                <a:gd name="connsiteY4" fmla="*/ 94611 h 252000"/>
                <a:gd name="connsiteX5" fmla="*/ 931131 w 931131"/>
                <a:gd name="connsiteY5" fmla="*/ 157389 h 252000"/>
                <a:gd name="connsiteX6" fmla="*/ 836520 w 931131"/>
                <a:gd name="connsiteY6" fmla="*/ 252000 h 252000"/>
                <a:gd name="connsiteX0" fmla="*/ 0 w 931131"/>
                <a:gd name="connsiteY0" fmla="*/ 157389 h 157389"/>
                <a:gd name="connsiteX1" fmla="*/ 0 w 931131"/>
                <a:gd name="connsiteY1" fmla="*/ 94611 h 157389"/>
                <a:gd name="connsiteX2" fmla="*/ 94611 w 931131"/>
                <a:gd name="connsiteY2" fmla="*/ 0 h 157389"/>
                <a:gd name="connsiteX3" fmla="*/ 836520 w 931131"/>
                <a:gd name="connsiteY3" fmla="*/ 0 h 157389"/>
                <a:gd name="connsiteX4" fmla="*/ 931131 w 931131"/>
                <a:gd name="connsiteY4" fmla="*/ 94611 h 157389"/>
                <a:gd name="connsiteX5" fmla="*/ 931131 w 931131"/>
                <a:gd name="connsiteY5" fmla="*/ 157389 h 157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31131" h="157389">
                  <a:moveTo>
                    <a:pt x="0" y="157389"/>
                  </a:moveTo>
                  <a:lnTo>
                    <a:pt x="0" y="94611"/>
                  </a:lnTo>
                  <a:cubicBezTo>
                    <a:pt x="0" y="42359"/>
                    <a:pt x="42359" y="0"/>
                    <a:pt x="94611" y="0"/>
                  </a:cubicBezTo>
                  <a:lnTo>
                    <a:pt x="836520" y="0"/>
                  </a:lnTo>
                  <a:cubicBezTo>
                    <a:pt x="888772" y="0"/>
                    <a:pt x="931131" y="42359"/>
                    <a:pt x="931131" y="94611"/>
                  </a:cubicBezTo>
                  <a:lnTo>
                    <a:pt x="931131" y="157389"/>
                  </a:lnTo>
                </a:path>
              </a:pathLst>
            </a:custGeom>
            <a:solidFill>
              <a:schemeClr val="bg1"/>
            </a:solidFill>
            <a:ln w="19050" cap="rnd">
              <a:solidFill>
                <a:schemeClr val="accent2"/>
              </a:solidFill>
            </a:ln>
            <a:effectLst/>
          </p:spPr>
          <p:txBody>
            <a:bodyPr wrap="none" tIns="144000" bIns="0" anchor="ctr">
              <a:noAutofit/>
            </a:bodyPr>
            <a:lstStyle/>
            <a:p>
              <a:pPr algn="r"/>
              <a:r>
                <a:rPr lang="en-US" sz="1400" b="1" noProof="1" smtClean="0">
                  <a:solidFill>
                    <a:schemeClr val="accent2"/>
                  </a:solidFill>
                </a:rPr>
                <a:t>SEs </a:t>
              </a:r>
              <a:r>
                <a:rPr lang="en-US" sz="1400" b="1" noProof="1">
                  <a:solidFill>
                    <a:schemeClr val="accent2"/>
                  </a:solidFill>
                </a:rPr>
                <a:t>s</a:t>
              </a:r>
              <a:r>
                <a:rPr lang="en-US" sz="1400" b="1" noProof="1" smtClean="0">
                  <a:solidFill>
                    <a:schemeClr val="accent2"/>
                  </a:solidFill>
                </a:rPr>
                <a:t>kin</a:t>
              </a:r>
              <a:endParaRPr lang="en-US" sz="1400" b="1" noProof="1">
                <a:solidFill>
                  <a:schemeClr val="accent2"/>
                </a:solidFill>
              </a:endParaRPr>
            </a:p>
          </p:txBody>
        </p:sp>
      </p:grpSp>
      <p:sp>
        <p:nvSpPr>
          <p:cNvPr id="15" name="Rectangle à coins arrondis 14"/>
          <p:cNvSpPr/>
          <p:nvPr/>
        </p:nvSpPr>
        <p:spPr>
          <a:xfrm>
            <a:off x="1338606" y="2653105"/>
            <a:ext cx="6466788" cy="2696066"/>
          </a:xfrm>
          <a:prstGeom prst="roundRect">
            <a:avLst>
              <a:gd name="adj" fmla="val 4446"/>
            </a:avLst>
          </a:prstGeom>
          <a:solidFill>
            <a:schemeClr val="bg1"/>
          </a:solidFill>
          <a:ln w="1905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16" name="Tableau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3762929"/>
              </p:ext>
            </p:extLst>
          </p:nvPr>
        </p:nvGraphicFramePr>
        <p:xfrm>
          <a:off x="1440000" y="2721838"/>
          <a:ext cx="6264000" cy="25200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088000"/>
                <a:gridCol w="2088000"/>
                <a:gridCol w="2088000"/>
              </a:tblGrid>
              <a:tr h="432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600" b="1" noProof="1" smtClean="0">
                          <a:solidFill>
                            <a:schemeClr val="bg1"/>
                          </a:solidFill>
                        </a:rPr>
                        <a:t>Leve</a:t>
                      </a:r>
                      <a:endParaRPr lang="fr-FR" sz="1600" b="1" noProof="1">
                        <a:solidFill>
                          <a:schemeClr val="bg1"/>
                        </a:solidFill>
                        <a:latin typeface="Arial"/>
                        <a:ea typeface="Calibri"/>
                      </a:endParaRPr>
                    </a:p>
                  </a:txBody>
                  <a:tcPr marL="87485" marR="87485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79CE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600" b="1" noProof="1" smtClean="0">
                          <a:solidFill>
                            <a:schemeClr val="bg1"/>
                          </a:solidFill>
                          <a:latin typeface="Arial"/>
                          <a:ea typeface="Calibri"/>
                        </a:rPr>
                        <a:t>Moderado</a:t>
                      </a:r>
                      <a:endParaRPr lang="fr-FR" sz="1600" b="1" noProof="1">
                        <a:solidFill>
                          <a:schemeClr val="bg1"/>
                        </a:solidFill>
                        <a:latin typeface="Arial"/>
                        <a:ea typeface="Calibri"/>
                      </a:endParaRPr>
                    </a:p>
                  </a:txBody>
                  <a:tcPr marL="87485" marR="8748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79CE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600" b="1" noProof="1" smtClean="0">
                          <a:solidFill>
                            <a:schemeClr val="bg1"/>
                          </a:solidFill>
                          <a:latin typeface="Arial"/>
                          <a:ea typeface="Calibri"/>
                        </a:rPr>
                        <a:t>Severo</a:t>
                      </a:r>
                      <a:endParaRPr lang="fr-FR" sz="1600" b="1" noProof="1">
                        <a:solidFill>
                          <a:schemeClr val="bg1"/>
                        </a:solidFill>
                        <a:latin typeface="Arial"/>
                        <a:ea typeface="Calibri"/>
                      </a:endParaRPr>
                    </a:p>
                  </a:txBody>
                  <a:tcPr marL="87485" marR="8748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79CED7"/>
                    </a:solidFill>
                  </a:tcPr>
                </a:tc>
              </a:tr>
              <a:tr h="2088000"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120000"/>
                        <a:buFont typeface="Arial" pitchFamily="34" charset="0"/>
                        <a:buChar char="•"/>
                      </a:pPr>
                      <a:r>
                        <a:rPr lang="en-US" sz="1200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Se parece a espinillas</a:t>
                      </a:r>
                    </a:p>
                    <a:p>
                      <a:pPr marL="171450" indent="-171450" algn="l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120000"/>
                        <a:buFont typeface="Arial" pitchFamily="34" charset="0"/>
                        <a:buChar char="•"/>
                      </a:pPr>
                      <a:r>
                        <a:rPr lang="en-US" sz="1200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Leve picazón o dolor</a:t>
                      </a:r>
                    </a:p>
                    <a:p>
                      <a:pPr marL="171450" indent="-171450" algn="l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120000"/>
                        <a:buFont typeface="Arial" pitchFamily="34" charset="0"/>
                        <a:buChar char="•"/>
                      </a:pPr>
                      <a:r>
                        <a:rPr lang="en-US" sz="1200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Limitado a un área del cuerpo</a:t>
                      </a:r>
                      <a:endParaRPr lang="fr-FR" sz="1400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/>
                        <a:ea typeface="Calibri"/>
                      </a:endParaRPr>
                    </a:p>
                  </a:txBody>
                  <a:tcPr marL="180000" marR="87485" marT="144000" marB="0"/>
                </a:tc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120000"/>
                        <a:buFont typeface="Arial" pitchFamily="34" charset="0"/>
                        <a:buChar char="•"/>
                      </a:pPr>
                      <a:r>
                        <a:rPr lang="en-US" sz="1200" kern="1200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Se parece a espinillas</a:t>
                      </a:r>
                    </a:p>
                    <a:p>
                      <a:pPr marL="171450" indent="-17145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120000"/>
                        <a:buFont typeface="Arial" pitchFamily="34" charset="0"/>
                        <a:buChar char="•"/>
                      </a:pPr>
                      <a:r>
                        <a:rPr lang="en-US" sz="1200" kern="1200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Leve picazón o dolor</a:t>
                      </a:r>
                    </a:p>
                    <a:p>
                      <a:pPr marL="171450" indent="-17145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120000"/>
                        <a:buFont typeface="Arial" pitchFamily="34" charset="0"/>
                        <a:buChar char="•"/>
                      </a:pPr>
                      <a:r>
                        <a:rPr lang="en-US" sz="1200" kern="1200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Puede expandirse a más de un área del cuerpo</a:t>
                      </a:r>
                      <a:endParaRPr lang="fr-FR" sz="1200" kern="1200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000" marR="87485" marT="144000" marB="0"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120000"/>
                        <a:buFont typeface="Arial" pitchFamily="34" charset="0"/>
                        <a:buChar char="•"/>
                      </a:pPr>
                      <a:r>
                        <a:rPr lang="en-US" sz="1200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Se </a:t>
                      </a:r>
                      <a:r>
                        <a:rPr lang="en-US" sz="1200" kern="120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parece</a:t>
                      </a:r>
                      <a:r>
                        <a:rPr lang="en-US" sz="1200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lang="en-US" sz="1200" kern="120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espinillas</a:t>
                      </a:r>
                      <a:endParaRPr lang="en-US" sz="1200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120000"/>
                        <a:buFont typeface="Arial" pitchFamily="34" charset="0"/>
                        <a:buChar char="•"/>
                      </a:pPr>
                      <a:r>
                        <a:rPr lang="en-US" sz="1200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Dolor o </a:t>
                      </a:r>
                      <a:r>
                        <a:rPr lang="en-US" sz="1200" kern="120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picazón</a:t>
                      </a:r>
                      <a:r>
                        <a:rPr lang="en-US" sz="1200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kern="120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aumentados</a:t>
                      </a:r>
                      <a:endParaRPr lang="en-US" sz="1200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120000"/>
                        <a:buFont typeface="Arial" pitchFamily="34" charset="0"/>
                        <a:buChar char="•"/>
                      </a:pPr>
                      <a:r>
                        <a:rPr lang="en-US" sz="1200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Se ha </a:t>
                      </a:r>
                      <a:r>
                        <a:rPr lang="en-US" sz="1200" kern="120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expandido</a:t>
                      </a:r>
                      <a:r>
                        <a:rPr lang="en-US" sz="1200" kern="12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lang="en-US" sz="1200" kern="12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más</a:t>
                      </a:r>
                      <a:r>
                        <a:rPr lang="en-US" sz="1200" kern="12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de un </a:t>
                      </a:r>
                      <a:r>
                        <a:rPr lang="en-US" sz="1200" kern="12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área</a:t>
                      </a:r>
                      <a:r>
                        <a:rPr lang="en-US" sz="1200" kern="12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del </a:t>
                      </a:r>
                      <a:r>
                        <a:rPr lang="en-US" sz="1200" kern="12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cuerpo</a:t>
                      </a:r>
                      <a:endParaRPr lang="en-US" sz="1200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120000"/>
                        <a:buFont typeface="Arial" pitchFamily="34" charset="0"/>
                        <a:buChar char="•"/>
                      </a:pPr>
                      <a:r>
                        <a:rPr lang="en-US" sz="1200" kern="120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Puede</a:t>
                      </a:r>
                      <a:r>
                        <a:rPr lang="en-US" sz="1200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kern="120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haber</a:t>
                      </a:r>
                      <a:r>
                        <a:rPr lang="en-US" sz="1200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kern="120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infección</a:t>
                      </a:r>
                      <a:endParaRPr lang="en-US" sz="1200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000" marR="87485" marT="144000" marB="0"/>
                </a:tc>
              </a:tr>
            </a:tbl>
          </a:graphicData>
        </a:graphic>
      </p:graphicFrame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6516368"/>
            <a:ext cx="3841750" cy="341632"/>
          </a:xfrm>
          <a:prstGeom prst="rect">
            <a:avLst/>
          </a:prstGeom>
          <a:extLst/>
        </p:spPr>
        <p:txBody>
          <a:bodyPr wrap="square" anchor="b">
            <a:spAutoFit/>
          </a:bodyPr>
          <a:lstStyle/>
          <a:p>
            <a:pPr>
              <a:lnSpc>
                <a:spcPct val="90000"/>
              </a:lnSpc>
            </a:pPr>
            <a:r>
              <a:rPr 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Common 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Terminology Criteria for Adverse Events (CTCAE) </a:t>
            </a:r>
            <a:r>
              <a:rPr 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v4.0 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National Institutes of </a:t>
            </a:r>
            <a:r>
              <a:rPr 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Health, 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National Cancer </a:t>
            </a:r>
            <a:r>
              <a:rPr 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Institute.</a:t>
            </a:r>
            <a:endParaRPr lang="en-GB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8086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itre 1"/>
          <p:cNvSpPr>
            <a:spLocks noGrp="1"/>
          </p:cNvSpPr>
          <p:nvPr>
            <p:ph type="title"/>
          </p:nvPr>
        </p:nvSpPr>
        <p:spPr>
          <a:xfrm>
            <a:off x="430823" y="218197"/>
            <a:ext cx="8550003" cy="798680"/>
          </a:xfrm>
        </p:spPr>
        <p:txBody>
          <a:bodyPr/>
          <a:lstStyle/>
          <a:p>
            <a:r>
              <a:rPr lang="es-CL" dirty="0"/>
              <a:t>Consejos para los pacientes en el manejo de </a:t>
            </a:r>
            <a:r>
              <a:rPr lang="es-CL" dirty="0" smtClean="0"/>
              <a:t> </a:t>
            </a:r>
            <a:r>
              <a:rPr lang="en-GB" dirty="0" smtClean="0"/>
              <a:t>rash/acne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48</a:t>
            </a:fld>
            <a:endParaRPr lang="fr-FR"/>
          </a:p>
        </p:txBody>
      </p:sp>
      <p:grpSp>
        <p:nvGrpSpPr>
          <p:cNvPr id="8" name="Groupe 7"/>
          <p:cNvGrpSpPr/>
          <p:nvPr/>
        </p:nvGrpSpPr>
        <p:grpSpPr>
          <a:xfrm>
            <a:off x="8099744" y="978171"/>
            <a:ext cx="931131" cy="247162"/>
            <a:chOff x="8099744" y="978171"/>
            <a:chExt cx="931131" cy="247162"/>
          </a:xfrm>
        </p:grpSpPr>
        <p:sp>
          <p:nvSpPr>
            <p:cNvPr id="9" name="Rectangle 8"/>
            <p:cNvSpPr/>
            <p:nvPr/>
          </p:nvSpPr>
          <p:spPr>
            <a:xfrm>
              <a:off x="8099744" y="1081333"/>
              <a:ext cx="929497" cy="144000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Rectangle à coins arrondis 9226"/>
            <p:cNvSpPr/>
            <p:nvPr/>
          </p:nvSpPr>
          <p:spPr>
            <a:xfrm>
              <a:off x="8099744" y="978171"/>
              <a:ext cx="931131" cy="157389"/>
            </a:xfrm>
            <a:custGeom>
              <a:avLst/>
              <a:gdLst>
                <a:gd name="connsiteX0" fmla="*/ 0 w 931131"/>
                <a:gd name="connsiteY0" fmla="*/ 94611 h 252000"/>
                <a:gd name="connsiteX1" fmla="*/ 94611 w 931131"/>
                <a:gd name="connsiteY1" fmla="*/ 0 h 252000"/>
                <a:gd name="connsiteX2" fmla="*/ 836520 w 931131"/>
                <a:gd name="connsiteY2" fmla="*/ 0 h 252000"/>
                <a:gd name="connsiteX3" fmla="*/ 931131 w 931131"/>
                <a:gd name="connsiteY3" fmla="*/ 94611 h 252000"/>
                <a:gd name="connsiteX4" fmla="*/ 931131 w 931131"/>
                <a:gd name="connsiteY4" fmla="*/ 157389 h 252000"/>
                <a:gd name="connsiteX5" fmla="*/ 836520 w 931131"/>
                <a:gd name="connsiteY5" fmla="*/ 252000 h 252000"/>
                <a:gd name="connsiteX6" fmla="*/ 94611 w 931131"/>
                <a:gd name="connsiteY6" fmla="*/ 252000 h 252000"/>
                <a:gd name="connsiteX7" fmla="*/ 0 w 931131"/>
                <a:gd name="connsiteY7" fmla="*/ 157389 h 252000"/>
                <a:gd name="connsiteX8" fmla="*/ 0 w 931131"/>
                <a:gd name="connsiteY8" fmla="*/ 94611 h 252000"/>
                <a:gd name="connsiteX0" fmla="*/ 94611 w 931131"/>
                <a:gd name="connsiteY0" fmla="*/ 252000 h 343440"/>
                <a:gd name="connsiteX1" fmla="*/ 0 w 931131"/>
                <a:gd name="connsiteY1" fmla="*/ 157389 h 343440"/>
                <a:gd name="connsiteX2" fmla="*/ 0 w 931131"/>
                <a:gd name="connsiteY2" fmla="*/ 94611 h 343440"/>
                <a:gd name="connsiteX3" fmla="*/ 94611 w 931131"/>
                <a:gd name="connsiteY3" fmla="*/ 0 h 343440"/>
                <a:gd name="connsiteX4" fmla="*/ 836520 w 931131"/>
                <a:gd name="connsiteY4" fmla="*/ 0 h 343440"/>
                <a:gd name="connsiteX5" fmla="*/ 931131 w 931131"/>
                <a:gd name="connsiteY5" fmla="*/ 94611 h 343440"/>
                <a:gd name="connsiteX6" fmla="*/ 931131 w 931131"/>
                <a:gd name="connsiteY6" fmla="*/ 157389 h 343440"/>
                <a:gd name="connsiteX7" fmla="*/ 836520 w 931131"/>
                <a:gd name="connsiteY7" fmla="*/ 252000 h 343440"/>
                <a:gd name="connsiteX8" fmla="*/ 186051 w 931131"/>
                <a:gd name="connsiteY8" fmla="*/ 343440 h 343440"/>
                <a:gd name="connsiteX0" fmla="*/ 0 w 931131"/>
                <a:gd name="connsiteY0" fmla="*/ 157389 h 343440"/>
                <a:gd name="connsiteX1" fmla="*/ 0 w 931131"/>
                <a:gd name="connsiteY1" fmla="*/ 94611 h 343440"/>
                <a:gd name="connsiteX2" fmla="*/ 94611 w 931131"/>
                <a:gd name="connsiteY2" fmla="*/ 0 h 343440"/>
                <a:gd name="connsiteX3" fmla="*/ 836520 w 931131"/>
                <a:gd name="connsiteY3" fmla="*/ 0 h 343440"/>
                <a:gd name="connsiteX4" fmla="*/ 931131 w 931131"/>
                <a:gd name="connsiteY4" fmla="*/ 94611 h 343440"/>
                <a:gd name="connsiteX5" fmla="*/ 931131 w 931131"/>
                <a:gd name="connsiteY5" fmla="*/ 157389 h 343440"/>
                <a:gd name="connsiteX6" fmla="*/ 836520 w 931131"/>
                <a:gd name="connsiteY6" fmla="*/ 252000 h 343440"/>
                <a:gd name="connsiteX7" fmla="*/ 186051 w 931131"/>
                <a:gd name="connsiteY7" fmla="*/ 343440 h 343440"/>
                <a:gd name="connsiteX0" fmla="*/ 0 w 931131"/>
                <a:gd name="connsiteY0" fmla="*/ 157389 h 252000"/>
                <a:gd name="connsiteX1" fmla="*/ 0 w 931131"/>
                <a:gd name="connsiteY1" fmla="*/ 94611 h 252000"/>
                <a:gd name="connsiteX2" fmla="*/ 94611 w 931131"/>
                <a:gd name="connsiteY2" fmla="*/ 0 h 252000"/>
                <a:gd name="connsiteX3" fmla="*/ 836520 w 931131"/>
                <a:gd name="connsiteY3" fmla="*/ 0 h 252000"/>
                <a:gd name="connsiteX4" fmla="*/ 931131 w 931131"/>
                <a:gd name="connsiteY4" fmla="*/ 94611 h 252000"/>
                <a:gd name="connsiteX5" fmla="*/ 931131 w 931131"/>
                <a:gd name="connsiteY5" fmla="*/ 157389 h 252000"/>
                <a:gd name="connsiteX6" fmla="*/ 836520 w 931131"/>
                <a:gd name="connsiteY6" fmla="*/ 252000 h 252000"/>
                <a:gd name="connsiteX0" fmla="*/ 0 w 931131"/>
                <a:gd name="connsiteY0" fmla="*/ 157389 h 157389"/>
                <a:gd name="connsiteX1" fmla="*/ 0 w 931131"/>
                <a:gd name="connsiteY1" fmla="*/ 94611 h 157389"/>
                <a:gd name="connsiteX2" fmla="*/ 94611 w 931131"/>
                <a:gd name="connsiteY2" fmla="*/ 0 h 157389"/>
                <a:gd name="connsiteX3" fmla="*/ 836520 w 931131"/>
                <a:gd name="connsiteY3" fmla="*/ 0 h 157389"/>
                <a:gd name="connsiteX4" fmla="*/ 931131 w 931131"/>
                <a:gd name="connsiteY4" fmla="*/ 94611 h 157389"/>
                <a:gd name="connsiteX5" fmla="*/ 931131 w 931131"/>
                <a:gd name="connsiteY5" fmla="*/ 157389 h 157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31131" h="157389">
                  <a:moveTo>
                    <a:pt x="0" y="157389"/>
                  </a:moveTo>
                  <a:lnTo>
                    <a:pt x="0" y="94611"/>
                  </a:lnTo>
                  <a:cubicBezTo>
                    <a:pt x="0" y="42359"/>
                    <a:pt x="42359" y="0"/>
                    <a:pt x="94611" y="0"/>
                  </a:cubicBezTo>
                  <a:lnTo>
                    <a:pt x="836520" y="0"/>
                  </a:lnTo>
                  <a:cubicBezTo>
                    <a:pt x="888772" y="0"/>
                    <a:pt x="931131" y="42359"/>
                    <a:pt x="931131" y="94611"/>
                  </a:cubicBezTo>
                  <a:lnTo>
                    <a:pt x="931131" y="157389"/>
                  </a:lnTo>
                </a:path>
              </a:pathLst>
            </a:custGeom>
            <a:solidFill>
              <a:schemeClr val="bg1"/>
            </a:solidFill>
            <a:ln w="19050" cap="rnd">
              <a:solidFill>
                <a:schemeClr val="accent2"/>
              </a:solidFill>
            </a:ln>
            <a:effectLst/>
          </p:spPr>
          <p:txBody>
            <a:bodyPr wrap="none" tIns="144000" bIns="0" anchor="ctr">
              <a:noAutofit/>
            </a:bodyPr>
            <a:lstStyle/>
            <a:p>
              <a:pPr algn="r"/>
              <a:r>
                <a:rPr lang="en-US" sz="1400" b="1" noProof="1" smtClean="0">
                  <a:solidFill>
                    <a:schemeClr val="accent2"/>
                  </a:solidFill>
                </a:rPr>
                <a:t>SEs </a:t>
              </a:r>
              <a:r>
                <a:rPr lang="en-US" sz="1400" b="1" noProof="1">
                  <a:solidFill>
                    <a:schemeClr val="accent2"/>
                  </a:solidFill>
                </a:rPr>
                <a:t>s</a:t>
              </a:r>
              <a:r>
                <a:rPr lang="en-US" sz="1400" b="1" noProof="1" smtClean="0">
                  <a:solidFill>
                    <a:schemeClr val="accent2"/>
                  </a:solidFill>
                </a:rPr>
                <a:t>kin</a:t>
              </a:r>
              <a:endParaRPr lang="en-US" sz="1400" b="1" noProof="1">
                <a:solidFill>
                  <a:schemeClr val="accent2"/>
                </a:solidFill>
              </a:endParaRPr>
            </a:p>
          </p:txBody>
        </p:sp>
      </p:grpSp>
      <p:grpSp>
        <p:nvGrpSpPr>
          <p:cNvPr id="13" name="Groupe 12"/>
          <p:cNvGrpSpPr/>
          <p:nvPr/>
        </p:nvGrpSpPr>
        <p:grpSpPr>
          <a:xfrm>
            <a:off x="540000" y="1479548"/>
            <a:ext cx="8325037" cy="432000"/>
            <a:chOff x="540000" y="1479548"/>
            <a:chExt cx="8325037" cy="432000"/>
          </a:xfrm>
        </p:grpSpPr>
        <p:sp>
          <p:nvSpPr>
            <p:cNvPr id="14" name="ZoneTexte 3"/>
            <p:cNvSpPr txBox="1">
              <a:spLocks noChangeArrowheads="1"/>
            </p:cNvSpPr>
            <p:nvPr/>
          </p:nvSpPr>
          <p:spPr bwMode="auto">
            <a:xfrm>
              <a:off x="540000" y="1479548"/>
              <a:ext cx="1512000" cy="432000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innerShdw blurRad="254000">
                <a:schemeClr val="accent1">
                  <a:lumMod val="60000"/>
                  <a:lumOff val="40000"/>
                  <a:alpha val="84000"/>
                </a:schemeClr>
              </a:innerShdw>
            </a:effectLst>
            <a:extLst/>
          </p:spPr>
          <p:txBody>
            <a:bodyPr vert="horz" wrap="square" lIns="0" tIns="0" rIns="0" bIns="0" rtlCol="0" anchor="ctr">
              <a:noAutofit/>
            </a:bodyPr>
            <a:lstStyle>
              <a:defPPr>
                <a:defRPr lang="fr-FR"/>
              </a:defPPr>
              <a:lvl1pPr>
                <a:lnSpc>
                  <a:spcPct val="85000"/>
                </a:lnSpc>
                <a:spcBef>
                  <a:spcPts val="400"/>
                </a:spcBef>
                <a:buClr>
                  <a:srgbClr val="1CBECA"/>
                </a:buClr>
                <a:tabLst>
                  <a:tab pos="1835150" algn="l"/>
                </a:tabLst>
                <a:defRPr sz="1300" b="1">
                  <a:solidFill>
                    <a:schemeClr val="tx1"/>
                  </a:solidFill>
                </a:defRPr>
              </a:lvl1pPr>
              <a:lvl2pPr>
                <a:defRPr>
                  <a:solidFill>
                    <a:schemeClr val="tx1"/>
                  </a:solidFill>
                </a:defRPr>
              </a:lvl2pPr>
              <a:lvl3pPr>
                <a:defRPr>
                  <a:solidFill>
                    <a:schemeClr val="tx1"/>
                  </a:solidFill>
                </a:defRPr>
              </a:lvl3pPr>
              <a:lvl4pPr>
                <a:defRPr>
                  <a:solidFill>
                    <a:schemeClr val="tx1"/>
                  </a:solidFill>
                </a:defRPr>
              </a:lvl4pPr>
              <a:lvl5pPr>
                <a:defRPr>
                  <a:solidFill>
                    <a:schemeClr val="tx1"/>
                  </a:solidFill>
                </a:defRPr>
              </a:lvl5pPr>
              <a:lvl6pPr>
                <a:defRPr>
                  <a:solidFill>
                    <a:schemeClr val="tx1"/>
                  </a:solidFill>
                </a:defRPr>
              </a:lvl6pPr>
              <a:lvl7pPr>
                <a:defRPr>
                  <a:solidFill>
                    <a:schemeClr val="tx1"/>
                  </a:solidFill>
                </a:defRPr>
              </a:lvl7pPr>
              <a:lvl8pPr>
                <a:defRPr>
                  <a:solidFill>
                    <a:schemeClr val="tx1"/>
                  </a:solidFill>
                </a:defRPr>
              </a:lvl8pPr>
              <a:lvl9pPr>
                <a:defRPr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GB" sz="1400" dirty="0" err="1"/>
                <a:t>Vea</a:t>
              </a:r>
              <a:r>
                <a:rPr lang="en-GB" sz="1400" dirty="0"/>
                <a:t> </a:t>
              </a:r>
              <a:r>
                <a:rPr lang="en-GB" sz="1400" dirty="0" err="1"/>
                <a:t>si</a:t>
              </a:r>
              <a:r>
                <a:rPr lang="en-GB" sz="1400" dirty="0"/>
                <a:t> </a:t>
              </a:r>
              <a:r>
                <a:rPr lang="en-GB" sz="1400" dirty="0" err="1"/>
                <a:t>presenta</a:t>
              </a:r>
              <a:endParaRPr lang="en-GB" sz="1400" dirty="0"/>
            </a:p>
          </p:txBody>
        </p:sp>
        <p:sp>
          <p:nvSpPr>
            <p:cNvPr id="15" name="Espace réservé du contenu 2"/>
            <p:cNvSpPr txBox="1">
              <a:spLocks/>
            </p:cNvSpPr>
            <p:nvPr/>
          </p:nvSpPr>
          <p:spPr>
            <a:xfrm>
              <a:off x="2088000" y="1551086"/>
              <a:ext cx="6777037" cy="288541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176213" indent="-176213" algn="l" defTabSz="914400" rtl="0" eaLnBrk="1" latinLnBrk="0" hangingPunct="1">
                <a:lnSpc>
                  <a:spcPct val="85000"/>
                </a:lnSpc>
                <a:spcBef>
                  <a:spcPts val="1200"/>
                </a:spcBef>
                <a:buClr>
                  <a:srgbClr val="1CBECA"/>
                </a:buClr>
                <a:buFont typeface="Arial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20725" indent="-263525" algn="l" defTabSz="914400" rtl="0" eaLnBrk="1" latinLnBrk="0" hangingPunct="1">
                <a:lnSpc>
                  <a:spcPct val="85000"/>
                </a:lnSpc>
                <a:spcBef>
                  <a:spcPts val="600"/>
                </a:spcBef>
                <a:buClr>
                  <a:schemeClr val="tx1">
                    <a:lumMod val="65000"/>
                    <a:lumOff val="35000"/>
                  </a:schemeClr>
                </a:buClr>
                <a:buFont typeface="Arial" pitchFamily="34" charset="0"/>
                <a:buChar char="‒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073150" indent="-158750" algn="l" defTabSz="914400" rtl="0" eaLnBrk="1" latinLnBrk="0" hangingPunct="1">
                <a:lnSpc>
                  <a:spcPct val="85000"/>
                </a:lnSpc>
                <a:spcBef>
                  <a:spcPts val="400"/>
                </a:spcBef>
                <a:buClr>
                  <a:srgbClr val="1CBECA"/>
                </a:buClr>
                <a:buFont typeface="Arial" pitchFamily="34" charset="0"/>
                <a:buChar char="•"/>
                <a:defRPr sz="16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520825" indent="-149225" algn="l" defTabSz="914400" rtl="0" eaLnBrk="1" latinLnBrk="0" hangingPunct="1">
                <a:lnSpc>
                  <a:spcPct val="85000"/>
                </a:lnSpc>
                <a:spcBef>
                  <a:spcPts val="0"/>
                </a:spcBef>
                <a:buClr>
                  <a:srgbClr val="1CBECA"/>
                </a:buClr>
                <a:buFont typeface="Arial" pitchFamily="34" charset="0"/>
                <a:buChar char="•"/>
                <a:defRPr sz="1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970088" indent="-141288" algn="l" defTabSz="914400" rtl="0" eaLnBrk="1" latinLnBrk="0" hangingPunct="1">
                <a:lnSpc>
                  <a:spcPct val="85000"/>
                </a:lnSpc>
                <a:spcBef>
                  <a:spcPts val="0"/>
                </a:spcBef>
                <a:buClr>
                  <a:srgbClr val="1CBECA"/>
                </a:buClr>
                <a:buFont typeface="Arial" pitchFamily="34" charset="0"/>
                <a:buChar char="•"/>
                <a:defRPr sz="1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0">
                <a:spcBef>
                  <a:spcPts val="600"/>
                </a:spcBef>
                <a:buNone/>
              </a:pPr>
              <a:r>
                <a:rPr lang="en-US" sz="1500" b="1" dirty="0" err="1" smtClean="0">
                  <a:solidFill>
                    <a:schemeClr val="accent1"/>
                  </a:solidFill>
                </a:rPr>
                <a:t>Enrojecimiento</a:t>
              </a:r>
              <a:r>
                <a:rPr lang="en-US" sz="1500" b="1" dirty="0" smtClean="0">
                  <a:solidFill>
                    <a:schemeClr val="accent1"/>
                  </a:solidFill>
                </a:rPr>
                <a:t>/</a:t>
              </a:r>
              <a:r>
                <a:rPr lang="en-US" sz="1500" b="1" dirty="0" err="1" smtClean="0">
                  <a:solidFill>
                    <a:schemeClr val="accent1"/>
                  </a:solidFill>
                </a:rPr>
                <a:t>granitos</a:t>
              </a:r>
              <a:r>
                <a:rPr lang="en-US" sz="1500" b="1" dirty="0" smtClean="0">
                  <a:solidFill>
                    <a:schemeClr val="accent1"/>
                  </a:solidFill>
                </a:rPr>
                <a:t> en </a:t>
              </a:r>
              <a:r>
                <a:rPr lang="en-US" sz="1500" b="1" dirty="0" err="1" smtClean="0">
                  <a:solidFill>
                    <a:schemeClr val="accent1"/>
                  </a:solidFill>
                </a:rPr>
                <a:t>cualquier</a:t>
              </a:r>
              <a:r>
                <a:rPr lang="en-US" sz="1500" b="1" dirty="0" smtClean="0">
                  <a:solidFill>
                    <a:schemeClr val="accent1"/>
                  </a:solidFill>
                </a:rPr>
                <a:t> parte del </a:t>
              </a:r>
              <a:r>
                <a:rPr lang="en-US" sz="1500" b="1" dirty="0" err="1" smtClean="0">
                  <a:solidFill>
                    <a:schemeClr val="accent1"/>
                  </a:solidFill>
                </a:rPr>
                <a:t>cuerpo</a:t>
              </a:r>
              <a:endParaRPr lang="en-US" sz="15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6" name="Groupe 15"/>
          <p:cNvGrpSpPr/>
          <p:nvPr/>
        </p:nvGrpSpPr>
        <p:grpSpPr>
          <a:xfrm>
            <a:off x="540000" y="2382374"/>
            <a:ext cx="8324617" cy="1803330"/>
            <a:chOff x="540000" y="2163547"/>
            <a:chExt cx="8324617" cy="1803330"/>
          </a:xfrm>
        </p:grpSpPr>
        <p:sp>
          <p:nvSpPr>
            <p:cNvPr id="17" name="ZoneTexte 6"/>
            <p:cNvSpPr txBox="1">
              <a:spLocks noChangeArrowheads="1"/>
            </p:cNvSpPr>
            <p:nvPr/>
          </p:nvSpPr>
          <p:spPr bwMode="auto">
            <a:xfrm>
              <a:off x="540000" y="2163547"/>
              <a:ext cx="1512000" cy="432000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innerShdw blurRad="254000">
                <a:schemeClr val="accent1">
                  <a:lumMod val="60000"/>
                  <a:lumOff val="40000"/>
                  <a:alpha val="84000"/>
                </a:schemeClr>
              </a:innerShdw>
            </a:effectLst>
            <a:extLst/>
          </p:spPr>
          <p:txBody>
            <a:bodyPr vert="horz" wrap="square" lIns="0" tIns="0" rIns="0" bIns="0" rtlCol="0" anchor="ctr">
              <a:noAutofit/>
            </a:bodyPr>
            <a:lstStyle>
              <a:defPPr>
                <a:defRPr lang="fr-FR"/>
              </a:defPPr>
              <a:lvl1pPr>
                <a:lnSpc>
                  <a:spcPct val="85000"/>
                </a:lnSpc>
                <a:spcBef>
                  <a:spcPts val="400"/>
                </a:spcBef>
                <a:buClr>
                  <a:srgbClr val="1CBECA"/>
                </a:buClr>
                <a:tabLst>
                  <a:tab pos="1835150" algn="l"/>
                </a:tabLst>
                <a:defRPr sz="1300" b="1">
                  <a:solidFill>
                    <a:schemeClr val="tx1"/>
                  </a:solidFill>
                </a:defRPr>
              </a:lvl1pPr>
              <a:lvl2pPr>
                <a:defRPr>
                  <a:solidFill>
                    <a:schemeClr val="tx1"/>
                  </a:solidFill>
                </a:defRPr>
              </a:lvl2pPr>
              <a:lvl3pPr>
                <a:defRPr>
                  <a:solidFill>
                    <a:schemeClr val="tx1"/>
                  </a:solidFill>
                </a:defRPr>
              </a:lvl3pPr>
              <a:lvl4pPr>
                <a:defRPr>
                  <a:solidFill>
                    <a:schemeClr val="tx1"/>
                  </a:solidFill>
                </a:defRPr>
              </a:lvl4pPr>
              <a:lvl5pPr>
                <a:defRPr>
                  <a:solidFill>
                    <a:schemeClr val="tx1"/>
                  </a:solidFill>
                </a:defRPr>
              </a:lvl5pPr>
              <a:lvl6pPr>
                <a:defRPr>
                  <a:solidFill>
                    <a:schemeClr val="tx1"/>
                  </a:solidFill>
                </a:defRPr>
              </a:lvl6pPr>
              <a:lvl7pPr>
                <a:defRPr>
                  <a:solidFill>
                    <a:schemeClr val="tx1"/>
                  </a:solidFill>
                </a:defRPr>
              </a:lvl7pPr>
              <a:lvl8pPr>
                <a:defRPr>
                  <a:solidFill>
                    <a:schemeClr val="tx1"/>
                  </a:solidFill>
                </a:defRPr>
              </a:lvl8pPr>
              <a:lvl9pPr>
                <a:defRPr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GB" sz="1400" dirty="0" err="1" smtClean="0"/>
                <a:t>Protéjase</a:t>
              </a:r>
              <a:r>
                <a:rPr lang="en-GB" sz="1400" dirty="0" smtClean="0"/>
                <a:t> del sol</a:t>
              </a:r>
              <a:endParaRPr lang="en-GB" sz="1400" dirty="0"/>
            </a:p>
          </p:txBody>
        </p:sp>
        <p:sp>
          <p:nvSpPr>
            <p:cNvPr id="18" name="Espace réservé du contenu 2"/>
            <p:cNvSpPr txBox="1">
              <a:spLocks/>
            </p:cNvSpPr>
            <p:nvPr/>
          </p:nvSpPr>
          <p:spPr>
            <a:xfrm>
              <a:off x="2088000" y="2163547"/>
              <a:ext cx="6776617" cy="1803330"/>
            </a:xfrm>
            <a:prstGeom prst="rect">
              <a:avLst/>
            </a:prstGeom>
          </p:spPr>
          <p:txBody>
            <a:bodyPr vert="horz" wrap="square" lIns="91440" tIns="126000" rIns="91440" bIns="45720" rtlCol="0">
              <a:spAutoFit/>
            </a:bodyPr>
            <a:lstStyle>
              <a:lvl1pPr marL="176213" indent="-176213" algn="l" defTabSz="914400" rtl="0" eaLnBrk="1" latinLnBrk="0" hangingPunct="1">
                <a:lnSpc>
                  <a:spcPct val="85000"/>
                </a:lnSpc>
                <a:spcBef>
                  <a:spcPts val="1200"/>
                </a:spcBef>
                <a:buClr>
                  <a:srgbClr val="1CBECA"/>
                </a:buClr>
                <a:buFont typeface="Arial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20725" indent="-263525" algn="l" defTabSz="914400" rtl="0" eaLnBrk="1" latinLnBrk="0" hangingPunct="1">
                <a:lnSpc>
                  <a:spcPct val="85000"/>
                </a:lnSpc>
                <a:spcBef>
                  <a:spcPts val="600"/>
                </a:spcBef>
                <a:buClr>
                  <a:schemeClr val="tx1">
                    <a:lumMod val="65000"/>
                    <a:lumOff val="35000"/>
                  </a:schemeClr>
                </a:buClr>
                <a:buFont typeface="Arial" pitchFamily="34" charset="0"/>
                <a:buChar char="‒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073150" indent="-158750" algn="l" defTabSz="914400" rtl="0" eaLnBrk="1" latinLnBrk="0" hangingPunct="1">
                <a:lnSpc>
                  <a:spcPct val="85000"/>
                </a:lnSpc>
                <a:spcBef>
                  <a:spcPts val="400"/>
                </a:spcBef>
                <a:buClr>
                  <a:srgbClr val="1CBECA"/>
                </a:buClr>
                <a:buFont typeface="Arial" pitchFamily="34" charset="0"/>
                <a:buChar char="•"/>
                <a:defRPr sz="16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520825" indent="-149225" algn="l" defTabSz="914400" rtl="0" eaLnBrk="1" latinLnBrk="0" hangingPunct="1">
                <a:lnSpc>
                  <a:spcPct val="85000"/>
                </a:lnSpc>
                <a:spcBef>
                  <a:spcPts val="0"/>
                </a:spcBef>
                <a:buClr>
                  <a:srgbClr val="1CBECA"/>
                </a:buClr>
                <a:buFont typeface="Arial" pitchFamily="34" charset="0"/>
                <a:buChar char="•"/>
                <a:defRPr sz="1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970088" indent="-141288" algn="l" defTabSz="914400" rtl="0" eaLnBrk="1" latinLnBrk="0" hangingPunct="1">
                <a:lnSpc>
                  <a:spcPct val="85000"/>
                </a:lnSpc>
                <a:spcBef>
                  <a:spcPts val="0"/>
                </a:spcBef>
                <a:buClr>
                  <a:srgbClr val="1CBECA"/>
                </a:buClr>
                <a:buFont typeface="Arial" pitchFamily="34" charset="0"/>
                <a:buChar char="•"/>
                <a:defRPr sz="1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600"/>
                </a:spcBef>
              </a:pPr>
              <a:r>
                <a:rPr lang="en-US" sz="1500" dirty="0" err="1" smtClean="0"/>
                <a:t>Evite</a:t>
              </a:r>
              <a:r>
                <a:rPr lang="en-US" sz="1500" dirty="0" smtClean="0"/>
                <a:t> </a:t>
              </a:r>
              <a:r>
                <a:rPr lang="en-US" sz="1500" dirty="0" err="1" smtClean="0"/>
                <a:t>exponerse</a:t>
              </a:r>
              <a:r>
                <a:rPr lang="en-US" sz="1500" dirty="0" smtClean="0"/>
                <a:t> a la </a:t>
              </a:r>
              <a:r>
                <a:rPr lang="en-US" sz="1500" dirty="0" err="1" smtClean="0"/>
                <a:t>luz</a:t>
              </a:r>
              <a:r>
                <a:rPr lang="en-US" sz="1500" dirty="0" smtClean="0"/>
                <a:t> solar, en especial </a:t>
              </a:r>
              <a:r>
                <a:rPr lang="en-US" sz="1500" dirty="0" err="1" smtClean="0"/>
                <a:t>netre</a:t>
              </a:r>
              <a:r>
                <a:rPr lang="en-US" sz="1500" dirty="0" smtClean="0"/>
                <a:t> 10 am y 4 pm; no se </a:t>
              </a:r>
              <a:r>
                <a:rPr lang="en-US" sz="1500" dirty="0" err="1" smtClean="0"/>
                <a:t>asolee</a:t>
              </a:r>
              <a:r>
                <a:rPr lang="en-US" sz="1500" dirty="0" smtClean="0"/>
                <a:t> </a:t>
              </a:r>
              <a:r>
                <a:rPr lang="en-US" sz="1500" dirty="0" err="1" smtClean="0"/>
                <a:t>ni</a:t>
              </a:r>
              <a:r>
                <a:rPr lang="en-US" sz="1500" dirty="0" smtClean="0"/>
                <a:t> </a:t>
              </a:r>
              <a:r>
                <a:rPr lang="en-US" sz="1500" dirty="0" err="1" smtClean="0"/>
                <a:t>vaya</a:t>
              </a:r>
              <a:r>
                <a:rPr lang="en-US" sz="1500" dirty="0" smtClean="0"/>
                <a:t> al solarium</a:t>
              </a:r>
              <a:endParaRPr lang="en-US" sz="1500" dirty="0"/>
            </a:p>
            <a:p>
              <a:pPr>
                <a:spcBef>
                  <a:spcPts val="1000"/>
                </a:spcBef>
              </a:pPr>
              <a:r>
                <a:rPr lang="en-US" sz="1500" dirty="0" smtClean="0"/>
                <a:t>Use </a:t>
              </a:r>
              <a:r>
                <a:rPr lang="en-US" sz="1500" dirty="0" err="1" smtClean="0"/>
                <a:t>ropa</a:t>
              </a:r>
              <a:r>
                <a:rPr lang="en-US" sz="1500" dirty="0" smtClean="0"/>
                <a:t> y </a:t>
              </a:r>
              <a:r>
                <a:rPr lang="en-US" sz="1500" dirty="0" err="1" smtClean="0"/>
                <a:t>bloqueador</a:t>
              </a:r>
              <a:r>
                <a:rPr lang="en-US" sz="1500" dirty="0" smtClean="0"/>
                <a:t> </a:t>
              </a:r>
              <a:r>
                <a:rPr lang="en-US" sz="1500" dirty="0" err="1" smtClean="0"/>
                <a:t>tenga</a:t>
              </a:r>
              <a:r>
                <a:rPr lang="en-US" sz="1500" dirty="0" smtClean="0"/>
                <a:t> factor </a:t>
              </a:r>
              <a:r>
                <a:rPr lang="en-US" sz="1500" dirty="0" err="1" smtClean="0"/>
                <a:t>protecto</a:t>
              </a:r>
              <a:r>
                <a:rPr lang="en-US" sz="1500" dirty="0" smtClean="0"/>
                <a:t> mayor a 30 </a:t>
              </a:r>
              <a:r>
                <a:rPr lang="en-US" sz="1500" dirty="0" err="1" smtClean="0"/>
                <a:t>ofrezca</a:t>
              </a:r>
              <a:r>
                <a:rPr lang="en-US" sz="1500" dirty="0" smtClean="0"/>
                <a:t> </a:t>
              </a:r>
              <a:r>
                <a:rPr lang="en-US" sz="1500" dirty="0" err="1" smtClean="0"/>
                <a:t>protección</a:t>
              </a:r>
              <a:r>
                <a:rPr lang="en-US" sz="1500" dirty="0" smtClean="0"/>
                <a:t> UVA/UVB; </a:t>
              </a:r>
              <a:r>
                <a:rPr lang="en-US" sz="1500" dirty="0" err="1" smtClean="0"/>
                <a:t>aplique</a:t>
              </a:r>
              <a:r>
                <a:rPr lang="en-US" sz="1500" dirty="0" smtClean="0"/>
                <a:t> </a:t>
              </a:r>
              <a:r>
                <a:rPr lang="en-US" sz="1500" dirty="0" err="1" smtClean="0"/>
                <a:t>generosamente</a:t>
              </a:r>
              <a:r>
                <a:rPr lang="en-US" sz="1500" dirty="0" smtClean="0"/>
                <a:t> </a:t>
              </a:r>
              <a:r>
                <a:rPr lang="en-US" sz="1500" dirty="0" err="1" smtClean="0"/>
                <a:t>cada</a:t>
              </a:r>
              <a:r>
                <a:rPr lang="en-US" sz="1500" dirty="0" smtClean="0"/>
                <a:t> 2 </a:t>
              </a:r>
              <a:r>
                <a:rPr lang="en-US" sz="1500" dirty="0" err="1" smtClean="0"/>
                <a:t>horas</a:t>
              </a:r>
              <a:r>
                <a:rPr lang="en-US" sz="1500" dirty="0" smtClean="0"/>
                <a:t> o con mayor </a:t>
              </a:r>
              <a:r>
                <a:rPr lang="en-US" sz="1500" dirty="0" err="1" smtClean="0"/>
                <a:t>frecuencia</a:t>
              </a:r>
              <a:r>
                <a:rPr lang="en-US" sz="1500" dirty="0" smtClean="0"/>
                <a:t> en </a:t>
              </a:r>
              <a:r>
                <a:rPr lang="en-US" sz="1500" dirty="0" err="1" smtClean="0"/>
                <a:t>caso</a:t>
              </a:r>
              <a:r>
                <a:rPr lang="en-US" sz="1500" dirty="0" smtClean="0"/>
                <a:t> de </a:t>
              </a:r>
              <a:r>
                <a:rPr lang="en-US" sz="1500" dirty="0" err="1" smtClean="0"/>
                <a:t>transpiración</a:t>
              </a:r>
              <a:r>
                <a:rPr lang="en-US" sz="1500" dirty="0" smtClean="0"/>
                <a:t> o </a:t>
              </a:r>
              <a:r>
                <a:rPr lang="en-US" sz="1500" dirty="0" err="1" smtClean="0"/>
                <a:t>baño</a:t>
              </a:r>
              <a:r>
                <a:rPr lang="en-US" sz="1500" dirty="0" smtClean="0"/>
                <a:t> </a:t>
              </a:r>
              <a:br>
                <a:rPr lang="en-US" sz="1500" dirty="0" smtClean="0"/>
              </a:br>
              <a:endParaRPr lang="en-US" sz="1500" dirty="0" smtClean="0"/>
            </a:p>
            <a:p>
              <a:pPr>
                <a:spcBef>
                  <a:spcPts val="1000"/>
                </a:spcBef>
              </a:pPr>
              <a:r>
                <a:rPr lang="en-US" sz="1500" dirty="0" err="1" smtClean="0"/>
                <a:t>Proteja</a:t>
              </a:r>
              <a:r>
                <a:rPr lang="en-US" sz="1500" dirty="0" smtClean="0"/>
                <a:t> </a:t>
              </a:r>
              <a:r>
                <a:rPr lang="en-US" sz="1500" dirty="0" err="1" smtClean="0"/>
                <a:t>su</a:t>
              </a:r>
              <a:r>
                <a:rPr lang="en-US" sz="1500" dirty="0" smtClean="0"/>
                <a:t> </a:t>
              </a:r>
              <a:r>
                <a:rPr lang="en-US" sz="1500" dirty="0" err="1" smtClean="0"/>
                <a:t>cabeza</a:t>
              </a:r>
              <a:r>
                <a:rPr lang="en-US" sz="1500" dirty="0" smtClean="0"/>
                <a:t> y </a:t>
              </a:r>
              <a:r>
                <a:rPr lang="en-US" sz="1500" dirty="0" err="1" smtClean="0"/>
                <a:t>cara</a:t>
              </a:r>
              <a:r>
                <a:rPr lang="en-US" sz="1500" dirty="0" smtClean="0"/>
                <a:t> con el </a:t>
              </a:r>
              <a:r>
                <a:rPr lang="en-US" sz="1500" dirty="0" err="1" smtClean="0"/>
                <a:t>uso</a:t>
              </a:r>
              <a:r>
                <a:rPr lang="en-US" sz="1500" dirty="0" smtClean="0"/>
                <a:t> de </a:t>
              </a:r>
              <a:r>
                <a:rPr lang="en-US" sz="1500" dirty="0" err="1" smtClean="0"/>
                <a:t>gorro</a:t>
              </a:r>
              <a:r>
                <a:rPr lang="en-US" sz="1500" dirty="0" smtClean="0"/>
                <a:t> y </a:t>
              </a:r>
              <a:r>
                <a:rPr lang="en-US" sz="1500" dirty="0" err="1" smtClean="0"/>
                <a:t>lentes</a:t>
              </a:r>
              <a:r>
                <a:rPr lang="en-US" sz="1500" dirty="0" smtClean="0"/>
                <a:t> </a:t>
              </a:r>
              <a:r>
                <a:rPr lang="en-US" sz="1500" dirty="0" err="1" smtClean="0"/>
                <a:t>solares</a:t>
              </a:r>
              <a:endParaRPr lang="en-GB" sz="1500" dirty="0" smtClean="0"/>
            </a:p>
          </p:txBody>
        </p:sp>
      </p:grpSp>
      <p:grpSp>
        <p:nvGrpSpPr>
          <p:cNvPr id="19" name="Groupe 18"/>
          <p:cNvGrpSpPr/>
          <p:nvPr/>
        </p:nvGrpSpPr>
        <p:grpSpPr>
          <a:xfrm>
            <a:off x="540000" y="4489707"/>
            <a:ext cx="8324617" cy="1163412"/>
            <a:chOff x="540000" y="2163547"/>
            <a:chExt cx="8324617" cy="1163412"/>
          </a:xfrm>
        </p:grpSpPr>
        <p:sp>
          <p:nvSpPr>
            <p:cNvPr id="20" name="ZoneTexte 6"/>
            <p:cNvSpPr txBox="1">
              <a:spLocks noChangeArrowheads="1"/>
            </p:cNvSpPr>
            <p:nvPr/>
          </p:nvSpPr>
          <p:spPr bwMode="auto">
            <a:xfrm>
              <a:off x="540000" y="2163547"/>
              <a:ext cx="1512000" cy="540000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innerShdw blurRad="254000">
                <a:schemeClr val="accent1">
                  <a:lumMod val="60000"/>
                  <a:lumOff val="40000"/>
                  <a:alpha val="84000"/>
                </a:schemeClr>
              </a:innerShdw>
            </a:effectLst>
            <a:extLst/>
          </p:spPr>
          <p:txBody>
            <a:bodyPr vert="horz" wrap="square" lIns="0" tIns="0" rIns="0" bIns="0" rtlCol="0" anchor="ctr">
              <a:noAutofit/>
            </a:bodyPr>
            <a:lstStyle>
              <a:defPPr>
                <a:defRPr lang="fr-FR"/>
              </a:defPPr>
              <a:lvl1pPr>
                <a:lnSpc>
                  <a:spcPct val="85000"/>
                </a:lnSpc>
                <a:spcBef>
                  <a:spcPts val="400"/>
                </a:spcBef>
                <a:buClr>
                  <a:srgbClr val="1CBECA"/>
                </a:buClr>
                <a:tabLst>
                  <a:tab pos="1835150" algn="l"/>
                </a:tabLst>
                <a:defRPr sz="1300" b="1">
                  <a:solidFill>
                    <a:schemeClr val="tx1"/>
                  </a:solidFill>
                </a:defRPr>
              </a:lvl1pPr>
              <a:lvl2pPr>
                <a:defRPr>
                  <a:solidFill>
                    <a:schemeClr val="tx1"/>
                  </a:solidFill>
                </a:defRPr>
              </a:lvl2pPr>
              <a:lvl3pPr>
                <a:defRPr>
                  <a:solidFill>
                    <a:schemeClr val="tx1"/>
                  </a:solidFill>
                </a:defRPr>
              </a:lvl3pPr>
              <a:lvl4pPr>
                <a:defRPr>
                  <a:solidFill>
                    <a:schemeClr val="tx1"/>
                  </a:solidFill>
                </a:defRPr>
              </a:lvl4pPr>
              <a:lvl5pPr>
                <a:defRPr>
                  <a:solidFill>
                    <a:schemeClr val="tx1"/>
                  </a:solidFill>
                </a:defRPr>
              </a:lvl5pPr>
              <a:lvl6pPr>
                <a:defRPr>
                  <a:solidFill>
                    <a:schemeClr val="tx1"/>
                  </a:solidFill>
                </a:defRPr>
              </a:lvl6pPr>
              <a:lvl7pPr>
                <a:defRPr>
                  <a:solidFill>
                    <a:schemeClr val="tx1"/>
                  </a:solidFill>
                </a:defRPr>
              </a:lvl7pPr>
              <a:lvl8pPr>
                <a:defRPr>
                  <a:solidFill>
                    <a:schemeClr val="tx1"/>
                  </a:solidFill>
                </a:defRPr>
              </a:lvl8pPr>
              <a:lvl9pPr>
                <a:defRPr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GB" sz="1400" dirty="0" err="1" smtClean="0"/>
                <a:t>Humecte</a:t>
              </a:r>
              <a:r>
                <a:rPr lang="en-GB" sz="1400" dirty="0" smtClean="0"/>
                <a:t> </a:t>
              </a:r>
              <a:r>
                <a:rPr lang="en-GB" sz="1400" dirty="0" err="1" smtClean="0"/>
                <a:t>su</a:t>
              </a:r>
              <a:r>
                <a:rPr lang="en-GB" sz="1400" dirty="0" smtClean="0"/>
                <a:t> </a:t>
              </a:r>
              <a:r>
                <a:rPr lang="en-GB" sz="1400" dirty="0" err="1" smtClean="0"/>
                <a:t>piel</a:t>
              </a:r>
              <a:r>
                <a:rPr lang="en-GB" sz="1400" dirty="0" smtClean="0"/>
                <a:t> </a:t>
              </a:r>
              <a:r>
                <a:rPr lang="en-GB" sz="1400" dirty="0" err="1" smtClean="0"/>
                <a:t>regularmente</a:t>
              </a:r>
              <a:endParaRPr lang="en-GB" sz="1400" dirty="0"/>
            </a:p>
          </p:txBody>
        </p:sp>
        <p:sp>
          <p:nvSpPr>
            <p:cNvPr id="21" name="Espace réservé du contenu 2"/>
            <p:cNvSpPr txBox="1">
              <a:spLocks/>
            </p:cNvSpPr>
            <p:nvPr/>
          </p:nvSpPr>
          <p:spPr>
            <a:xfrm>
              <a:off x="2088000" y="2163547"/>
              <a:ext cx="6776617" cy="1163412"/>
            </a:xfrm>
            <a:prstGeom prst="rect">
              <a:avLst/>
            </a:prstGeom>
          </p:spPr>
          <p:txBody>
            <a:bodyPr vert="horz" wrap="square" lIns="91440" tIns="126000" rIns="91440" bIns="45720" rtlCol="0">
              <a:spAutoFit/>
            </a:bodyPr>
            <a:lstStyle>
              <a:lvl1pPr marL="176213" indent="-176213" algn="l" defTabSz="914400" rtl="0" eaLnBrk="1" latinLnBrk="0" hangingPunct="1">
                <a:lnSpc>
                  <a:spcPct val="85000"/>
                </a:lnSpc>
                <a:spcBef>
                  <a:spcPts val="1200"/>
                </a:spcBef>
                <a:buClr>
                  <a:srgbClr val="1CBECA"/>
                </a:buClr>
                <a:buFont typeface="Arial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20725" indent="-263525" algn="l" defTabSz="914400" rtl="0" eaLnBrk="1" latinLnBrk="0" hangingPunct="1">
                <a:lnSpc>
                  <a:spcPct val="85000"/>
                </a:lnSpc>
                <a:spcBef>
                  <a:spcPts val="600"/>
                </a:spcBef>
                <a:buClr>
                  <a:schemeClr val="tx1">
                    <a:lumMod val="65000"/>
                    <a:lumOff val="35000"/>
                  </a:schemeClr>
                </a:buClr>
                <a:buFont typeface="Arial" pitchFamily="34" charset="0"/>
                <a:buChar char="‒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073150" indent="-158750" algn="l" defTabSz="914400" rtl="0" eaLnBrk="1" latinLnBrk="0" hangingPunct="1">
                <a:lnSpc>
                  <a:spcPct val="85000"/>
                </a:lnSpc>
                <a:spcBef>
                  <a:spcPts val="400"/>
                </a:spcBef>
                <a:buClr>
                  <a:srgbClr val="1CBECA"/>
                </a:buClr>
                <a:buFont typeface="Arial" pitchFamily="34" charset="0"/>
                <a:buChar char="•"/>
                <a:defRPr sz="16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520825" indent="-149225" algn="l" defTabSz="914400" rtl="0" eaLnBrk="1" latinLnBrk="0" hangingPunct="1">
                <a:lnSpc>
                  <a:spcPct val="85000"/>
                </a:lnSpc>
                <a:spcBef>
                  <a:spcPts val="0"/>
                </a:spcBef>
                <a:buClr>
                  <a:srgbClr val="1CBECA"/>
                </a:buClr>
                <a:buFont typeface="Arial" pitchFamily="34" charset="0"/>
                <a:buChar char="•"/>
                <a:defRPr sz="1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970088" indent="-141288" algn="l" defTabSz="914400" rtl="0" eaLnBrk="1" latinLnBrk="0" hangingPunct="1">
                <a:lnSpc>
                  <a:spcPct val="85000"/>
                </a:lnSpc>
                <a:spcBef>
                  <a:spcPts val="0"/>
                </a:spcBef>
                <a:buClr>
                  <a:srgbClr val="1CBECA"/>
                </a:buClr>
                <a:buFont typeface="Arial" pitchFamily="34" charset="0"/>
                <a:buChar char="•"/>
                <a:defRPr sz="1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600"/>
                </a:spcBef>
              </a:pPr>
              <a:r>
                <a:rPr lang="en-US" sz="1500" dirty="0"/>
                <a:t>Use </a:t>
              </a:r>
              <a:r>
                <a:rPr lang="en-US" sz="1500" dirty="0" err="1" smtClean="0"/>
                <a:t>cremas</a:t>
              </a:r>
              <a:r>
                <a:rPr lang="en-US" sz="1500" dirty="0" smtClean="0"/>
                <a:t> </a:t>
              </a:r>
              <a:r>
                <a:rPr lang="en-US" sz="1500" dirty="0" err="1" smtClean="0"/>
                <a:t>humectantes</a:t>
              </a:r>
              <a:r>
                <a:rPr lang="en-US" sz="1500" dirty="0" smtClean="0"/>
                <a:t> </a:t>
              </a:r>
              <a:r>
                <a:rPr lang="en-US" sz="1500" dirty="0" err="1" smtClean="0"/>
                <a:t>hipoalergénicas</a:t>
              </a:r>
              <a:r>
                <a:rPr lang="en-US" sz="1500" dirty="0" smtClean="0"/>
                <a:t> </a:t>
              </a:r>
              <a:r>
                <a:rPr lang="en-US" sz="1500" dirty="0" err="1" smtClean="0"/>
                <a:t>diariamente</a:t>
              </a:r>
              <a:endParaRPr lang="en-US" sz="1500" dirty="0" smtClean="0"/>
            </a:p>
            <a:p>
              <a:pPr>
                <a:spcBef>
                  <a:spcPts val="600"/>
                </a:spcBef>
              </a:pPr>
              <a:r>
                <a:rPr lang="en-US" sz="1500" dirty="0" err="1" smtClean="0"/>
                <a:t>Apliqe</a:t>
              </a:r>
              <a:r>
                <a:rPr lang="en-US" sz="1500" dirty="0" smtClean="0"/>
                <a:t> la </a:t>
              </a:r>
              <a:r>
                <a:rPr lang="en-US" sz="1500" dirty="0" err="1" smtClean="0"/>
                <a:t>crema</a:t>
              </a:r>
              <a:r>
                <a:rPr lang="en-US" sz="1500" dirty="0" smtClean="0"/>
                <a:t> </a:t>
              </a:r>
              <a:r>
                <a:rPr lang="en-US" sz="1500" dirty="0" err="1" smtClean="0"/>
                <a:t>denrto</a:t>
              </a:r>
              <a:r>
                <a:rPr lang="en-US" sz="1500" dirty="0" smtClean="0"/>
                <a:t> de los 15 </a:t>
              </a:r>
              <a:r>
                <a:rPr lang="en-US" sz="1500" dirty="0" err="1" smtClean="0"/>
                <a:t>minnutos</a:t>
              </a:r>
              <a:r>
                <a:rPr lang="en-US" sz="1500" dirty="0" smtClean="0"/>
                <a:t> </a:t>
              </a:r>
              <a:r>
                <a:rPr lang="en-US" sz="1500" dirty="0" err="1" smtClean="0"/>
                <a:t>después</a:t>
              </a:r>
              <a:r>
                <a:rPr lang="en-US" sz="1500" dirty="0" smtClean="0"/>
                <a:t> de la </a:t>
              </a:r>
              <a:r>
                <a:rPr lang="en-US" sz="1500" dirty="0" err="1" smtClean="0"/>
                <a:t>ducha</a:t>
              </a:r>
              <a:r>
                <a:rPr lang="en-US" sz="1500" dirty="0" smtClean="0"/>
                <a:t>. Use </a:t>
              </a:r>
              <a:r>
                <a:rPr lang="en-US" sz="1500" dirty="0" err="1" smtClean="0"/>
                <a:t>humectantes</a:t>
              </a:r>
              <a:r>
                <a:rPr lang="en-US" sz="1500" dirty="0" smtClean="0"/>
                <a:t> </a:t>
              </a:r>
              <a:r>
                <a:rPr lang="en-US" sz="1500" dirty="0" err="1" smtClean="0"/>
                <a:t>hipoalergénicos</a:t>
              </a:r>
              <a:r>
                <a:rPr lang="en-US" sz="1500" dirty="0" smtClean="0"/>
                <a:t> </a:t>
              </a:r>
              <a:r>
                <a:rPr lang="en-US" sz="1500" dirty="0" err="1" smtClean="0"/>
                <a:t>que</a:t>
              </a:r>
              <a:r>
                <a:rPr lang="en-US" sz="1500" dirty="0" smtClean="0"/>
                <a:t> no </a:t>
              </a:r>
              <a:r>
                <a:rPr lang="en-US" sz="1500" dirty="0" err="1" smtClean="0"/>
                <a:t>contenga</a:t>
              </a:r>
              <a:r>
                <a:rPr lang="en-US" sz="1500" dirty="0" smtClean="0"/>
                <a:t> perfumes </a:t>
              </a:r>
              <a:r>
                <a:rPr lang="en-US" sz="1500" dirty="0" err="1" smtClean="0"/>
                <a:t>ni</a:t>
              </a:r>
              <a:r>
                <a:rPr lang="en-US" sz="1500" dirty="0" smtClean="0"/>
                <a:t> </a:t>
              </a:r>
              <a:r>
                <a:rPr lang="en-US" sz="1500" dirty="0" err="1" smtClean="0"/>
                <a:t>preservantes</a:t>
              </a:r>
              <a:endParaRPr lang="en-US" sz="1500" dirty="0"/>
            </a:p>
            <a:p>
              <a:pPr>
                <a:spcBef>
                  <a:spcPts val="1000"/>
                </a:spcBef>
              </a:pPr>
              <a:r>
                <a:rPr lang="en-US" sz="1500" dirty="0" smtClean="0"/>
                <a:t>No use </a:t>
              </a:r>
              <a:r>
                <a:rPr lang="en-US" sz="1500" dirty="0" err="1" smtClean="0"/>
                <a:t>cremas</a:t>
              </a:r>
              <a:r>
                <a:rPr lang="en-US" sz="1500" dirty="0" smtClean="0"/>
                <a:t> </a:t>
              </a:r>
              <a:r>
                <a:rPr lang="en-US" sz="1500" dirty="0" err="1" smtClean="0"/>
                <a:t>grasas</a:t>
              </a:r>
              <a:r>
                <a:rPr lang="en-US" sz="1500" dirty="0" smtClean="0"/>
                <a:t> en base a </a:t>
              </a:r>
              <a:r>
                <a:rPr lang="en-US" sz="1500" dirty="0" err="1" smtClean="0"/>
                <a:t>parafina</a:t>
              </a:r>
              <a:r>
                <a:rPr lang="en-US" sz="1500" dirty="0" smtClean="0"/>
                <a:t>, </a:t>
              </a:r>
              <a:r>
                <a:rPr lang="en-US" sz="1500" dirty="0" err="1" smtClean="0"/>
                <a:t>petroleo</a:t>
              </a:r>
              <a:r>
                <a:rPr lang="en-US" sz="1500" dirty="0" smtClean="0"/>
                <a:t> o </a:t>
              </a:r>
              <a:r>
                <a:rPr lang="en-US" sz="1500" dirty="0" err="1" smtClean="0"/>
                <a:t>aceites</a:t>
              </a:r>
              <a:r>
                <a:rPr lang="en-US" sz="1500" dirty="0" smtClean="0"/>
                <a:t> </a:t>
              </a:r>
              <a:r>
                <a:rPr lang="en-US" sz="1500" dirty="0" err="1" smtClean="0"/>
                <a:t>minerales</a:t>
              </a:r>
              <a:endParaRPr lang="en-GB" sz="1500" dirty="0" smtClean="0"/>
            </a:p>
          </p:txBody>
        </p:sp>
      </p:grpSp>
      <p:sp>
        <p:nvSpPr>
          <p:cNvPr id="22" name="Rectangle 2"/>
          <p:cNvSpPr>
            <a:spLocks noChangeArrowheads="1"/>
          </p:cNvSpPr>
          <p:nvPr/>
        </p:nvSpPr>
        <p:spPr bwMode="auto">
          <a:xfrm>
            <a:off x="0" y="6267069"/>
            <a:ext cx="6646985" cy="590931"/>
          </a:xfrm>
          <a:prstGeom prst="rect">
            <a:avLst/>
          </a:prstGeom>
          <a:extLst/>
        </p:spPr>
        <p:txBody>
          <a:bodyPr wrap="square" anchor="b">
            <a:spAutoFit/>
          </a:bodyPr>
          <a:lstStyle/>
          <a:p>
            <a:pPr>
              <a:lnSpc>
                <a:spcPct val="90000"/>
              </a:lnSpc>
            </a:pP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Afatinib Prescribing 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Information/Afatinib 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Summary of Product 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Characteristics.</a:t>
            </a:r>
          </a:p>
          <a:p>
            <a:pPr>
              <a:lnSpc>
                <a:spcPct val="90000"/>
              </a:lnSpc>
            </a:pP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Hirsh 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V. </a:t>
            </a:r>
            <a:r>
              <a:rPr lang="en-GB" sz="9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Curr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9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Oncol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2011;18(3):126-38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pPr>
              <a:lnSpc>
                <a:spcPct val="90000"/>
              </a:lnSpc>
            </a:pPr>
            <a:r>
              <a:rPr lang="en-GB" sz="9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Cancer.Net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Skin reactions to targeted therapies. http://www.cancer.net/all-aboutcancer/</a:t>
            </a:r>
          </a:p>
          <a:p>
            <a:pPr>
              <a:lnSpc>
                <a:spcPct val="90000"/>
              </a:lnSpc>
            </a:pP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treating-cancer/managing-side-effects/skin-reactions-targeted-therapies.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Accessed 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04/03/13.</a:t>
            </a:r>
          </a:p>
        </p:txBody>
      </p:sp>
    </p:spTree>
    <p:extLst>
      <p:ext uri="{BB962C8B-B14F-4D97-AF65-F5344CB8AC3E}">
        <p14:creationId xmlns:p14="http://schemas.microsoft.com/office/powerpoint/2010/main" val="2266835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itre 1"/>
          <p:cNvSpPr>
            <a:spLocks noGrp="1"/>
          </p:cNvSpPr>
          <p:nvPr>
            <p:ph type="title"/>
          </p:nvPr>
        </p:nvSpPr>
        <p:spPr>
          <a:xfrm>
            <a:off x="430823" y="218197"/>
            <a:ext cx="8550003" cy="798680"/>
          </a:xfrm>
        </p:spPr>
        <p:txBody>
          <a:bodyPr/>
          <a:lstStyle/>
          <a:p>
            <a:r>
              <a:rPr lang="es-CL" dirty="0"/>
              <a:t>Consejos para los pacientes en el manejo de  </a:t>
            </a:r>
            <a:r>
              <a:rPr lang="es-CL" dirty="0" err="1" smtClean="0"/>
              <a:t>rash</a:t>
            </a:r>
            <a:r>
              <a:rPr lang="es-CL" dirty="0" smtClean="0"/>
              <a:t>/</a:t>
            </a:r>
            <a:r>
              <a:rPr lang="es-CL" dirty="0" err="1" smtClean="0"/>
              <a:t>acne</a:t>
            </a:r>
            <a:r>
              <a:rPr lang="es-CL" dirty="0" smtClean="0"/>
              <a:t> </a:t>
            </a:r>
            <a:r>
              <a:rPr lang="en-GB" dirty="0" smtClean="0"/>
              <a:t>(</a:t>
            </a:r>
            <a:r>
              <a:rPr lang="en-GB" dirty="0" err="1" smtClean="0"/>
              <a:t>Cont</a:t>
            </a:r>
            <a:r>
              <a:rPr lang="en-GB" dirty="0" smtClean="0"/>
              <a:t>)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49</a:t>
            </a:fld>
            <a:endParaRPr lang="fr-FR"/>
          </a:p>
        </p:txBody>
      </p:sp>
      <p:grpSp>
        <p:nvGrpSpPr>
          <p:cNvPr id="6" name="Groupe 5"/>
          <p:cNvGrpSpPr/>
          <p:nvPr/>
        </p:nvGrpSpPr>
        <p:grpSpPr>
          <a:xfrm>
            <a:off x="8099744" y="978171"/>
            <a:ext cx="931131" cy="247162"/>
            <a:chOff x="8099744" y="978171"/>
            <a:chExt cx="931131" cy="247162"/>
          </a:xfrm>
        </p:grpSpPr>
        <p:sp>
          <p:nvSpPr>
            <p:cNvPr id="7" name="Rectangle 6"/>
            <p:cNvSpPr/>
            <p:nvPr/>
          </p:nvSpPr>
          <p:spPr>
            <a:xfrm>
              <a:off x="8099744" y="1081333"/>
              <a:ext cx="929497" cy="144000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Rectangle à coins arrondis 9226"/>
            <p:cNvSpPr/>
            <p:nvPr/>
          </p:nvSpPr>
          <p:spPr>
            <a:xfrm>
              <a:off x="8099744" y="978171"/>
              <a:ext cx="931131" cy="157389"/>
            </a:xfrm>
            <a:custGeom>
              <a:avLst/>
              <a:gdLst>
                <a:gd name="connsiteX0" fmla="*/ 0 w 931131"/>
                <a:gd name="connsiteY0" fmla="*/ 94611 h 252000"/>
                <a:gd name="connsiteX1" fmla="*/ 94611 w 931131"/>
                <a:gd name="connsiteY1" fmla="*/ 0 h 252000"/>
                <a:gd name="connsiteX2" fmla="*/ 836520 w 931131"/>
                <a:gd name="connsiteY2" fmla="*/ 0 h 252000"/>
                <a:gd name="connsiteX3" fmla="*/ 931131 w 931131"/>
                <a:gd name="connsiteY3" fmla="*/ 94611 h 252000"/>
                <a:gd name="connsiteX4" fmla="*/ 931131 w 931131"/>
                <a:gd name="connsiteY4" fmla="*/ 157389 h 252000"/>
                <a:gd name="connsiteX5" fmla="*/ 836520 w 931131"/>
                <a:gd name="connsiteY5" fmla="*/ 252000 h 252000"/>
                <a:gd name="connsiteX6" fmla="*/ 94611 w 931131"/>
                <a:gd name="connsiteY6" fmla="*/ 252000 h 252000"/>
                <a:gd name="connsiteX7" fmla="*/ 0 w 931131"/>
                <a:gd name="connsiteY7" fmla="*/ 157389 h 252000"/>
                <a:gd name="connsiteX8" fmla="*/ 0 w 931131"/>
                <a:gd name="connsiteY8" fmla="*/ 94611 h 252000"/>
                <a:gd name="connsiteX0" fmla="*/ 94611 w 931131"/>
                <a:gd name="connsiteY0" fmla="*/ 252000 h 343440"/>
                <a:gd name="connsiteX1" fmla="*/ 0 w 931131"/>
                <a:gd name="connsiteY1" fmla="*/ 157389 h 343440"/>
                <a:gd name="connsiteX2" fmla="*/ 0 w 931131"/>
                <a:gd name="connsiteY2" fmla="*/ 94611 h 343440"/>
                <a:gd name="connsiteX3" fmla="*/ 94611 w 931131"/>
                <a:gd name="connsiteY3" fmla="*/ 0 h 343440"/>
                <a:gd name="connsiteX4" fmla="*/ 836520 w 931131"/>
                <a:gd name="connsiteY4" fmla="*/ 0 h 343440"/>
                <a:gd name="connsiteX5" fmla="*/ 931131 w 931131"/>
                <a:gd name="connsiteY5" fmla="*/ 94611 h 343440"/>
                <a:gd name="connsiteX6" fmla="*/ 931131 w 931131"/>
                <a:gd name="connsiteY6" fmla="*/ 157389 h 343440"/>
                <a:gd name="connsiteX7" fmla="*/ 836520 w 931131"/>
                <a:gd name="connsiteY7" fmla="*/ 252000 h 343440"/>
                <a:gd name="connsiteX8" fmla="*/ 186051 w 931131"/>
                <a:gd name="connsiteY8" fmla="*/ 343440 h 343440"/>
                <a:gd name="connsiteX0" fmla="*/ 0 w 931131"/>
                <a:gd name="connsiteY0" fmla="*/ 157389 h 343440"/>
                <a:gd name="connsiteX1" fmla="*/ 0 w 931131"/>
                <a:gd name="connsiteY1" fmla="*/ 94611 h 343440"/>
                <a:gd name="connsiteX2" fmla="*/ 94611 w 931131"/>
                <a:gd name="connsiteY2" fmla="*/ 0 h 343440"/>
                <a:gd name="connsiteX3" fmla="*/ 836520 w 931131"/>
                <a:gd name="connsiteY3" fmla="*/ 0 h 343440"/>
                <a:gd name="connsiteX4" fmla="*/ 931131 w 931131"/>
                <a:gd name="connsiteY4" fmla="*/ 94611 h 343440"/>
                <a:gd name="connsiteX5" fmla="*/ 931131 w 931131"/>
                <a:gd name="connsiteY5" fmla="*/ 157389 h 343440"/>
                <a:gd name="connsiteX6" fmla="*/ 836520 w 931131"/>
                <a:gd name="connsiteY6" fmla="*/ 252000 h 343440"/>
                <a:gd name="connsiteX7" fmla="*/ 186051 w 931131"/>
                <a:gd name="connsiteY7" fmla="*/ 343440 h 343440"/>
                <a:gd name="connsiteX0" fmla="*/ 0 w 931131"/>
                <a:gd name="connsiteY0" fmla="*/ 157389 h 252000"/>
                <a:gd name="connsiteX1" fmla="*/ 0 w 931131"/>
                <a:gd name="connsiteY1" fmla="*/ 94611 h 252000"/>
                <a:gd name="connsiteX2" fmla="*/ 94611 w 931131"/>
                <a:gd name="connsiteY2" fmla="*/ 0 h 252000"/>
                <a:gd name="connsiteX3" fmla="*/ 836520 w 931131"/>
                <a:gd name="connsiteY3" fmla="*/ 0 h 252000"/>
                <a:gd name="connsiteX4" fmla="*/ 931131 w 931131"/>
                <a:gd name="connsiteY4" fmla="*/ 94611 h 252000"/>
                <a:gd name="connsiteX5" fmla="*/ 931131 w 931131"/>
                <a:gd name="connsiteY5" fmla="*/ 157389 h 252000"/>
                <a:gd name="connsiteX6" fmla="*/ 836520 w 931131"/>
                <a:gd name="connsiteY6" fmla="*/ 252000 h 252000"/>
                <a:gd name="connsiteX0" fmla="*/ 0 w 931131"/>
                <a:gd name="connsiteY0" fmla="*/ 157389 h 157389"/>
                <a:gd name="connsiteX1" fmla="*/ 0 w 931131"/>
                <a:gd name="connsiteY1" fmla="*/ 94611 h 157389"/>
                <a:gd name="connsiteX2" fmla="*/ 94611 w 931131"/>
                <a:gd name="connsiteY2" fmla="*/ 0 h 157389"/>
                <a:gd name="connsiteX3" fmla="*/ 836520 w 931131"/>
                <a:gd name="connsiteY3" fmla="*/ 0 h 157389"/>
                <a:gd name="connsiteX4" fmla="*/ 931131 w 931131"/>
                <a:gd name="connsiteY4" fmla="*/ 94611 h 157389"/>
                <a:gd name="connsiteX5" fmla="*/ 931131 w 931131"/>
                <a:gd name="connsiteY5" fmla="*/ 157389 h 157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31131" h="157389">
                  <a:moveTo>
                    <a:pt x="0" y="157389"/>
                  </a:moveTo>
                  <a:lnTo>
                    <a:pt x="0" y="94611"/>
                  </a:lnTo>
                  <a:cubicBezTo>
                    <a:pt x="0" y="42359"/>
                    <a:pt x="42359" y="0"/>
                    <a:pt x="94611" y="0"/>
                  </a:cubicBezTo>
                  <a:lnTo>
                    <a:pt x="836520" y="0"/>
                  </a:lnTo>
                  <a:cubicBezTo>
                    <a:pt x="888772" y="0"/>
                    <a:pt x="931131" y="42359"/>
                    <a:pt x="931131" y="94611"/>
                  </a:cubicBezTo>
                  <a:lnTo>
                    <a:pt x="931131" y="157389"/>
                  </a:lnTo>
                </a:path>
              </a:pathLst>
            </a:custGeom>
            <a:solidFill>
              <a:schemeClr val="bg1"/>
            </a:solidFill>
            <a:ln w="19050" cap="rnd">
              <a:solidFill>
                <a:schemeClr val="accent2"/>
              </a:solidFill>
            </a:ln>
            <a:effectLst/>
          </p:spPr>
          <p:txBody>
            <a:bodyPr wrap="none" tIns="144000" bIns="0" anchor="ctr">
              <a:noAutofit/>
            </a:bodyPr>
            <a:lstStyle/>
            <a:p>
              <a:pPr algn="r"/>
              <a:r>
                <a:rPr lang="en-US" sz="1400" b="1" noProof="1" smtClean="0">
                  <a:solidFill>
                    <a:schemeClr val="accent2"/>
                  </a:solidFill>
                </a:rPr>
                <a:t>SEs </a:t>
              </a:r>
              <a:r>
                <a:rPr lang="en-US" sz="1400" b="1" noProof="1">
                  <a:solidFill>
                    <a:schemeClr val="accent2"/>
                  </a:solidFill>
                </a:rPr>
                <a:t>s</a:t>
              </a:r>
              <a:r>
                <a:rPr lang="en-US" sz="1400" b="1" noProof="1" smtClean="0">
                  <a:solidFill>
                    <a:schemeClr val="accent2"/>
                  </a:solidFill>
                </a:rPr>
                <a:t>kin</a:t>
              </a:r>
              <a:endParaRPr lang="en-US" sz="1400" b="1" noProof="1">
                <a:solidFill>
                  <a:schemeClr val="accent2"/>
                </a:solidFill>
              </a:endParaRPr>
            </a:p>
          </p:txBody>
        </p:sp>
      </p:grpSp>
      <p:sp>
        <p:nvSpPr>
          <p:cNvPr id="11" name="Espace réservé du contenu 2"/>
          <p:cNvSpPr txBox="1">
            <a:spLocks/>
          </p:cNvSpPr>
          <p:nvPr/>
        </p:nvSpPr>
        <p:spPr>
          <a:xfrm>
            <a:off x="2088000" y="1729032"/>
            <a:ext cx="6706750" cy="3283889"/>
          </a:xfrm>
          <a:prstGeom prst="rect">
            <a:avLst/>
          </a:prstGeom>
        </p:spPr>
        <p:txBody>
          <a:bodyPr vert="horz" wrap="square" lIns="91440" tIns="180000" rIns="91440" bIns="45720" rtlCol="0">
            <a:spAutoFit/>
          </a:bodyPr>
          <a:lstStyle>
            <a:lvl1pPr marL="176213" indent="-176213" algn="l" defTabSz="914400" rtl="0" eaLnBrk="1" latinLnBrk="0" hangingPunct="1">
              <a:lnSpc>
                <a:spcPct val="85000"/>
              </a:lnSpc>
              <a:spcBef>
                <a:spcPts val="1200"/>
              </a:spcBef>
              <a:buClr>
                <a:srgbClr val="1CBECA"/>
              </a:buClr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20725" indent="-263525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Font typeface="Arial" pitchFamily="34" charset="0"/>
              <a:buChar char="‒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3150" indent="-158750" algn="l" defTabSz="914400" rtl="0" eaLnBrk="1" latinLnBrk="0" hangingPunct="1">
              <a:lnSpc>
                <a:spcPct val="85000"/>
              </a:lnSpc>
              <a:spcBef>
                <a:spcPts val="400"/>
              </a:spcBef>
              <a:buClr>
                <a:srgbClr val="1CBECA"/>
              </a:buClr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20825" indent="-149225" algn="l" defTabSz="914400" rtl="0" eaLnBrk="1" latinLnBrk="0" hangingPunct="1">
              <a:lnSpc>
                <a:spcPct val="85000"/>
              </a:lnSpc>
              <a:spcBef>
                <a:spcPts val="0"/>
              </a:spcBef>
              <a:buClr>
                <a:srgbClr val="1CBECA"/>
              </a:buClr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970088" indent="-141288" algn="l" defTabSz="914400" rtl="0" eaLnBrk="1" latinLnBrk="0" hangingPunct="1">
              <a:lnSpc>
                <a:spcPct val="85000"/>
              </a:lnSpc>
              <a:spcBef>
                <a:spcPts val="0"/>
              </a:spcBef>
              <a:buClr>
                <a:srgbClr val="1CBECA"/>
              </a:buClr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800"/>
              </a:spcBef>
            </a:pPr>
            <a:r>
              <a:rPr lang="en-US" sz="1500" dirty="0" err="1" smtClean="0"/>
              <a:t>Afeitese</a:t>
            </a:r>
            <a:r>
              <a:rPr lang="en-US" sz="1500" dirty="0" smtClean="0"/>
              <a:t> con </a:t>
            </a:r>
            <a:r>
              <a:rPr lang="en-US" sz="1500" dirty="0" err="1" smtClean="0"/>
              <a:t>precaución</a:t>
            </a:r>
            <a:endParaRPr lang="en-US" sz="1500" dirty="0"/>
          </a:p>
          <a:p>
            <a:pPr>
              <a:spcBef>
                <a:spcPts val="1000"/>
              </a:spcBef>
            </a:pPr>
            <a:r>
              <a:rPr lang="en-US" sz="1500" dirty="0"/>
              <a:t>Use </a:t>
            </a:r>
            <a:r>
              <a:rPr lang="en-US" sz="1500" dirty="0" err="1" smtClean="0"/>
              <a:t>jabones</a:t>
            </a:r>
            <a:r>
              <a:rPr lang="en-US" sz="1500" dirty="0" smtClean="0"/>
              <a:t> </a:t>
            </a:r>
            <a:r>
              <a:rPr lang="en-US" sz="1500" dirty="0" err="1" smtClean="0"/>
              <a:t>muy</a:t>
            </a:r>
            <a:r>
              <a:rPr lang="en-US" sz="1500" dirty="0" smtClean="0"/>
              <a:t> </a:t>
            </a:r>
            <a:r>
              <a:rPr lang="en-US" sz="1500" dirty="0" err="1" smtClean="0"/>
              <a:t>suaves</a:t>
            </a:r>
            <a:r>
              <a:rPr lang="en-US" sz="1500" dirty="0" smtClean="0"/>
              <a:t> de pH neutral (5) </a:t>
            </a:r>
            <a:endParaRPr lang="en-US" sz="1500" dirty="0"/>
          </a:p>
          <a:p>
            <a:pPr>
              <a:spcBef>
                <a:spcPts val="1000"/>
              </a:spcBef>
            </a:pPr>
            <a:r>
              <a:rPr lang="en-US" sz="1500" dirty="0" smtClean="0"/>
              <a:t>Tome </a:t>
            </a:r>
            <a:r>
              <a:rPr lang="en-US" sz="1500" dirty="0" err="1" smtClean="0"/>
              <a:t>duchas</a:t>
            </a:r>
            <a:r>
              <a:rPr lang="en-US" sz="1500" dirty="0" smtClean="0"/>
              <a:t> tibias, </a:t>
            </a:r>
            <a:r>
              <a:rPr lang="en-US" sz="1500" dirty="0" err="1" smtClean="0"/>
              <a:t>evite</a:t>
            </a:r>
            <a:r>
              <a:rPr lang="en-US" sz="1500" dirty="0" smtClean="0"/>
              <a:t> </a:t>
            </a:r>
            <a:r>
              <a:rPr lang="en-US" sz="1500" dirty="0" err="1" smtClean="0"/>
              <a:t>baños</a:t>
            </a:r>
            <a:r>
              <a:rPr lang="en-US" sz="1500" dirty="0" smtClean="0"/>
              <a:t> largos y </a:t>
            </a:r>
            <a:r>
              <a:rPr lang="en-US" sz="1500" dirty="0" err="1" smtClean="0"/>
              <a:t>calientes</a:t>
            </a:r>
            <a:endParaRPr lang="en-US" sz="1500" dirty="0"/>
          </a:p>
          <a:p>
            <a:pPr>
              <a:spcBef>
                <a:spcPts val="1000"/>
              </a:spcBef>
            </a:pPr>
            <a:r>
              <a:rPr lang="en-US" sz="1500" dirty="0" smtClean="0"/>
              <a:t>Use </a:t>
            </a:r>
            <a:r>
              <a:rPr lang="en-US" sz="1500" dirty="0" err="1" smtClean="0"/>
              <a:t>toallas</a:t>
            </a:r>
            <a:r>
              <a:rPr lang="en-US" sz="1500" dirty="0" smtClean="0"/>
              <a:t> </a:t>
            </a:r>
            <a:r>
              <a:rPr lang="en-US" sz="1500" dirty="0" err="1" smtClean="0"/>
              <a:t>suaves</a:t>
            </a:r>
            <a:r>
              <a:rPr lang="en-US" sz="1500" dirty="0" smtClean="0"/>
              <a:t> y </a:t>
            </a:r>
            <a:r>
              <a:rPr lang="en-US" sz="1500" dirty="0" err="1" smtClean="0"/>
              <a:t>limpias</a:t>
            </a:r>
            <a:r>
              <a:rPr lang="en-US" sz="1500" dirty="0" smtClean="0"/>
              <a:t>, </a:t>
            </a:r>
            <a:r>
              <a:rPr lang="en-US" sz="1500" dirty="0" err="1" smtClean="0"/>
              <a:t>evite</a:t>
            </a:r>
            <a:r>
              <a:rPr lang="en-US" sz="1500" dirty="0" smtClean="0"/>
              <a:t> </a:t>
            </a:r>
            <a:r>
              <a:rPr lang="en-US" sz="1500" dirty="0" err="1" smtClean="0"/>
              <a:t>rasparse</a:t>
            </a:r>
            <a:r>
              <a:rPr lang="en-US" sz="1500" dirty="0" smtClean="0"/>
              <a:t> al </a:t>
            </a:r>
            <a:r>
              <a:rPr lang="en-US" sz="1500" dirty="0" err="1" smtClean="0"/>
              <a:t>secarse</a:t>
            </a:r>
            <a:endParaRPr lang="en-US" sz="1500" dirty="0"/>
          </a:p>
          <a:p>
            <a:pPr>
              <a:spcBef>
                <a:spcPts val="1000"/>
              </a:spcBef>
            </a:pPr>
            <a:r>
              <a:rPr lang="en-US" sz="1500" dirty="0" err="1" smtClean="0"/>
              <a:t>Evite</a:t>
            </a:r>
            <a:r>
              <a:rPr lang="en-US" sz="1500" dirty="0" smtClean="0"/>
              <a:t> la </a:t>
            </a:r>
            <a:r>
              <a:rPr lang="en-US" sz="1500" dirty="0" err="1" smtClean="0"/>
              <a:t>lana</a:t>
            </a:r>
            <a:r>
              <a:rPr lang="en-US" sz="1500" dirty="0" smtClean="0"/>
              <a:t> y material </a:t>
            </a:r>
            <a:r>
              <a:rPr lang="en-US" sz="1500" dirty="0" err="1" smtClean="0"/>
              <a:t>sintético</a:t>
            </a:r>
            <a:r>
              <a:rPr lang="en-US" sz="1500" dirty="0" smtClean="0"/>
              <a:t> </a:t>
            </a:r>
            <a:r>
              <a:rPr lang="en-US" sz="1500" dirty="0" err="1" smtClean="0"/>
              <a:t>que</a:t>
            </a:r>
            <a:r>
              <a:rPr lang="en-US" sz="1500" dirty="0" smtClean="0"/>
              <a:t> </a:t>
            </a:r>
            <a:r>
              <a:rPr lang="en-US" sz="1500" dirty="0" err="1" smtClean="0"/>
              <a:t>puedan</a:t>
            </a:r>
            <a:r>
              <a:rPr lang="en-US" sz="1500" dirty="0" smtClean="0"/>
              <a:t> </a:t>
            </a:r>
            <a:r>
              <a:rPr lang="en-US" sz="1500" dirty="0" err="1" smtClean="0"/>
              <a:t>producir</a:t>
            </a:r>
            <a:r>
              <a:rPr lang="en-US" sz="1500" dirty="0" smtClean="0"/>
              <a:t> </a:t>
            </a:r>
            <a:r>
              <a:rPr lang="en-US" sz="1500" dirty="0" err="1" smtClean="0"/>
              <a:t>picazón</a:t>
            </a:r>
            <a:r>
              <a:rPr lang="en-US" sz="1500" dirty="0" smtClean="0"/>
              <a:t>; use </a:t>
            </a:r>
            <a:r>
              <a:rPr lang="en-US" sz="1500" dirty="0" err="1" smtClean="0"/>
              <a:t>ropa</a:t>
            </a:r>
            <a:r>
              <a:rPr lang="en-US" sz="1500" dirty="0" smtClean="0"/>
              <a:t> </a:t>
            </a:r>
            <a:r>
              <a:rPr lang="en-US" sz="1500" dirty="0" err="1" smtClean="0"/>
              <a:t>holgada</a:t>
            </a:r>
            <a:r>
              <a:rPr lang="en-US" sz="1500" dirty="0" smtClean="0"/>
              <a:t> de </a:t>
            </a:r>
            <a:r>
              <a:rPr lang="en-US" sz="1500" dirty="0" err="1" smtClean="0"/>
              <a:t>algodon</a:t>
            </a:r>
            <a:r>
              <a:rPr lang="en-US" sz="1500" dirty="0" smtClean="0"/>
              <a:t> o </a:t>
            </a:r>
            <a:r>
              <a:rPr lang="en-US" sz="1500" dirty="0" err="1" smtClean="0"/>
              <a:t>materiales</a:t>
            </a:r>
            <a:r>
              <a:rPr lang="en-US" sz="1500" dirty="0" smtClean="0"/>
              <a:t> </a:t>
            </a:r>
            <a:r>
              <a:rPr lang="en-US" sz="1500" dirty="0" err="1" smtClean="0"/>
              <a:t>ligeros</a:t>
            </a:r>
            <a:endParaRPr lang="en-US" sz="1500" dirty="0"/>
          </a:p>
          <a:p>
            <a:pPr>
              <a:spcBef>
                <a:spcPts val="1000"/>
              </a:spcBef>
            </a:pPr>
            <a:r>
              <a:rPr lang="en-US" sz="1500" dirty="0" smtClean="0"/>
              <a:t>La </a:t>
            </a:r>
            <a:r>
              <a:rPr lang="en-US" sz="1500" dirty="0" err="1" smtClean="0"/>
              <a:t>ve</a:t>
            </a:r>
            <a:r>
              <a:rPr lang="en-US" sz="1500" dirty="0" smtClean="0"/>
              <a:t> </a:t>
            </a:r>
            <a:r>
              <a:rPr lang="en-US" sz="1500" dirty="0" err="1" smtClean="0"/>
              <a:t>sábans</a:t>
            </a:r>
            <a:r>
              <a:rPr lang="en-US" sz="1500" dirty="0" smtClean="0"/>
              <a:t>, </a:t>
            </a:r>
            <a:r>
              <a:rPr lang="en-US" sz="1500" dirty="0" err="1" smtClean="0"/>
              <a:t>ropa</a:t>
            </a:r>
            <a:r>
              <a:rPr lang="en-US" sz="1500" dirty="0" smtClean="0"/>
              <a:t> interior y </a:t>
            </a:r>
            <a:r>
              <a:rPr lang="en-US" sz="1500" dirty="0" err="1" smtClean="0"/>
              <a:t>ropa</a:t>
            </a:r>
            <a:r>
              <a:rPr lang="en-US" sz="1500" dirty="0" smtClean="0"/>
              <a:t> </a:t>
            </a:r>
            <a:r>
              <a:rPr lang="en-US" sz="1500" dirty="0" err="1" smtClean="0"/>
              <a:t>copn</a:t>
            </a:r>
            <a:r>
              <a:rPr lang="en-US" sz="1500" dirty="0" smtClean="0"/>
              <a:t> </a:t>
            </a:r>
            <a:r>
              <a:rPr lang="en-US" sz="1500" dirty="0" err="1" smtClean="0"/>
              <a:t>detergentes</a:t>
            </a:r>
            <a:r>
              <a:rPr lang="en-US" sz="1500" dirty="0" smtClean="0"/>
              <a:t> </a:t>
            </a:r>
            <a:r>
              <a:rPr lang="en-US" sz="1500" dirty="0" err="1" smtClean="0"/>
              <a:t>suaves</a:t>
            </a:r>
            <a:endParaRPr lang="en-US" sz="1500" dirty="0" smtClean="0"/>
          </a:p>
          <a:p>
            <a:pPr>
              <a:spcBef>
                <a:spcPts val="1000"/>
              </a:spcBef>
            </a:pPr>
            <a:r>
              <a:rPr lang="en-US" sz="1500" dirty="0" err="1" smtClean="0"/>
              <a:t>Evite</a:t>
            </a:r>
            <a:r>
              <a:rPr lang="en-US" sz="1500" dirty="0" smtClean="0"/>
              <a:t> </a:t>
            </a:r>
            <a:r>
              <a:rPr lang="en-US" sz="1500" dirty="0" err="1" smtClean="0"/>
              <a:t>sobrecalefaccionar</a:t>
            </a:r>
            <a:r>
              <a:rPr lang="en-US" sz="1500" dirty="0" smtClean="0"/>
              <a:t> </a:t>
            </a:r>
            <a:r>
              <a:rPr lang="en-US" sz="1500" dirty="0" err="1" smtClean="0"/>
              <a:t>su</a:t>
            </a:r>
            <a:r>
              <a:rPr lang="en-US" sz="1500" dirty="0" smtClean="0"/>
              <a:t> </a:t>
            </a:r>
            <a:r>
              <a:rPr lang="en-US" sz="1500" dirty="0" err="1" smtClean="0"/>
              <a:t>hogar</a:t>
            </a:r>
            <a:r>
              <a:rPr lang="en-US" sz="1500" dirty="0" smtClean="0"/>
              <a:t> y </a:t>
            </a:r>
            <a:r>
              <a:rPr lang="en-US" sz="1500" dirty="0" err="1" smtClean="0"/>
              <a:t>considere</a:t>
            </a:r>
            <a:r>
              <a:rPr lang="en-US" sz="1500" dirty="0" smtClean="0"/>
              <a:t> el </a:t>
            </a:r>
            <a:r>
              <a:rPr lang="en-US" sz="1500" dirty="0" err="1" smtClean="0"/>
              <a:t>uso</a:t>
            </a:r>
            <a:r>
              <a:rPr lang="en-US" sz="1500" dirty="0" smtClean="0"/>
              <a:t> de un </a:t>
            </a:r>
            <a:r>
              <a:rPr lang="en-US" sz="1500" dirty="0" err="1" smtClean="0"/>
              <a:t>humidificador</a:t>
            </a:r>
            <a:r>
              <a:rPr lang="en-US" sz="1500" dirty="0" smtClean="0"/>
              <a:t>; el </a:t>
            </a:r>
            <a:r>
              <a:rPr lang="en-US" sz="1500" dirty="0" err="1" smtClean="0"/>
              <a:t>aire</a:t>
            </a:r>
            <a:r>
              <a:rPr lang="en-US" sz="1500" dirty="0" smtClean="0"/>
              <a:t> </a:t>
            </a:r>
            <a:r>
              <a:rPr lang="en-US" sz="1500" dirty="0" err="1" smtClean="0"/>
              <a:t>caliente</a:t>
            </a:r>
            <a:r>
              <a:rPr lang="en-US" sz="1500" dirty="0" smtClean="0"/>
              <a:t> y </a:t>
            </a:r>
            <a:r>
              <a:rPr lang="en-US" sz="1500" dirty="0" err="1" smtClean="0"/>
              <a:t>seco</a:t>
            </a:r>
            <a:r>
              <a:rPr lang="en-US" sz="1500" dirty="0" smtClean="0"/>
              <a:t> </a:t>
            </a:r>
            <a:r>
              <a:rPr lang="en-US" sz="1500" dirty="0" err="1" smtClean="0"/>
              <a:t>puede</a:t>
            </a:r>
            <a:r>
              <a:rPr lang="en-US" sz="1500" dirty="0" smtClean="0"/>
              <a:t> </a:t>
            </a:r>
            <a:r>
              <a:rPr lang="en-US" sz="1500" dirty="0" err="1" smtClean="0"/>
              <a:t>resecar</a:t>
            </a:r>
            <a:r>
              <a:rPr lang="en-US" sz="1500" dirty="0" smtClean="0"/>
              <a:t> la </a:t>
            </a:r>
            <a:r>
              <a:rPr lang="en-US" sz="1500" dirty="0" err="1" smtClean="0"/>
              <a:t>piel</a:t>
            </a:r>
            <a:endParaRPr lang="en-US" sz="1500" dirty="0" smtClean="0"/>
          </a:p>
          <a:p>
            <a:pPr>
              <a:spcBef>
                <a:spcPts val="1000"/>
              </a:spcBef>
            </a:pPr>
            <a:r>
              <a:rPr lang="en-US" sz="1500" dirty="0" smtClean="0"/>
              <a:t>Para </a:t>
            </a:r>
            <a:r>
              <a:rPr lang="en-US" sz="1500" dirty="0" err="1" smtClean="0"/>
              <a:t>aliviar</a:t>
            </a:r>
            <a:r>
              <a:rPr lang="en-US" sz="1500" dirty="0" smtClean="0"/>
              <a:t> la </a:t>
            </a:r>
            <a:r>
              <a:rPr lang="en-US" sz="1500" dirty="0" err="1" smtClean="0"/>
              <a:t>picazón</a:t>
            </a:r>
            <a:r>
              <a:rPr lang="en-US" sz="1500" dirty="0" smtClean="0"/>
              <a:t>, </a:t>
            </a:r>
            <a:r>
              <a:rPr lang="en-US" sz="1500" dirty="0" err="1" smtClean="0"/>
              <a:t>ponga</a:t>
            </a:r>
            <a:r>
              <a:rPr lang="en-US" sz="1500" dirty="0" smtClean="0"/>
              <a:t> un </a:t>
            </a:r>
            <a:r>
              <a:rPr lang="en-US" sz="1500" dirty="0" err="1" smtClean="0"/>
              <a:t>trapo</a:t>
            </a:r>
            <a:r>
              <a:rPr lang="en-US" sz="1500" dirty="0" smtClean="0"/>
              <a:t> </a:t>
            </a:r>
            <a:r>
              <a:rPr lang="en-US" sz="1500" dirty="0" err="1" smtClean="0"/>
              <a:t>frío</a:t>
            </a:r>
            <a:r>
              <a:rPr lang="en-US" sz="1500" dirty="0" smtClean="0"/>
              <a:t> o </a:t>
            </a:r>
            <a:r>
              <a:rPr lang="en-US" sz="1500" dirty="0" err="1" smtClean="0"/>
              <a:t>huielo</a:t>
            </a:r>
            <a:r>
              <a:rPr lang="en-US" sz="1500" dirty="0" smtClean="0"/>
              <a:t> </a:t>
            </a:r>
            <a:r>
              <a:rPr lang="en-US" sz="1500" dirty="0" err="1" smtClean="0"/>
              <a:t>sobre</a:t>
            </a:r>
            <a:r>
              <a:rPr lang="en-US" sz="1500" dirty="0" smtClean="0"/>
              <a:t> la </a:t>
            </a:r>
            <a:r>
              <a:rPr lang="en-US" sz="1500" dirty="0" err="1" smtClean="0"/>
              <a:t>zona</a:t>
            </a:r>
            <a:r>
              <a:rPr lang="en-US" sz="1500" dirty="0" smtClean="0"/>
              <a:t> </a:t>
            </a:r>
            <a:r>
              <a:rPr lang="en-US" sz="1500" dirty="0" err="1" smtClean="0"/>
              <a:t>afectada</a:t>
            </a:r>
            <a:r>
              <a:rPr lang="en-US" sz="1500" dirty="0" smtClean="0"/>
              <a:t> en </a:t>
            </a:r>
            <a:r>
              <a:rPr lang="en-US" sz="1500" dirty="0" err="1" smtClean="0"/>
              <a:t>vez</a:t>
            </a:r>
            <a:r>
              <a:rPr lang="en-US" sz="1500" dirty="0" smtClean="0"/>
              <a:t> de </a:t>
            </a:r>
            <a:r>
              <a:rPr lang="en-US" sz="1500" dirty="0" err="1" smtClean="0"/>
              <a:t>rascarse</a:t>
            </a:r>
            <a:endParaRPr lang="en-GB" sz="1500" dirty="0"/>
          </a:p>
        </p:txBody>
      </p:sp>
      <p:sp>
        <p:nvSpPr>
          <p:cNvPr id="12" name="ZoneTexte 9"/>
          <p:cNvSpPr txBox="1">
            <a:spLocks noChangeArrowheads="1"/>
          </p:cNvSpPr>
          <p:nvPr/>
        </p:nvSpPr>
        <p:spPr bwMode="auto">
          <a:xfrm>
            <a:off x="540000" y="1729032"/>
            <a:ext cx="1512000" cy="58996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  <a:effectLst>
            <a:innerShdw blurRad="254000">
              <a:schemeClr val="accent1">
                <a:lumMod val="60000"/>
                <a:lumOff val="40000"/>
                <a:alpha val="84000"/>
              </a:schemeClr>
            </a:innerShdw>
          </a:effectLst>
          <a:extLst/>
        </p:spPr>
        <p:txBody>
          <a:bodyPr vert="horz" wrap="square" lIns="0" tIns="0" rIns="0" bIns="0" rtlCol="0" anchor="ctr">
            <a:noAutofit/>
          </a:bodyPr>
          <a:lstStyle>
            <a:defPPr>
              <a:defRPr lang="fr-FR"/>
            </a:defPPr>
            <a:lvl1pPr>
              <a:lnSpc>
                <a:spcPct val="85000"/>
              </a:lnSpc>
              <a:spcBef>
                <a:spcPts val="400"/>
              </a:spcBef>
              <a:buClr>
                <a:srgbClr val="1CBECA"/>
              </a:buClr>
              <a:tabLst>
                <a:tab pos="1835150" algn="l"/>
              </a:tabLst>
              <a:defRPr sz="13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400" dirty="0" err="1" smtClean="0"/>
              <a:t>Cuide</a:t>
            </a:r>
            <a:r>
              <a:rPr lang="en-US" sz="1400" dirty="0" smtClean="0"/>
              <a:t> </a:t>
            </a:r>
            <a:r>
              <a:rPr lang="en-US" sz="1400" dirty="0" err="1" smtClean="0"/>
              <a:t>su</a:t>
            </a:r>
            <a:r>
              <a:rPr lang="en-US" sz="1400" dirty="0" smtClean="0"/>
              <a:t> </a:t>
            </a:r>
            <a:r>
              <a:rPr lang="en-US" sz="1400" dirty="0" err="1" smtClean="0"/>
              <a:t>piel</a:t>
            </a:r>
            <a:endParaRPr lang="en-US" sz="1400" dirty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6267069"/>
            <a:ext cx="6646985" cy="590931"/>
          </a:xfrm>
          <a:prstGeom prst="rect">
            <a:avLst/>
          </a:prstGeom>
          <a:extLst/>
        </p:spPr>
        <p:txBody>
          <a:bodyPr wrap="square" anchor="b">
            <a:spAutoFit/>
          </a:bodyPr>
          <a:lstStyle/>
          <a:p>
            <a:pPr>
              <a:lnSpc>
                <a:spcPct val="90000"/>
              </a:lnSpc>
            </a:pP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Afatinib Prescribing 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Information/Afatinib 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Summary of Product 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Characteristics.</a:t>
            </a:r>
          </a:p>
          <a:p>
            <a:pPr>
              <a:lnSpc>
                <a:spcPct val="90000"/>
              </a:lnSpc>
            </a:pP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Hirsh 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V. </a:t>
            </a:r>
            <a:r>
              <a:rPr lang="en-GB" sz="9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Curr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9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Oncol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2011;18(3):126-38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pPr>
              <a:lnSpc>
                <a:spcPct val="90000"/>
              </a:lnSpc>
            </a:pPr>
            <a:r>
              <a:rPr lang="en-GB" sz="9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Cancer.Net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Skin reactions to targeted therapies. http://www.cancer.net/all-aboutcancer/</a:t>
            </a:r>
          </a:p>
          <a:p>
            <a:pPr>
              <a:lnSpc>
                <a:spcPct val="90000"/>
              </a:lnSpc>
            </a:pP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treating-cancer/managing-side-effects/skin-reactions-targeted-therapies. Accessed 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04/03/13.</a:t>
            </a:r>
          </a:p>
        </p:txBody>
      </p:sp>
    </p:spTree>
    <p:extLst>
      <p:ext uri="{BB962C8B-B14F-4D97-AF65-F5344CB8AC3E}">
        <p14:creationId xmlns:p14="http://schemas.microsoft.com/office/powerpoint/2010/main" val="2413068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itre 1"/>
          <p:cNvSpPr>
            <a:spLocks noGrp="1"/>
          </p:cNvSpPr>
          <p:nvPr>
            <p:ph type="title"/>
          </p:nvPr>
        </p:nvSpPr>
        <p:spPr>
          <a:xfrm>
            <a:off x="430823" y="218197"/>
            <a:ext cx="8550003" cy="798680"/>
          </a:xfrm>
        </p:spPr>
        <p:txBody>
          <a:bodyPr/>
          <a:lstStyle/>
          <a:p>
            <a:r>
              <a:rPr lang="es-CL" dirty="0"/>
              <a:t>Aconseje a los pacientes cuando contactar a su médico</a:t>
            </a:r>
            <a:endParaRPr lang="en-GB" dirty="0" smtClean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50</a:t>
            </a:fld>
            <a:endParaRPr lang="fr-FR"/>
          </a:p>
        </p:txBody>
      </p:sp>
      <p:grpSp>
        <p:nvGrpSpPr>
          <p:cNvPr id="6" name="Groupe 5"/>
          <p:cNvGrpSpPr/>
          <p:nvPr/>
        </p:nvGrpSpPr>
        <p:grpSpPr>
          <a:xfrm>
            <a:off x="8099744" y="978171"/>
            <a:ext cx="931131" cy="247162"/>
            <a:chOff x="8099744" y="978171"/>
            <a:chExt cx="931131" cy="247162"/>
          </a:xfrm>
        </p:grpSpPr>
        <p:sp>
          <p:nvSpPr>
            <p:cNvPr id="7" name="Rectangle 6"/>
            <p:cNvSpPr/>
            <p:nvPr/>
          </p:nvSpPr>
          <p:spPr>
            <a:xfrm>
              <a:off x="8099744" y="1081333"/>
              <a:ext cx="929497" cy="144000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Rectangle à coins arrondis 9226"/>
            <p:cNvSpPr/>
            <p:nvPr/>
          </p:nvSpPr>
          <p:spPr>
            <a:xfrm>
              <a:off x="8099744" y="978171"/>
              <a:ext cx="931131" cy="157389"/>
            </a:xfrm>
            <a:custGeom>
              <a:avLst/>
              <a:gdLst>
                <a:gd name="connsiteX0" fmla="*/ 0 w 931131"/>
                <a:gd name="connsiteY0" fmla="*/ 94611 h 252000"/>
                <a:gd name="connsiteX1" fmla="*/ 94611 w 931131"/>
                <a:gd name="connsiteY1" fmla="*/ 0 h 252000"/>
                <a:gd name="connsiteX2" fmla="*/ 836520 w 931131"/>
                <a:gd name="connsiteY2" fmla="*/ 0 h 252000"/>
                <a:gd name="connsiteX3" fmla="*/ 931131 w 931131"/>
                <a:gd name="connsiteY3" fmla="*/ 94611 h 252000"/>
                <a:gd name="connsiteX4" fmla="*/ 931131 w 931131"/>
                <a:gd name="connsiteY4" fmla="*/ 157389 h 252000"/>
                <a:gd name="connsiteX5" fmla="*/ 836520 w 931131"/>
                <a:gd name="connsiteY5" fmla="*/ 252000 h 252000"/>
                <a:gd name="connsiteX6" fmla="*/ 94611 w 931131"/>
                <a:gd name="connsiteY6" fmla="*/ 252000 h 252000"/>
                <a:gd name="connsiteX7" fmla="*/ 0 w 931131"/>
                <a:gd name="connsiteY7" fmla="*/ 157389 h 252000"/>
                <a:gd name="connsiteX8" fmla="*/ 0 w 931131"/>
                <a:gd name="connsiteY8" fmla="*/ 94611 h 252000"/>
                <a:gd name="connsiteX0" fmla="*/ 94611 w 931131"/>
                <a:gd name="connsiteY0" fmla="*/ 252000 h 343440"/>
                <a:gd name="connsiteX1" fmla="*/ 0 w 931131"/>
                <a:gd name="connsiteY1" fmla="*/ 157389 h 343440"/>
                <a:gd name="connsiteX2" fmla="*/ 0 w 931131"/>
                <a:gd name="connsiteY2" fmla="*/ 94611 h 343440"/>
                <a:gd name="connsiteX3" fmla="*/ 94611 w 931131"/>
                <a:gd name="connsiteY3" fmla="*/ 0 h 343440"/>
                <a:gd name="connsiteX4" fmla="*/ 836520 w 931131"/>
                <a:gd name="connsiteY4" fmla="*/ 0 h 343440"/>
                <a:gd name="connsiteX5" fmla="*/ 931131 w 931131"/>
                <a:gd name="connsiteY5" fmla="*/ 94611 h 343440"/>
                <a:gd name="connsiteX6" fmla="*/ 931131 w 931131"/>
                <a:gd name="connsiteY6" fmla="*/ 157389 h 343440"/>
                <a:gd name="connsiteX7" fmla="*/ 836520 w 931131"/>
                <a:gd name="connsiteY7" fmla="*/ 252000 h 343440"/>
                <a:gd name="connsiteX8" fmla="*/ 186051 w 931131"/>
                <a:gd name="connsiteY8" fmla="*/ 343440 h 343440"/>
                <a:gd name="connsiteX0" fmla="*/ 0 w 931131"/>
                <a:gd name="connsiteY0" fmla="*/ 157389 h 343440"/>
                <a:gd name="connsiteX1" fmla="*/ 0 w 931131"/>
                <a:gd name="connsiteY1" fmla="*/ 94611 h 343440"/>
                <a:gd name="connsiteX2" fmla="*/ 94611 w 931131"/>
                <a:gd name="connsiteY2" fmla="*/ 0 h 343440"/>
                <a:gd name="connsiteX3" fmla="*/ 836520 w 931131"/>
                <a:gd name="connsiteY3" fmla="*/ 0 h 343440"/>
                <a:gd name="connsiteX4" fmla="*/ 931131 w 931131"/>
                <a:gd name="connsiteY4" fmla="*/ 94611 h 343440"/>
                <a:gd name="connsiteX5" fmla="*/ 931131 w 931131"/>
                <a:gd name="connsiteY5" fmla="*/ 157389 h 343440"/>
                <a:gd name="connsiteX6" fmla="*/ 836520 w 931131"/>
                <a:gd name="connsiteY6" fmla="*/ 252000 h 343440"/>
                <a:gd name="connsiteX7" fmla="*/ 186051 w 931131"/>
                <a:gd name="connsiteY7" fmla="*/ 343440 h 343440"/>
                <a:gd name="connsiteX0" fmla="*/ 0 w 931131"/>
                <a:gd name="connsiteY0" fmla="*/ 157389 h 252000"/>
                <a:gd name="connsiteX1" fmla="*/ 0 w 931131"/>
                <a:gd name="connsiteY1" fmla="*/ 94611 h 252000"/>
                <a:gd name="connsiteX2" fmla="*/ 94611 w 931131"/>
                <a:gd name="connsiteY2" fmla="*/ 0 h 252000"/>
                <a:gd name="connsiteX3" fmla="*/ 836520 w 931131"/>
                <a:gd name="connsiteY3" fmla="*/ 0 h 252000"/>
                <a:gd name="connsiteX4" fmla="*/ 931131 w 931131"/>
                <a:gd name="connsiteY4" fmla="*/ 94611 h 252000"/>
                <a:gd name="connsiteX5" fmla="*/ 931131 w 931131"/>
                <a:gd name="connsiteY5" fmla="*/ 157389 h 252000"/>
                <a:gd name="connsiteX6" fmla="*/ 836520 w 931131"/>
                <a:gd name="connsiteY6" fmla="*/ 252000 h 252000"/>
                <a:gd name="connsiteX0" fmla="*/ 0 w 931131"/>
                <a:gd name="connsiteY0" fmla="*/ 157389 h 157389"/>
                <a:gd name="connsiteX1" fmla="*/ 0 w 931131"/>
                <a:gd name="connsiteY1" fmla="*/ 94611 h 157389"/>
                <a:gd name="connsiteX2" fmla="*/ 94611 w 931131"/>
                <a:gd name="connsiteY2" fmla="*/ 0 h 157389"/>
                <a:gd name="connsiteX3" fmla="*/ 836520 w 931131"/>
                <a:gd name="connsiteY3" fmla="*/ 0 h 157389"/>
                <a:gd name="connsiteX4" fmla="*/ 931131 w 931131"/>
                <a:gd name="connsiteY4" fmla="*/ 94611 h 157389"/>
                <a:gd name="connsiteX5" fmla="*/ 931131 w 931131"/>
                <a:gd name="connsiteY5" fmla="*/ 157389 h 157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31131" h="157389">
                  <a:moveTo>
                    <a:pt x="0" y="157389"/>
                  </a:moveTo>
                  <a:lnTo>
                    <a:pt x="0" y="94611"/>
                  </a:lnTo>
                  <a:cubicBezTo>
                    <a:pt x="0" y="42359"/>
                    <a:pt x="42359" y="0"/>
                    <a:pt x="94611" y="0"/>
                  </a:cubicBezTo>
                  <a:lnTo>
                    <a:pt x="836520" y="0"/>
                  </a:lnTo>
                  <a:cubicBezTo>
                    <a:pt x="888772" y="0"/>
                    <a:pt x="931131" y="42359"/>
                    <a:pt x="931131" y="94611"/>
                  </a:cubicBezTo>
                  <a:lnTo>
                    <a:pt x="931131" y="157389"/>
                  </a:lnTo>
                </a:path>
              </a:pathLst>
            </a:custGeom>
            <a:solidFill>
              <a:schemeClr val="bg1"/>
            </a:solidFill>
            <a:ln w="19050" cap="rnd">
              <a:solidFill>
                <a:schemeClr val="accent2"/>
              </a:solidFill>
            </a:ln>
            <a:effectLst/>
          </p:spPr>
          <p:txBody>
            <a:bodyPr wrap="none" tIns="144000" bIns="0" anchor="ctr">
              <a:noAutofit/>
            </a:bodyPr>
            <a:lstStyle/>
            <a:p>
              <a:pPr algn="r"/>
              <a:r>
                <a:rPr lang="en-US" sz="1400" b="1" noProof="1" smtClean="0">
                  <a:solidFill>
                    <a:schemeClr val="accent2"/>
                  </a:solidFill>
                </a:rPr>
                <a:t>SEs </a:t>
              </a:r>
              <a:r>
                <a:rPr lang="en-US" sz="1400" b="1" noProof="1">
                  <a:solidFill>
                    <a:schemeClr val="accent2"/>
                  </a:solidFill>
                </a:rPr>
                <a:t>s</a:t>
              </a:r>
              <a:r>
                <a:rPr lang="en-US" sz="1400" b="1" noProof="1" smtClean="0">
                  <a:solidFill>
                    <a:schemeClr val="accent2"/>
                  </a:solidFill>
                </a:rPr>
                <a:t>kin</a:t>
              </a:r>
              <a:endParaRPr lang="en-US" sz="1400" b="1" noProof="1">
                <a:solidFill>
                  <a:schemeClr val="accent2"/>
                </a:solidFill>
              </a:endParaRPr>
            </a:p>
          </p:txBody>
        </p:sp>
      </p:grpSp>
      <p:sp>
        <p:nvSpPr>
          <p:cNvPr id="12" name="Espace réservé du contenu 2"/>
          <p:cNvSpPr txBox="1">
            <a:spLocks/>
          </p:cNvSpPr>
          <p:nvPr/>
        </p:nvSpPr>
        <p:spPr>
          <a:xfrm>
            <a:off x="2088000" y="1729032"/>
            <a:ext cx="6706750" cy="1866834"/>
          </a:xfrm>
          <a:prstGeom prst="rect">
            <a:avLst/>
          </a:prstGeom>
        </p:spPr>
        <p:txBody>
          <a:bodyPr vert="horz" wrap="square" lIns="91440" tIns="180000" rIns="91440" bIns="45720" rtlCol="0">
            <a:spAutoFit/>
          </a:bodyPr>
          <a:lstStyle>
            <a:lvl1pPr marL="176213" indent="-176213" algn="l" defTabSz="914400" rtl="0" eaLnBrk="1" latinLnBrk="0" hangingPunct="1">
              <a:lnSpc>
                <a:spcPct val="85000"/>
              </a:lnSpc>
              <a:spcBef>
                <a:spcPts val="1200"/>
              </a:spcBef>
              <a:buClr>
                <a:srgbClr val="1CBECA"/>
              </a:buClr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20725" indent="-263525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Font typeface="Arial" pitchFamily="34" charset="0"/>
              <a:buChar char="‒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3150" indent="-158750" algn="l" defTabSz="914400" rtl="0" eaLnBrk="1" latinLnBrk="0" hangingPunct="1">
              <a:lnSpc>
                <a:spcPct val="85000"/>
              </a:lnSpc>
              <a:spcBef>
                <a:spcPts val="400"/>
              </a:spcBef>
              <a:buClr>
                <a:srgbClr val="1CBECA"/>
              </a:buClr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20825" indent="-149225" algn="l" defTabSz="914400" rtl="0" eaLnBrk="1" latinLnBrk="0" hangingPunct="1">
              <a:lnSpc>
                <a:spcPct val="85000"/>
              </a:lnSpc>
              <a:spcBef>
                <a:spcPts val="0"/>
              </a:spcBef>
              <a:buClr>
                <a:srgbClr val="1CBECA"/>
              </a:buClr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970088" indent="-141288" algn="l" defTabSz="914400" rtl="0" eaLnBrk="1" latinLnBrk="0" hangingPunct="1">
              <a:lnSpc>
                <a:spcPct val="85000"/>
              </a:lnSpc>
              <a:spcBef>
                <a:spcPts val="0"/>
              </a:spcBef>
              <a:buClr>
                <a:srgbClr val="1CBECA"/>
              </a:buClr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800"/>
              </a:spcBef>
            </a:pPr>
            <a:r>
              <a:rPr lang="en-US" sz="1800" dirty="0" smtClean="0"/>
              <a:t>Al </a:t>
            </a:r>
            <a:r>
              <a:rPr lang="en-US" sz="1800" dirty="0" err="1" smtClean="0"/>
              <a:t>observar</a:t>
            </a:r>
            <a:r>
              <a:rPr lang="en-US" sz="1800" dirty="0" smtClean="0"/>
              <a:t> </a:t>
            </a:r>
            <a:r>
              <a:rPr lang="en-US" sz="1800" dirty="0" err="1" smtClean="0"/>
              <a:t>las</a:t>
            </a:r>
            <a:r>
              <a:rPr lang="en-US" sz="1800" dirty="0" smtClean="0"/>
              <a:t> </a:t>
            </a:r>
            <a:r>
              <a:rPr lang="en-US" sz="1800" dirty="0" err="1" smtClean="0"/>
              <a:t>primeras</a:t>
            </a:r>
            <a:r>
              <a:rPr lang="en-US" sz="1800" dirty="0" smtClean="0"/>
              <a:t> </a:t>
            </a:r>
            <a:r>
              <a:rPr lang="en-US" sz="1800" dirty="0" err="1" smtClean="0"/>
              <a:t>alteraciones</a:t>
            </a:r>
            <a:r>
              <a:rPr lang="en-US" sz="1800" dirty="0" smtClean="0"/>
              <a:t> en la </a:t>
            </a:r>
            <a:r>
              <a:rPr lang="en-US" sz="1800" dirty="0" err="1" smtClean="0"/>
              <a:t>piel</a:t>
            </a:r>
            <a:endParaRPr lang="en-US" sz="1800" dirty="0" smtClean="0"/>
          </a:p>
          <a:p>
            <a:pPr>
              <a:spcBef>
                <a:spcPts val="1800"/>
              </a:spcBef>
            </a:pPr>
            <a:r>
              <a:rPr lang="en-US" sz="1800" dirty="0" smtClean="0"/>
              <a:t>Si los </a:t>
            </a:r>
            <a:r>
              <a:rPr lang="en-US" sz="1800" dirty="0" err="1" smtClean="0"/>
              <a:t>problemas</a:t>
            </a:r>
            <a:r>
              <a:rPr lang="en-US" sz="1800" dirty="0" smtClean="0"/>
              <a:t> en la </a:t>
            </a:r>
            <a:r>
              <a:rPr lang="en-US" sz="1800" dirty="0" err="1" smtClean="0"/>
              <a:t>piel</a:t>
            </a:r>
            <a:r>
              <a:rPr lang="en-US" sz="1800" dirty="0" smtClean="0"/>
              <a:t> se </a:t>
            </a:r>
            <a:r>
              <a:rPr lang="en-US" sz="1800" dirty="0" err="1" smtClean="0"/>
              <a:t>tornan</a:t>
            </a:r>
            <a:r>
              <a:rPr lang="en-US" sz="1800" dirty="0" smtClean="0"/>
              <a:t> </a:t>
            </a:r>
            <a:r>
              <a:rPr lang="en-US" sz="1800" dirty="0" err="1" smtClean="0"/>
              <a:t>severos</a:t>
            </a:r>
            <a:r>
              <a:rPr lang="en-US" sz="1800" dirty="0" smtClean="0"/>
              <a:t> y/o </a:t>
            </a:r>
            <a:r>
              <a:rPr lang="en-US" sz="1800" dirty="0" err="1" smtClean="0"/>
              <a:t>interfieren</a:t>
            </a:r>
            <a:r>
              <a:rPr lang="en-US" sz="1800" dirty="0" smtClean="0"/>
              <a:t> con </a:t>
            </a:r>
            <a:r>
              <a:rPr lang="en-US" sz="1800" dirty="0" err="1" smtClean="0"/>
              <a:t>sus</a:t>
            </a:r>
            <a:r>
              <a:rPr lang="en-US" sz="1800" dirty="0" smtClean="0"/>
              <a:t> </a:t>
            </a:r>
            <a:r>
              <a:rPr lang="en-US" sz="1800" dirty="0" err="1" smtClean="0"/>
              <a:t>actividades</a:t>
            </a:r>
            <a:r>
              <a:rPr lang="en-US" sz="1800" dirty="0" smtClean="0"/>
              <a:t> </a:t>
            </a:r>
            <a:r>
              <a:rPr lang="en-US" sz="1800" dirty="0" err="1" smtClean="0"/>
              <a:t>diarias</a:t>
            </a:r>
            <a:endParaRPr lang="en-US" sz="1800" dirty="0"/>
          </a:p>
          <a:p>
            <a:pPr>
              <a:spcBef>
                <a:spcPts val="1800"/>
              </a:spcBef>
            </a:pPr>
            <a:r>
              <a:rPr lang="en-US" sz="1800" dirty="0" smtClean="0"/>
              <a:t>En el </a:t>
            </a:r>
            <a:r>
              <a:rPr lang="en-US" sz="1800" dirty="0" err="1" smtClean="0"/>
              <a:t>caso</a:t>
            </a:r>
            <a:r>
              <a:rPr lang="en-US" sz="1800" dirty="0" smtClean="0"/>
              <a:t> </a:t>
            </a:r>
            <a:r>
              <a:rPr lang="en-US" sz="1800" dirty="0" err="1" smtClean="0"/>
              <a:t>que</a:t>
            </a:r>
            <a:r>
              <a:rPr lang="en-US" sz="1800" dirty="0" smtClean="0"/>
              <a:t> a </a:t>
            </a:r>
            <a:r>
              <a:rPr lang="en-US" sz="1800" dirty="0" err="1" smtClean="0"/>
              <a:t>pesar</a:t>
            </a:r>
            <a:r>
              <a:rPr lang="en-US" sz="1800" dirty="0" smtClean="0"/>
              <a:t> de </a:t>
            </a:r>
            <a:r>
              <a:rPr lang="en-US" sz="1800" dirty="0" err="1" smtClean="0"/>
              <a:t>tratar</a:t>
            </a:r>
            <a:r>
              <a:rPr lang="en-US" sz="1800" dirty="0" smtClean="0"/>
              <a:t> los </a:t>
            </a:r>
            <a:r>
              <a:rPr lang="en-US" sz="1800" dirty="0" err="1" smtClean="0"/>
              <a:t>síntomas</a:t>
            </a:r>
            <a:r>
              <a:rPr lang="en-US" sz="1800" dirty="0" smtClean="0"/>
              <a:t> de </a:t>
            </a:r>
            <a:r>
              <a:rPr lang="en-US" sz="1800" dirty="0" err="1" smtClean="0"/>
              <a:t>acuerdo</a:t>
            </a:r>
            <a:r>
              <a:rPr lang="en-US" sz="1800" dirty="0" smtClean="0"/>
              <a:t> a </a:t>
            </a:r>
            <a:r>
              <a:rPr lang="en-US" sz="1800" dirty="0" err="1" smtClean="0"/>
              <a:t>las</a:t>
            </a:r>
            <a:r>
              <a:rPr lang="en-US" sz="1800" dirty="0" smtClean="0"/>
              <a:t> </a:t>
            </a:r>
            <a:r>
              <a:rPr lang="en-US" sz="1800" dirty="0" err="1" smtClean="0"/>
              <a:t>instrucciones</a:t>
            </a:r>
            <a:r>
              <a:rPr lang="en-US" sz="1800" dirty="0" smtClean="0"/>
              <a:t> </a:t>
            </a:r>
            <a:r>
              <a:rPr lang="en-US" sz="1800" dirty="0" err="1" smtClean="0"/>
              <a:t>médicas</a:t>
            </a:r>
            <a:r>
              <a:rPr lang="en-US" sz="1800" dirty="0" smtClean="0"/>
              <a:t>, </a:t>
            </a:r>
            <a:r>
              <a:rPr lang="en-US" sz="1800" dirty="0" err="1" smtClean="0"/>
              <a:t>estos</a:t>
            </a:r>
            <a:r>
              <a:rPr lang="en-US" sz="1800" dirty="0" smtClean="0"/>
              <a:t> no </a:t>
            </a:r>
            <a:r>
              <a:rPr lang="en-US" sz="1800" dirty="0" err="1" smtClean="0"/>
              <a:t>ceden</a:t>
            </a:r>
            <a:r>
              <a:rPr lang="en-US" sz="1800" dirty="0" smtClean="0"/>
              <a:t> </a:t>
            </a:r>
            <a:endParaRPr lang="en-GB" sz="1800" dirty="0"/>
          </a:p>
        </p:txBody>
      </p:sp>
      <p:sp>
        <p:nvSpPr>
          <p:cNvPr id="13" name="ZoneTexte 9"/>
          <p:cNvSpPr txBox="1">
            <a:spLocks noChangeArrowheads="1"/>
          </p:cNvSpPr>
          <p:nvPr/>
        </p:nvSpPr>
        <p:spPr bwMode="auto">
          <a:xfrm>
            <a:off x="540000" y="1729032"/>
            <a:ext cx="1512000" cy="58996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  <a:effectLst>
            <a:innerShdw blurRad="254000">
              <a:schemeClr val="accent1">
                <a:lumMod val="60000"/>
                <a:lumOff val="40000"/>
                <a:alpha val="84000"/>
              </a:schemeClr>
            </a:innerShdw>
          </a:effectLst>
          <a:extLst/>
        </p:spPr>
        <p:txBody>
          <a:bodyPr vert="horz" wrap="square" lIns="0" tIns="0" rIns="0" bIns="0" rtlCol="0" anchor="ctr">
            <a:noAutofit/>
          </a:bodyPr>
          <a:lstStyle>
            <a:defPPr>
              <a:defRPr lang="fr-FR"/>
            </a:defPPr>
            <a:lvl1pPr>
              <a:lnSpc>
                <a:spcPct val="85000"/>
              </a:lnSpc>
              <a:spcBef>
                <a:spcPts val="400"/>
              </a:spcBef>
              <a:buClr>
                <a:srgbClr val="1CBECA"/>
              </a:buClr>
              <a:tabLst>
                <a:tab pos="1835150" algn="l"/>
              </a:tabLst>
              <a:defRPr sz="13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GB" sz="1400" dirty="0" err="1" smtClean="0"/>
              <a:t>Contacte</a:t>
            </a:r>
            <a:r>
              <a:rPr lang="en-GB" sz="1400" dirty="0" smtClean="0"/>
              <a:t> a </a:t>
            </a:r>
            <a:r>
              <a:rPr lang="en-GB" sz="1400" dirty="0" err="1" smtClean="0"/>
              <a:t>su</a:t>
            </a:r>
            <a:r>
              <a:rPr lang="en-GB" sz="1400" dirty="0" smtClean="0"/>
              <a:t> </a:t>
            </a:r>
            <a:r>
              <a:rPr lang="en-GB" sz="1400" dirty="0" err="1" smtClean="0"/>
              <a:t>médico</a:t>
            </a:r>
            <a:r>
              <a:rPr lang="en-GB" sz="1400" dirty="0" smtClean="0"/>
              <a:t> …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778604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à coins arrondis 11"/>
          <p:cNvSpPr/>
          <p:nvPr/>
        </p:nvSpPr>
        <p:spPr>
          <a:xfrm>
            <a:off x="593725" y="2276029"/>
            <a:ext cx="7956550" cy="2952000"/>
          </a:xfrm>
          <a:prstGeom prst="roundRect">
            <a:avLst>
              <a:gd name="adj" fmla="val 4446"/>
            </a:avLst>
          </a:prstGeom>
          <a:solidFill>
            <a:schemeClr val="bg1"/>
          </a:solidFill>
          <a:ln w="1905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9318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Grados</a:t>
            </a:r>
            <a:r>
              <a:rPr lang="en-GB" dirty="0" smtClean="0"/>
              <a:t> de Rash </a:t>
            </a:r>
            <a:r>
              <a:rPr lang="en-GB" dirty="0" err="1" smtClean="0"/>
              <a:t>acneiforme</a:t>
            </a:r>
            <a:endParaRPr lang="en-GB" dirty="0" smtClean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949568" y="1548000"/>
            <a:ext cx="7948080" cy="510909"/>
          </a:xfrm>
        </p:spPr>
        <p:txBody>
          <a:bodyPr/>
          <a:lstStyle/>
          <a:p>
            <a:r>
              <a:rPr lang="en-US" sz="1600" dirty="0" err="1" smtClean="0"/>
              <a:t>Vea</a:t>
            </a:r>
            <a:r>
              <a:rPr lang="en-US" sz="1600" dirty="0" smtClean="0"/>
              <a:t> la </a:t>
            </a:r>
            <a:r>
              <a:rPr lang="en-US" sz="1600" dirty="0" err="1" smtClean="0"/>
              <a:t>sección</a:t>
            </a:r>
            <a:r>
              <a:rPr lang="en-US" sz="1600" dirty="0" smtClean="0"/>
              <a:t> de </a:t>
            </a:r>
            <a:r>
              <a:rPr lang="en-US" sz="1600" dirty="0" err="1" smtClean="0"/>
              <a:t>administración</a:t>
            </a:r>
            <a:r>
              <a:rPr lang="en-US" sz="1600" dirty="0" smtClean="0"/>
              <a:t> y </a:t>
            </a:r>
            <a:r>
              <a:rPr lang="en-US" sz="1600" dirty="0" err="1" smtClean="0"/>
              <a:t>dosis</a:t>
            </a:r>
            <a:r>
              <a:rPr lang="en-US" sz="1600" dirty="0" smtClean="0"/>
              <a:t> </a:t>
            </a:r>
            <a:r>
              <a:rPr lang="en-US" sz="1600" dirty="0" err="1" smtClean="0"/>
              <a:t>para</a:t>
            </a:r>
            <a:r>
              <a:rPr lang="en-US" sz="1600" dirty="0" smtClean="0"/>
              <a:t> el </a:t>
            </a:r>
            <a:r>
              <a:rPr lang="en-US" sz="1600" dirty="0" err="1" smtClean="0"/>
              <a:t>manejo</a:t>
            </a:r>
            <a:r>
              <a:rPr lang="en-US" sz="1600" dirty="0" smtClean="0"/>
              <a:t> de </a:t>
            </a:r>
            <a:r>
              <a:rPr lang="en-US" sz="1600" dirty="0" err="1" smtClean="0"/>
              <a:t>reducción</a:t>
            </a:r>
            <a:r>
              <a:rPr lang="en-US" sz="1600" dirty="0" smtClean="0"/>
              <a:t> de </a:t>
            </a:r>
            <a:r>
              <a:rPr lang="en-US" sz="1600" dirty="0" err="1" smtClean="0"/>
              <a:t>dosis</a:t>
            </a:r>
            <a:r>
              <a:rPr lang="en-US" sz="1600" dirty="0" smtClean="0"/>
              <a:t> de </a:t>
            </a:r>
            <a:r>
              <a:rPr lang="en-US" sz="1600" dirty="0" err="1" smtClean="0"/>
              <a:t>acuerdo</a:t>
            </a:r>
            <a:r>
              <a:rPr lang="en-US" sz="1600" dirty="0" smtClean="0"/>
              <a:t> al </a:t>
            </a:r>
            <a:r>
              <a:rPr lang="en-US" sz="1600" dirty="0" err="1" smtClean="0"/>
              <a:t>grado</a:t>
            </a:r>
            <a:r>
              <a:rPr lang="en-US" sz="1600" dirty="0" smtClean="0"/>
              <a:t> de </a:t>
            </a:r>
            <a:r>
              <a:rPr lang="en-US" sz="1600" dirty="0" err="1" smtClean="0"/>
              <a:t>eventos</a:t>
            </a:r>
            <a:r>
              <a:rPr lang="en-US" sz="1600" dirty="0" smtClean="0"/>
              <a:t> </a:t>
            </a:r>
            <a:r>
              <a:rPr lang="en-US" sz="1600" dirty="0" err="1" smtClean="0"/>
              <a:t>adversos</a:t>
            </a:r>
            <a:r>
              <a:rPr lang="en-US" sz="1600" dirty="0" smtClean="0"/>
              <a:t> </a:t>
            </a:r>
            <a:endParaRPr lang="en-US" sz="16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51</a:t>
            </a:fld>
            <a:endParaRPr lang="fr-FR"/>
          </a:p>
        </p:txBody>
      </p:sp>
      <p:sp>
        <p:nvSpPr>
          <p:cNvPr id="93190" name="Rectangle 7"/>
          <p:cNvSpPr>
            <a:spLocks noChangeArrowheads="1"/>
          </p:cNvSpPr>
          <p:nvPr/>
        </p:nvSpPr>
        <p:spPr bwMode="auto">
          <a:xfrm>
            <a:off x="0" y="6391719"/>
            <a:ext cx="3841750" cy="466281"/>
          </a:xfrm>
          <a:prstGeom prst="rect">
            <a:avLst/>
          </a:prstGeom>
          <a:extLst/>
        </p:spPr>
        <p:txBody>
          <a:bodyPr wrap="square" anchor="b">
            <a:spAutoFit/>
          </a:bodyPr>
          <a:lstStyle/>
          <a:p>
            <a:pPr>
              <a:lnSpc>
                <a:spcPct val="90000"/>
              </a:lnSpc>
            </a:pP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BSA=Body surface area</a:t>
            </a:r>
          </a:p>
          <a:p>
            <a:pPr>
              <a:lnSpc>
                <a:spcPct val="90000"/>
              </a:lnSpc>
            </a:pP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Common Terminology Criteria for Adverse Events (CTCAE) </a:t>
            </a:r>
            <a:r>
              <a:rPr 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v4.0 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National Institutes of </a:t>
            </a:r>
            <a:r>
              <a:rPr 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Health, 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National Cancer </a:t>
            </a:r>
            <a:r>
              <a:rPr 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Institute.</a:t>
            </a:r>
            <a:endParaRPr lang="en-GB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9" name="Groupe 8"/>
          <p:cNvGrpSpPr/>
          <p:nvPr/>
        </p:nvGrpSpPr>
        <p:grpSpPr>
          <a:xfrm>
            <a:off x="8099744" y="978171"/>
            <a:ext cx="931131" cy="247162"/>
            <a:chOff x="8099744" y="978171"/>
            <a:chExt cx="931131" cy="247162"/>
          </a:xfrm>
        </p:grpSpPr>
        <p:sp>
          <p:nvSpPr>
            <p:cNvPr id="10" name="Rectangle 9"/>
            <p:cNvSpPr/>
            <p:nvPr/>
          </p:nvSpPr>
          <p:spPr>
            <a:xfrm>
              <a:off x="8099744" y="1081333"/>
              <a:ext cx="929497" cy="144000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Rectangle à coins arrondis 9226"/>
            <p:cNvSpPr/>
            <p:nvPr/>
          </p:nvSpPr>
          <p:spPr>
            <a:xfrm>
              <a:off x="8099744" y="978171"/>
              <a:ext cx="931131" cy="157389"/>
            </a:xfrm>
            <a:custGeom>
              <a:avLst/>
              <a:gdLst>
                <a:gd name="connsiteX0" fmla="*/ 0 w 931131"/>
                <a:gd name="connsiteY0" fmla="*/ 94611 h 252000"/>
                <a:gd name="connsiteX1" fmla="*/ 94611 w 931131"/>
                <a:gd name="connsiteY1" fmla="*/ 0 h 252000"/>
                <a:gd name="connsiteX2" fmla="*/ 836520 w 931131"/>
                <a:gd name="connsiteY2" fmla="*/ 0 h 252000"/>
                <a:gd name="connsiteX3" fmla="*/ 931131 w 931131"/>
                <a:gd name="connsiteY3" fmla="*/ 94611 h 252000"/>
                <a:gd name="connsiteX4" fmla="*/ 931131 w 931131"/>
                <a:gd name="connsiteY4" fmla="*/ 157389 h 252000"/>
                <a:gd name="connsiteX5" fmla="*/ 836520 w 931131"/>
                <a:gd name="connsiteY5" fmla="*/ 252000 h 252000"/>
                <a:gd name="connsiteX6" fmla="*/ 94611 w 931131"/>
                <a:gd name="connsiteY6" fmla="*/ 252000 h 252000"/>
                <a:gd name="connsiteX7" fmla="*/ 0 w 931131"/>
                <a:gd name="connsiteY7" fmla="*/ 157389 h 252000"/>
                <a:gd name="connsiteX8" fmla="*/ 0 w 931131"/>
                <a:gd name="connsiteY8" fmla="*/ 94611 h 252000"/>
                <a:gd name="connsiteX0" fmla="*/ 94611 w 931131"/>
                <a:gd name="connsiteY0" fmla="*/ 252000 h 343440"/>
                <a:gd name="connsiteX1" fmla="*/ 0 w 931131"/>
                <a:gd name="connsiteY1" fmla="*/ 157389 h 343440"/>
                <a:gd name="connsiteX2" fmla="*/ 0 w 931131"/>
                <a:gd name="connsiteY2" fmla="*/ 94611 h 343440"/>
                <a:gd name="connsiteX3" fmla="*/ 94611 w 931131"/>
                <a:gd name="connsiteY3" fmla="*/ 0 h 343440"/>
                <a:gd name="connsiteX4" fmla="*/ 836520 w 931131"/>
                <a:gd name="connsiteY4" fmla="*/ 0 h 343440"/>
                <a:gd name="connsiteX5" fmla="*/ 931131 w 931131"/>
                <a:gd name="connsiteY5" fmla="*/ 94611 h 343440"/>
                <a:gd name="connsiteX6" fmla="*/ 931131 w 931131"/>
                <a:gd name="connsiteY6" fmla="*/ 157389 h 343440"/>
                <a:gd name="connsiteX7" fmla="*/ 836520 w 931131"/>
                <a:gd name="connsiteY7" fmla="*/ 252000 h 343440"/>
                <a:gd name="connsiteX8" fmla="*/ 186051 w 931131"/>
                <a:gd name="connsiteY8" fmla="*/ 343440 h 343440"/>
                <a:gd name="connsiteX0" fmla="*/ 0 w 931131"/>
                <a:gd name="connsiteY0" fmla="*/ 157389 h 343440"/>
                <a:gd name="connsiteX1" fmla="*/ 0 w 931131"/>
                <a:gd name="connsiteY1" fmla="*/ 94611 h 343440"/>
                <a:gd name="connsiteX2" fmla="*/ 94611 w 931131"/>
                <a:gd name="connsiteY2" fmla="*/ 0 h 343440"/>
                <a:gd name="connsiteX3" fmla="*/ 836520 w 931131"/>
                <a:gd name="connsiteY3" fmla="*/ 0 h 343440"/>
                <a:gd name="connsiteX4" fmla="*/ 931131 w 931131"/>
                <a:gd name="connsiteY4" fmla="*/ 94611 h 343440"/>
                <a:gd name="connsiteX5" fmla="*/ 931131 w 931131"/>
                <a:gd name="connsiteY5" fmla="*/ 157389 h 343440"/>
                <a:gd name="connsiteX6" fmla="*/ 836520 w 931131"/>
                <a:gd name="connsiteY6" fmla="*/ 252000 h 343440"/>
                <a:gd name="connsiteX7" fmla="*/ 186051 w 931131"/>
                <a:gd name="connsiteY7" fmla="*/ 343440 h 343440"/>
                <a:gd name="connsiteX0" fmla="*/ 0 w 931131"/>
                <a:gd name="connsiteY0" fmla="*/ 157389 h 252000"/>
                <a:gd name="connsiteX1" fmla="*/ 0 w 931131"/>
                <a:gd name="connsiteY1" fmla="*/ 94611 h 252000"/>
                <a:gd name="connsiteX2" fmla="*/ 94611 w 931131"/>
                <a:gd name="connsiteY2" fmla="*/ 0 h 252000"/>
                <a:gd name="connsiteX3" fmla="*/ 836520 w 931131"/>
                <a:gd name="connsiteY3" fmla="*/ 0 h 252000"/>
                <a:gd name="connsiteX4" fmla="*/ 931131 w 931131"/>
                <a:gd name="connsiteY4" fmla="*/ 94611 h 252000"/>
                <a:gd name="connsiteX5" fmla="*/ 931131 w 931131"/>
                <a:gd name="connsiteY5" fmla="*/ 157389 h 252000"/>
                <a:gd name="connsiteX6" fmla="*/ 836520 w 931131"/>
                <a:gd name="connsiteY6" fmla="*/ 252000 h 252000"/>
                <a:gd name="connsiteX0" fmla="*/ 0 w 931131"/>
                <a:gd name="connsiteY0" fmla="*/ 157389 h 157389"/>
                <a:gd name="connsiteX1" fmla="*/ 0 w 931131"/>
                <a:gd name="connsiteY1" fmla="*/ 94611 h 157389"/>
                <a:gd name="connsiteX2" fmla="*/ 94611 w 931131"/>
                <a:gd name="connsiteY2" fmla="*/ 0 h 157389"/>
                <a:gd name="connsiteX3" fmla="*/ 836520 w 931131"/>
                <a:gd name="connsiteY3" fmla="*/ 0 h 157389"/>
                <a:gd name="connsiteX4" fmla="*/ 931131 w 931131"/>
                <a:gd name="connsiteY4" fmla="*/ 94611 h 157389"/>
                <a:gd name="connsiteX5" fmla="*/ 931131 w 931131"/>
                <a:gd name="connsiteY5" fmla="*/ 157389 h 157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31131" h="157389">
                  <a:moveTo>
                    <a:pt x="0" y="157389"/>
                  </a:moveTo>
                  <a:lnTo>
                    <a:pt x="0" y="94611"/>
                  </a:lnTo>
                  <a:cubicBezTo>
                    <a:pt x="0" y="42359"/>
                    <a:pt x="42359" y="0"/>
                    <a:pt x="94611" y="0"/>
                  </a:cubicBezTo>
                  <a:lnTo>
                    <a:pt x="836520" y="0"/>
                  </a:lnTo>
                  <a:cubicBezTo>
                    <a:pt x="888772" y="0"/>
                    <a:pt x="931131" y="42359"/>
                    <a:pt x="931131" y="94611"/>
                  </a:cubicBezTo>
                  <a:lnTo>
                    <a:pt x="931131" y="157389"/>
                  </a:lnTo>
                </a:path>
              </a:pathLst>
            </a:custGeom>
            <a:solidFill>
              <a:schemeClr val="bg1"/>
            </a:solidFill>
            <a:ln w="19050" cap="rnd">
              <a:solidFill>
                <a:schemeClr val="accent2"/>
              </a:solidFill>
            </a:ln>
            <a:effectLst/>
          </p:spPr>
          <p:txBody>
            <a:bodyPr wrap="none" tIns="144000" bIns="0" anchor="ctr">
              <a:noAutofit/>
            </a:bodyPr>
            <a:lstStyle/>
            <a:p>
              <a:pPr algn="r"/>
              <a:r>
                <a:rPr lang="en-US" sz="1400" b="1" noProof="1" smtClean="0">
                  <a:solidFill>
                    <a:schemeClr val="accent2"/>
                  </a:solidFill>
                </a:rPr>
                <a:t>SEs </a:t>
              </a:r>
              <a:r>
                <a:rPr lang="en-US" sz="1400" b="1" noProof="1">
                  <a:solidFill>
                    <a:schemeClr val="accent2"/>
                  </a:solidFill>
                </a:rPr>
                <a:t>s</a:t>
              </a:r>
              <a:r>
                <a:rPr lang="en-US" sz="1400" b="1" noProof="1" smtClean="0">
                  <a:solidFill>
                    <a:schemeClr val="accent2"/>
                  </a:solidFill>
                </a:rPr>
                <a:t>kin</a:t>
              </a:r>
              <a:endParaRPr lang="en-US" sz="1400" b="1" noProof="1">
                <a:solidFill>
                  <a:schemeClr val="accent2"/>
                </a:solidFill>
              </a:endParaRPr>
            </a:p>
          </p:txBody>
        </p:sp>
      </p:grpSp>
      <p:graphicFrame>
        <p:nvGraphicFramePr>
          <p:cNvPr id="16" name="Tableau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9704284"/>
              </p:ext>
            </p:extLst>
          </p:nvPr>
        </p:nvGraphicFramePr>
        <p:xfrm>
          <a:off x="648000" y="2323031"/>
          <a:ext cx="7848000" cy="28440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569600"/>
                <a:gridCol w="1569600"/>
                <a:gridCol w="1569600"/>
                <a:gridCol w="1569600"/>
                <a:gridCol w="1569600"/>
              </a:tblGrid>
              <a:tr h="324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600" b="1" noProof="1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fr-FR" sz="1600" b="1" noProof="1">
                        <a:solidFill>
                          <a:schemeClr val="bg1"/>
                        </a:solidFill>
                        <a:latin typeface="Arial"/>
                        <a:ea typeface="Calibri"/>
                      </a:endParaRPr>
                    </a:p>
                  </a:txBody>
                  <a:tcPr marL="87485" marR="8748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79CE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600" b="1" noProof="1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fr-FR" sz="1600" b="1" noProof="1">
                        <a:solidFill>
                          <a:schemeClr val="bg1"/>
                        </a:solidFill>
                        <a:latin typeface="Arial"/>
                        <a:ea typeface="Calibri"/>
                      </a:endParaRPr>
                    </a:p>
                  </a:txBody>
                  <a:tcPr marL="87485" marR="8748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79CE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600" b="1" noProof="1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fr-FR" sz="1600" b="1" noProof="1">
                        <a:solidFill>
                          <a:schemeClr val="bg1"/>
                        </a:solidFill>
                        <a:latin typeface="Arial"/>
                        <a:ea typeface="Calibri"/>
                      </a:endParaRPr>
                    </a:p>
                  </a:txBody>
                  <a:tcPr marL="87485" marR="8748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79CE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600" b="1" noProof="1" smtClean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fr-FR" sz="1600" b="1" noProof="1">
                        <a:solidFill>
                          <a:schemeClr val="bg1"/>
                        </a:solidFill>
                        <a:latin typeface="Arial"/>
                        <a:ea typeface="Calibri"/>
                      </a:endParaRPr>
                    </a:p>
                  </a:txBody>
                  <a:tcPr marL="87485" marR="8748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79CE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600" b="1" noProof="1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fr-FR" sz="1600" b="1" noProof="1">
                        <a:solidFill>
                          <a:schemeClr val="bg1"/>
                        </a:solidFill>
                        <a:latin typeface="Arial"/>
                        <a:ea typeface="Calibri"/>
                      </a:endParaRPr>
                    </a:p>
                  </a:txBody>
                  <a:tcPr marL="87485" marR="8748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79CED7"/>
                    </a:solidFill>
                  </a:tcPr>
                </a:tc>
              </a:tr>
              <a:tr h="252000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GB" sz="1100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Papulas y/o pústulas</a:t>
                      </a:r>
                      <a:endParaRPr lang="fr-FR" sz="1100" noProof="1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GB" sz="1100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que abarcan &lt;10% de la supericie corporal, que pueden o no estar asociadas con síntomas de prurito</a:t>
                      </a:r>
                      <a:r>
                        <a:rPr lang="en-GB" sz="1100" baseline="0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o sensibilidad</a:t>
                      </a:r>
                      <a:endParaRPr lang="fr-FR" sz="1100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/>
                        <a:ea typeface="Calibri"/>
                      </a:endParaRPr>
                    </a:p>
                  </a:txBody>
                  <a:tcPr marL="72000" marR="72000" marT="108000" marB="36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GB" sz="1100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Papulas y/o pústulas</a:t>
                      </a:r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GB" sz="1100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que abarcan  10% - 30% </a:t>
                      </a:r>
                      <a:r>
                        <a:rPr lang="es-CL" sz="1100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de la supericie corporal, que pueden o no estar asociadas con síntomas de prurito o sensibilidad</a:t>
                      </a:r>
                      <a:r>
                        <a:rPr lang="en-GB" sz="1100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; asociado a impacto psicosocial; limitando las</a:t>
                      </a:r>
                      <a:r>
                        <a:rPr lang="en-GB" sz="1100" baseline="0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actividades de la vida diaria</a:t>
                      </a:r>
                      <a:endParaRPr lang="fr-FR" sz="1100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/>
                        <a:ea typeface="Calibri"/>
                      </a:endParaRPr>
                    </a:p>
                  </a:txBody>
                  <a:tcPr marL="72000" marR="72000" marT="108000" marB="36000"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s-CL" sz="1100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Papulas y/o pústulas</a:t>
                      </a:r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s-CL" sz="1100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que abarcan </a:t>
                      </a:r>
                      <a:r>
                        <a:rPr lang="en-GB" sz="1100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&gt;30% </a:t>
                      </a:r>
                      <a:r>
                        <a:rPr lang="es-CL" sz="1100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de la supericie corporal, que pueden o no estar asociadas con síntomas de prurito o sensibilidad</a:t>
                      </a:r>
                      <a:r>
                        <a:rPr lang="en-GB" sz="1100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; limita la actividad de la vida diaria asociado a superinfección</a:t>
                      </a:r>
                      <a:r>
                        <a:rPr lang="en-GB" sz="1100" baseline="0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y con indicación de antibióticos orales </a:t>
                      </a:r>
                      <a:endParaRPr lang="fr-FR" sz="1100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/>
                        <a:ea typeface="Calibri"/>
                      </a:endParaRPr>
                    </a:p>
                  </a:txBody>
                  <a:tcPr marL="72000" marR="72000" marT="108000" marB="36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s-CL" sz="1100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Papulas y/o pústulas</a:t>
                      </a:r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s-CL" sz="1100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que abarcan cualquier% de la supericie corporal, que pueden o no estar asociadas con síntomas de prurito o sensibilidad; y se asocian con superinfección extensiva con indicación de antibióticos </a:t>
                      </a:r>
                      <a:r>
                        <a:rPr lang="en-GB" sz="1100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IV; con riesgo vital</a:t>
                      </a:r>
                      <a:endParaRPr lang="fr-FR" sz="1100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/>
                        <a:ea typeface="Calibri"/>
                      </a:endParaRPr>
                    </a:p>
                  </a:txBody>
                  <a:tcPr marL="72000" marR="72000" marT="108000" marB="36000"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GB" sz="1100" noProof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Muerte</a:t>
                      </a:r>
                      <a:endParaRPr lang="fr-FR" sz="1100" noProof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/>
                        <a:ea typeface="Calibri"/>
                      </a:endParaRPr>
                    </a:p>
                  </a:txBody>
                  <a:tcPr marL="72000" marR="72000" marT="108000" marB="36000"/>
                </a:tc>
              </a:tr>
            </a:tbl>
          </a:graphicData>
        </a:graphic>
      </p:graphicFrame>
      <p:sp>
        <p:nvSpPr>
          <p:cNvPr id="17" name="Rectangle 1"/>
          <p:cNvSpPr>
            <a:spLocks noChangeArrowheads="1"/>
          </p:cNvSpPr>
          <p:nvPr/>
        </p:nvSpPr>
        <p:spPr bwMode="auto">
          <a:xfrm>
            <a:off x="358219" y="5222832"/>
            <a:ext cx="7956550" cy="246221"/>
          </a:xfrm>
          <a:prstGeom prst="rect">
            <a:avLst/>
          </a:prstGeom>
          <a:extLst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000" dirty="0" err="1" smtClean="0">
                <a:solidFill>
                  <a:srgbClr val="000000"/>
                </a:solidFill>
              </a:rPr>
              <a:t>Actividades</a:t>
            </a:r>
            <a:r>
              <a:rPr lang="en-GB" sz="1000" dirty="0" smtClean="0">
                <a:solidFill>
                  <a:srgbClr val="000000"/>
                </a:solidFill>
              </a:rPr>
              <a:t> de la </a:t>
            </a:r>
            <a:r>
              <a:rPr lang="en-GB" sz="1000" dirty="0" err="1" smtClean="0">
                <a:solidFill>
                  <a:srgbClr val="000000"/>
                </a:solidFill>
              </a:rPr>
              <a:t>vida</a:t>
            </a:r>
            <a:r>
              <a:rPr lang="en-GB" sz="1000" dirty="0" smtClean="0">
                <a:solidFill>
                  <a:srgbClr val="000000"/>
                </a:solidFill>
              </a:rPr>
              <a:t> </a:t>
            </a:r>
            <a:r>
              <a:rPr lang="en-GB" sz="1000" dirty="0" err="1" smtClean="0">
                <a:solidFill>
                  <a:srgbClr val="000000"/>
                </a:solidFill>
              </a:rPr>
              <a:t>diaria</a:t>
            </a:r>
            <a:r>
              <a:rPr lang="en-GB" sz="1000" dirty="0" smtClean="0">
                <a:solidFill>
                  <a:srgbClr val="000000"/>
                </a:solidFill>
              </a:rPr>
              <a:t>: </a:t>
            </a:r>
            <a:r>
              <a:rPr lang="en-GB" sz="1000" dirty="0" err="1" smtClean="0">
                <a:solidFill>
                  <a:srgbClr val="000000"/>
                </a:solidFill>
              </a:rPr>
              <a:t>preparar</a:t>
            </a:r>
            <a:r>
              <a:rPr lang="en-GB" sz="1000" dirty="0" smtClean="0">
                <a:solidFill>
                  <a:srgbClr val="000000"/>
                </a:solidFill>
              </a:rPr>
              <a:t> </a:t>
            </a:r>
            <a:r>
              <a:rPr lang="en-GB" sz="1000" dirty="0" err="1" smtClean="0">
                <a:solidFill>
                  <a:srgbClr val="000000"/>
                </a:solidFill>
              </a:rPr>
              <a:t>alimentos</a:t>
            </a:r>
            <a:r>
              <a:rPr lang="en-GB" sz="1000" dirty="0" smtClean="0">
                <a:solidFill>
                  <a:srgbClr val="000000"/>
                </a:solidFill>
              </a:rPr>
              <a:t>, </a:t>
            </a:r>
            <a:r>
              <a:rPr lang="en-GB" sz="1000" dirty="0" err="1" smtClean="0">
                <a:solidFill>
                  <a:srgbClr val="000000"/>
                </a:solidFill>
              </a:rPr>
              <a:t>ir</a:t>
            </a:r>
            <a:r>
              <a:rPr lang="en-GB" sz="1000" dirty="0" smtClean="0">
                <a:solidFill>
                  <a:srgbClr val="000000"/>
                </a:solidFill>
              </a:rPr>
              <a:t> de </a:t>
            </a:r>
            <a:r>
              <a:rPr lang="en-GB" sz="1000" dirty="0" err="1" smtClean="0">
                <a:solidFill>
                  <a:srgbClr val="000000"/>
                </a:solidFill>
              </a:rPr>
              <a:t>compras</a:t>
            </a:r>
            <a:r>
              <a:rPr lang="en-GB" sz="1000" dirty="0" smtClean="0">
                <a:solidFill>
                  <a:srgbClr val="000000"/>
                </a:solidFill>
              </a:rPr>
              <a:t>, </a:t>
            </a:r>
            <a:r>
              <a:rPr lang="en-GB" sz="1000" dirty="0" err="1" smtClean="0">
                <a:solidFill>
                  <a:srgbClr val="000000"/>
                </a:solidFill>
              </a:rPr>
              <a:t>usar</a:t>
            </a:r>
            <a:r>
              <a:rPr lang="en-GB" sz="1000" dirty="0" smtClean="0">
                <a:solidFill>
                  <a:srgbClr val="000000"/>
                </a:solidFill>
              </a:rPr>
              <a:t> el </a:t>
            </a:r>
            <a:r>
              <a:rPr lang="en-GB" sz="1000" dirty="0" err="1" smtClean="0">
                <a:solidFill>
                  <a:srgbClr val="000000"/>
                </a:solidFill>
              </a:rPr>
              <a:t>teléfono</a:t>
            </a:r>
            <a:r>
              <a:rPr lang="en-GB" sz="1000" dirty="0" smtClean="0">
                <a:solidFill>
                  <a:srgbClr val="000000"/>
                </a:solidFill>
              </a:rPr>
              <a:t>, </a:t>
            </a:r>
            <a:r>
              <a:rPr lang="en-GB" sz="1000" dirty="0" err="1" smtClean="0">
                <a:solidFill>
                  <a:srgbClr val="000000"/>
                </a:solidFill>
              </a:rPr>
              <a:t>administrar</a:t>
            </a:r>
            <a:r>
              <a:rPr lang="en-GB" sz="1000" dirty="0" smtClean="0">
                <a:solidFill>
                  <a:srgbClr val="000000"/>
                </a:solidFill>
              </a:rPr>
              <a:t> </a:t>
            </a:r>
            <a:r>
              <a:rPr lang="en-GB" sz="1000" dirty="0" err="1" smtClean="0">
                <a:solidFill>
                  <a:srgbClr val="000000"/>
                </a:solidFill>
              </a:rPr>
              <a:t>dinero</a:t>
            </a:r>
            <a:r>
              <a:rPr lang="en-GB" sz="1000" dirty="0" smtClean="0">
                <a:solidFill>
                  <a:srgbClr val="000000"/>
                </a:solidFill>
              </a:rPr>
              <a:t>, </a:t>
            </a:r>
            <a:r>
              <a:rPr lang="en-GB" sz="1000" dirty="0">
                <a:solidFill>
                  <a:srgbClr val="000000"/>
                </a:solidFill>
              </a:rPr>
              <a:t>etc. </a:t>
            </a:r>
            <a:endParaRPr lang="fr-FR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807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044000" y="2313073"/>
            <a:ext cx="7841171" cy="1243417"/>
          </a:xfrm>
        </p:spPr>
        <p:txBody>
          <a:bodyPr/>
          <a:lstStyle/>
          <a:p>
            <a:pPr>
              <a:defRPr/>
            </a:pPr>
            <a:r>
              <a:rPr lang="en-GB" dirty="0" smtClean="0">
                <a:ea typeface="ＭＳ Ｐゴシック" pitchFamily="84" charset="-128"/>
              </a:rPr>
              <a:t>MANEJANDO EVENTOS ADVERSOS</a:t>
            </a:r>
            <a:endParaRPr lang="en-GB" dirty="0">
              <a:ea typeface="ＭＳ Ｐゴシック" pitchFamily="84" charset="-128"/>
            </a:endParaRPr>
          </a:p>
        </p:txBody>
      </p:sp>
      <p:sp>
        <p:nvSpPr>
          <p:cNvPr id="94211" name="Espace réservé du text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2400" dirty="0" err="1" smtClean="0"/>
              <a:t>Alteración</a:t>
            </a:r>
            <a:r>
              <a:rPr lang="en-GB" sz="2400" dirty="0" smtClean="0"/>
              <a:t> </a:t>
            </a:r>
            <a:r>
              <a:rPr lang="en-GB" sz="2400" dirty="0" err="1" smtClean="0"/>
              <a:t>uñas</a:t>
            </a:r>
            <a:r>
              <a:rPr lang="en-GB" sz="2400" dirty="0" smtClean="0"/>
              <a:t>: </a:t>
            </a:r>
            <a:r>
              <a:rPr lang="en-GB" sz="2400" dirty="0" err="1" smtClean="0"/>
              <a:t>paroniquia</a:t>
            </a:r>
            <a:endParaRPr lang="en-US" sz="2400" dirty="0" smtClean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52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5159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itle 1"/>
          <p:cNvSpPr>
            <a:spLocks noGrp="1"/>
          </p:cNvSpPr>
          <p:nvPr>
            <p:ph type="title"/>
          </p:nvPr>
        </p:nvSpPr>
        <p:spPr>
          <a:xfrm>
            <a:off x="430823" y="218197"/>
            <a:ext cx="8550003" cy="798680"/>
          </a:xfrm>
        </p:spPr>
        <p:txBody>
          <a:bodyPr/>
          <a:lstStyle/>
          <a:p>
            <a:r>
              <a:rPr lang="en-GB" dirty="0" smtClean="0"/>
              <a:t>El </a:t>
            </a:r>
            <a:r>
              <a:rPr lang="en-GB" dirty="0" err="1" smtClean="0"/>
              <a:t>manejo</a:t>
            </a:r>
            <a:r>
              <a:rPr lang="en-GB" dirty="0" smtClean="0"/>
              <a:t> </a:t>
            </a:r>
            <a:r>
              <a:rPr lang="en-GB" dirty="0" err="1" smtClean="0"/>
              <a:t>proactivo</a:t>
            </a:r>
            <a:r>
              <a:rPr lang="en-GB" dirty="0" smtClean="0"/>
              <a:t> </a:t>
            </a:r>
            <a:r>
              <a:rPr lang="en-GB" dirty="0" err="1" smtClean="0"/>
              <a:t>puede</a:t>
            </a:r>
            <a:r>
              <a:rPr lang="en-GB" dirty="0" smtClean="0"/>
              <a:t> </a:t>
            </a:r>
            <a:r>
              <a:rPr lang="en-GB" dirty="0" err="1" smtClean="0"/>
              <a:t>ayudar</a:t>
            </a:r>
            <a:r>
              <a:rPr lang="en-GB" dirty="0" smtClean="0"/>
              <a:t> a </a:t>
            </a:r>
            <a:r>
              <a:rPr lang="en-GB" dirty="0" err="1" smtClean="0"/>
              <a:t>tratar</a:t>
            </a:r>
            <a:r>
              <a:rPr lang="en-GB" dirty="0" smtClean="0"/>
              <a:t> la </a:t>
            </a:r>
            <a:r>
              <a:rPr lang="en-GB" dirty="0" err="1" smtClean="0"/>
              <a:t>paroniquia</a:t>
            </a:r>
            <a:r>
              <a:rPr lang="en-GB" dirty="0" smtClean="0"/>
              <a:t> con </a:t>
            </a:r>
            <a:r>
              <a:rPr lang="en-GB" dirty="0" err="1" smtClean="0"/>
              <a:t>afatinib</a:t>
            </a:r>
            <a:endParaRPr lang="en-GB" dirty="0" smtClean="0"/>
          </a:p>
        </p:txBody>
      </p:sp>
      <p:sp>
        <p:nvSpPr>
          <p:cNvPr id="95235" name="Content Placeholder 2"/>
          <p:cNvSpPr>
            <a:spLocks noGrp="1"/>
          </p:cNvSpPr>
          <p:nvPr>
            <p:ph idx="1"/>
          </p:nvPr>
        </p:nvSpPr>
        <p:spPr>
          <a:xfrm>
            <a:off x="949568" y="1548000"/>
            <a:ext cx="7948080" cy="2794611"/>
          </a:xfrm>
        </p:spPr>
        <p:txBody>
          <a:bodyPr/>
          <a:lstStyle/>
          <a:p>
            <a:r>
              <a:rPr lang="en-GB" dirty="0" err="1" smtClean="0"/>
              <a:t>Paroniquia</a:t>
            </a:r>
            <a:r>
              <a:rPr lang="en-GB" dirty="0" smtClean="0"/>
              <a:t> </a:t>
            </a:r>
            <a:r>
              <a:rPr lang="en-GB" dirty="0" err="1" smtClean="0"/>
              <a:t>es</a:t>
            </a:r>
            <a:r>
              <a:rPr lang="en-GB" dirty="0" smtClean="0"/>
              <a:t> la </a:t>
            </a:r>
            <a:r>
              <a:rPr lang="en-GB" dirty="0" err="1" smtClean="0"/>
              <a:t>inflamación</a:t>
            </a:r>
            <a:r>
              <a:rPr lang="en-GB" dirty="0" smtClean="0"/>
              <a:t> e </a:t>
            </a:r>
            <a:r>
              <a:rPr lang="en-GB" dirty="0" err="1" smtClean="0"/>
              <a:t>infección</a:t>
            </a:r>
            <a:r>
              <a:rPr lang="en-GB" dirty="0" smtClean="0"/>
              <a:t> de la </a:t>
            </a:r>
            <a:r>
              <a:rPr lang="en-GB" dirty="0" err="1" smtClean="0"/>
              <a:t>piel</a:t>
            </a:r>
            <a:r>
              <a:rPr lang="en-GB" dirty="0" smtClean="0"/>
              <a:t> </a:t>
            </a:r>
            <a:r>
              <a:rPr lang="en-GB" dirty="0" err="1" smtClean="0"/>
              <a:t>que</a:t>
            </a:r>
            <a:r>
              <a:rPr lang="en-GB" dirty="0" smtClean="0"/>
              <a:t> </a:t>
            </a:r>
            <a:r>
              <a:rPr lang="en-GB" dirty="0" err="1" smtClean="0"/>
              <a:t>rodea</a:t>
            </a:r>
            <a:r>
              <a:rPr lang="en-GB" dirty="0" smtClean="0"/>
              <a:t> </a:t>
            </a:r>
            <a:r>
              <a:rPr lang="en-GB" dirty="0" err="1" smtClean="0"/>
              <a:t>las</a:t>
            </a:r>
            <a:r>
              <a:rPr lang="en-GB" dirty="0" smtClean="0"/>
              <a:t> </a:t>
            </a:r>
            <a:r>
              <a:rPr lang="en-GB" dirty="0" err="1" smtClean="0"/>
              <a:t>uñas</a:t>
            </a:r>
            <a:r>
              <a:rPr lang="en-GB" dirty="0" smtClean="0"/>
              <a:t> de </a:t>
            </a:r>
            <a:r>
              <a:rPr lang="en-GB" dirty="0" err="1" smtClean="0"/>
              <a:t>manos</a:t>
            </a:r>
            <a:r>
              <a:rPr lang="en-GB" dirty="0" smtClean="0"/>
              <a:t> o pies</a:t>
            </a:r>
          </a:p>
          <a:p>
            <a:pPr>
              <a:spcBef>
                <a:spcPts val="3000"/>
              </a:spcBef>
            </a:pPr>
            <a:r>
              <a:rPr lang="en-GB" dirty="0" smtClean="0"/>
              <a:t>La </a:t>
            </a:r>
            <a:r>
              <a:rPr lang="en-GB" dirty="0" err="1" smtClean="0"/>
              <a:t>paroniquia</a:t>
            </a:r>
            <a:r>
              <a:rPr lang="en-GB" dirty="0" smtClean="0"/>
              <a:t> se </a:t>
            </a:r>
            <a:r>
              <a:rPr lang="en-GB" dirty="0" err="1" smtClean="0"/>
              <a:t>puede</a:t>
            </a:r>
            <a:r>
              <a:rPr lang="en-GB" dirty="0" smtClean="0"/>
              <a:t> </a:t>
            </a:r>
            <a:r>
              <a:rPr lang="en-GB" dirty="0" err="1" smtClean="0"/>
              <a:t>tratar</a:t>
            </a:r>
            <a:r>
              <a:rPr lang="en-GB" dirty="0" smtClean="0"/>
              <a:t> con </a:t>
            </a:r>
          </a:p>
          <a:p>
            <a:pPr lvl="1"/>
            <a:r>
              <a:rPr lang="en-GB" dirty="0" err="1" smtClean="0"/>
              <a:t>Nitrato</a:t>
            </a:r>
            <a:r>
              <a:rPr lang="en-GB" dirty="0" smtClean="0"/>
              <a:t> de </a:t>
            </a:r>
            <a:r>
              <a:rPr lang="en-GB" dirty="0" err="1" smtClean="0"/>
              <a:t>plata</a:t>
            </a:r>
            <a:r>
              <a:rPr lang="en-GB" dirty="0" smtClean="0"/>
              <a:t> o </a:t>
            </a:r>
            <a:r>
              <a:rPr lang="en-GB" dirty="0" err="1" smtClean="0"/>
              <a:t>solución</a:t>
            </a:r>
            <a:r>
              <a:rPr lang="en-GB" dirty="0" smtClean="0"/>
              <a:t> de ferric </a:t>
            </a:r>
            <a:r>
              <a:rPr lang="en-GB" dirty="0" err="1" smtClean="0"/>
              <a:t>subsulfate</a:t>
            </a:r>
            <a:r>
              <a:rPr lang="en-GB" smtClean="0"/>
              <a:t> </a:t>
            </a:r>
          </a:p>
          <a:p>
            <a:pPr lvl="1"/>
            <a:r>
              <a:rPr lang="en-GB" smtClean="0"/>
              <a:t>Daily </a:t>
            </a:r>
            <a:r>
              <a:rPr lang="en-GB" dirty="0" smtClean="0"/>
              <a:t>soaks and cushioning for symptomatic relief</a:t>
            </a:r>
          </a:p>
          <a:p>
            <a:pPr>
              <a:spcBef>
                <a:spcPts val="3000"/>
              </a:spcBef>
            </a:pPr>
            <a:r>
              <a:rPr lang="en-GB" dirty="0" smtClean="0"/>
              <a:t>If infection is suspected, sites should be cultured and treated</a:t>
            </a:r>
            <a:br>
              <a:rPr lang="en-GB" dirty="0" smtClean="0"/>
            </a:br>
            <a:r>
              <a:rPr lang="en-GB" dirty="0" smtClean="0"/>
              <a:t>with appropriate oral antibiotics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53</a:t>
            </a:fld>
            <a:endParaRPr lang="fr-FR"/>
          </a:p>
        </p:txBody>
      </p:sp>
      <p:sp>
        <p:nvSpPr>
          <p:cNvPr id="95236" name="Rectangle 3"/>
          <p:cNvSpPr>
            <a:spLocks noChangeArrowheads="1"/>
          </p:cNvSpPr>
          <p:nvPr/>
        </p:nvSpPr>
        <p:spPr bwMode="auto">
          <a:xfrm>
            <a:off x="0" y="6516368"/>
            <a:ext cx="5915025" cy="341632"/>
          </a:xfrm>
          <a:prstGeom prst="rect">
            <a:avLst/>
          </a:prstGeom>
          <a:extLst/>
        </p:spPr>
        <p:txBody>
          <a:bodyPr wrap="square" anchor="b">
            <a:spAutoFit/>
          </a:bodyPr>
          <a:lstStyle/>
          <a:p>
            <a:pPr>
              <a:lnSpc>
                <a:spcPct val="90000"/>
              </a:lnSpc>
            </a:pPr>
            <a:r>
              <a:rPr lang="en-GB" sz="9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Burtness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 </a:t>
            </a:r>
            <a:r>
              <a:rPr lang="en-GB" sz="9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et </a:t>
            </a:r>
            <a:r>
              <a:rPr lang="en-GB" sz="9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al. 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 </a:t>
            </a:r>
            <a:r>
              <a:rPr lang="en-GB" sz="9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Natl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9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Compr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9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Canc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9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Netw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2009;7(</a:t>
            </a:r>
            <a:r>
              <a:rPr lang="en-GB" sz="9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suppl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1):S5-S21.</a:t>
            </a:r>
          </a:p>
          <a:p>
            <a:pPr>
              <a:lnSpc>
                <a:spcPct val="90000"/>
              </a:lnSpc>
            </a:pP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Rockwell PG. 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Am </a:t>
            </a:r>
            <a:r>
              <a:rPr lang="en-GB" sz="9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Fam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Physician 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2001;63(6):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1113-1116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p:grpSp>
        <p:nvGrpSpPr>
          <p:cNvPr id="8" name="Groupe 7"/>
          <p:cNvGrpSpPr/>
          <p:nvPr/>
        </p:nvGrpSpPr>
        <p:grpSpPr>
          <a:xfrm>
            <a:off x="7453172" y="978172"/>
            <a:ext cx="1577703" cy="247161"/>
            <a:chOff x="7453172" y="978172"/>
            <a:chExt cx="1577703" cy="247161"/>
          </a:xfrm>
        </p:grpSpPr>
        <p:sp>
          <p:nvSpPr>
            <p:cNvPr id="9" name="Rectangle 8"/>
            <p:cNvSpPr/>
            <p:nvPr/>
          </p:nvSpPr>
          <p:spPr>
            <a:xfrm>
              <a:off x="7453172" y="1081333"/>
              <a:ext cx="1576069" cy="144000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Rectangle à coins arrondis 9226"/>
            <p:cNvSpPr/>
            <p:nvPr/>
          </p:nvSpPr>
          <p:spPr>
            <a:xfrm>
              <a:off x="7453172" y="978172"/>
              <a:ext cx="1577703" cy="162152"/>
            </a:xfrm>
            <a:custGeom>
              <a:avLst/>
              <a:gdLst>
                <a:gd name="connsiteX0" fmla="*/ 0 w 1367459"/>
                <a:gd name="connsiteY0" fmla="*/ 89848 h 252000"/>
                <a:gd name="connsiteX1" fmla="*/ 89848 w 1367459"/>
                <a:gd name="connsiteY1" fmla="*/ 0 h 252000"/>
                <a:gd name="connsiteX2" fmla="*/ 1277611 w 1367459"/>
                <a:gd name="connsiteY2" fmla="*/ 0 h 252000"/>
                <a:gd name="connsiteX3" fmla="*/ 1367459 w 1367459"/>
                <a:gd name="connsiteY3" fmla="*/ 89848 h 252000"/>
                <a:gd name="connsiteX4" fmla="*/ 1367459 w 1367459"/>
                <a:gd name="connsiteY4" fmla="*/ 162152 h 252000"/>
                <a:gd name="connsiteX5" fmla="*/ 1277611 w 1367459"/>
                <a:gd name="connsiteY5" fmla="*/ 252000 h 252000"/>
                <a:gd name="connsiteX6" fmla="*/ 89848 w 1367459"/>
                <a:gd name="connsiteY6" fmla="*/ 252000 h 252000"/>
                <a:gd name="connsiteX7" fmla="*/ 0 w 1367459"/>
                <a:gd name="connsiteY7" fmla="*/ 162152 h 252000"/>
                <a:gd name="connsiteX8" fmla="*/ 0 w 1367459"/>
                <a:gd name="connsiteY8" fmla="*/ 89848 h 252000"/>
                <a:gd name="connsiteX0" fmla="*/ 89848 w 1367459"/>
                <a:gd name="connsiteY0" fmla="*/ 252000 h 343440"/>
                <a:gd name="connsiteX1" fmla="*/ 0 w 1367459"/>
                <a:gd name="connsiteY1" fmla="*/ 162152 h 343440"/>
                <a:gd name="connsiteX2" fmla="*/ 0 w 1367459"/>
                <a:gd name="connsiteY2" fmla="*/ 89848 h 343440"/>
                <a:gd name="connsiteX3" fmla="*/ 89848 w 1367459"/>
                <a:gd name="connsiteY3" fmla="*/ 0 h 343440"/>
                <a:gd name="connsiteX4" fmla="*/ 1277611 w 1367459"/>
                <a:gd name="connsiteY4" fmla="*/ 0 h 343440"/>
                <a:gd name="connsiteX5" fmla="*/ 1367459 w 1367459"/>
                <a:gd name="connsiteY5" fmla="*/ 89848 h 343440"/>
                <a:gd name="connsiteX6" fmla="*/ 1367459 w 1367459"/>
                <a:gd name="connsiteY6" fmla="*/ 162152 h 343440"/>
                <a:gd name="connsiteX7" fmla="*/ 1277611 w 1367459"/>
                <a:gd name="connsiteY7" fmla="*/ 252000 h 343440"/>
                <a:gd name="connsiteX8" fmla="*/ 181288 w 1367459"/>
                <a:gd name="connsiteY8" fmla="*/ 343440 h 343440"/>
                <a:gd name="connsiteX0" fmla="*/ 0 w 1367459"/>
                <a:gd name="connsiteY0" fmla="*/ 162152 h 343440"/>
                <a:gd name="connsiteX1" fmla="*/ 0 w 1367459"/>
                <a:gd name="connsiteY1" fmla="*/ 89848 h 343440"/>
                <a:gd name="connsiteX2" fmla="*/ 89848 w 1367459"/>
                <a:gd name="connsiteY2" fmla="*/ 0 h 343440"/>
                <a:gd name="connsiteX3" fmla="*/ 1277611 w 1367459"/>
                <a:gd name="connsiteY3" fmla="*/ 0 h 343440"/>
                <a:gd name="connsiteX4" fmla="*/ 1367459 w 1367459"/>
                <a:gd name="connsiteY4" fmla="*/ 89848 h 343440"/>
                <a:gd name="connsiteX5" fmla="*/ 1367459 w 1367459"/>
                <a:gd name="connsiteY5" fmla="*/ 162152 h 343440"/>
                <a:gd name="connsiteX6" fmla="*/ 1277611 w 1367459"/>
                <a:gd name="connsiteY6" fmla="*/ 252000 h 343440"/>
                <a:gd name="connsiteX7" fmla="*/ 181288 w 1367459"/>
                <a:gd name="connsiteY7" fmla="*/ 343440 h 343440"/>
                <a:gd name="connsiteX0" fmla="*/ 0 w 1367459"/>
                <a:gd name="connsiteY0" fmla="*/ 162152 h 252000"/>
                <a:gd name="connsiteX1" fmla="*/ 0 w 1367459"/>
                <a:gd name="connsiteY1" fmla="*/ 89848 h 252000"/>
                <a:gd name="connsiteX2" fmla="*/ 89848 w 1367459"/>
                <a:gd name="connsiteY2" fmla="*/ 0 h 252000"/>
                <a:gd name="connsiteX3" fmla="*/ 1277611 w 1367459"/>
                <a:gd name="connsiteY3" fmla="*/ 0 h 252000"/>
                <a:gd name="connsiteX4" fmla="*/ 1367459 w 1367459"/>
                <a:gd name="connsiteY4" fmla="*/ 89848 h 252000"/>
                <a:gd name="connsiteX5" fmla="*/ 1367459 w 1367459"/>
                <a:gd name="connsiteY5" fmla="*/ 162152 h 252000"/>
                <a:gd name="connsiteX6" fmla="*/ 1277611 w 1367459"/>
                <a:gd name="connsiteY6" fmla="*/ 252000 h 252000"/>
                <a:gd name="connsiteX0" fmla="*/ 0 w 1367459"/>
                <a:gd name="connsiteY0" fmla="*/ 162152 h 162152"/>
                <a:gd name="connsiteX1" fmla="*/ 0 w 1367459"/>
                <a:gd name="connsiteY1" fmla="*/ 89848 h 162152"/>
                <a:gd name="connsiteX2" fmla="*/ 89848 w 1367459"/>
                <a:gd name="connsiteY2" fmla="*/ 0 h 162152"/>
                <a:gd name="connsiteX3" fmla="*/ 1277611 w 1367459"/>
                <a:gd name="connsiteY3" fmla="*/ 0 h 162152"/>
                <a:gd name="connsiteX4" fmla="*/ 1367459 w 1367459"/>
                <a:gd name="connsiteY4" fmla="*/ 89848 h 162152"/>
                <a:gd name="connsiteX5" fmla="*/ 1367459 w 1367459"/>
                <a:gd name="connsiteY5" fmla="*/ 162152 h 162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67459" h="162152">
                  <a:moveTo>
                    <a:pt x="0" y="162152"/>
                  </a:moveTo>
                  <a:lnTo>
                    <a:pt x="0" y="89848"/>
                  </a:lnTo>
                  <a:cubicBezTo>
                    <a:pt x="0" y="40226"/>
                    <a:pt x="40226" y="0"/>
                    <a:pt x="89848" y="0"/>
                  </a:cubicBezTo>
                  <a:lnTo>
                    <a:pt x="1277611" y="0"/>
                  </a:lnTo>
                  <a:cubicBezTo>
                    <a:pt x="1327233" y="0"/>
                    <a:pt x="1367459" y="40226"/>
                    <a:pt x="1367459" y="89848"/>
                  </a:cubicBezTo>
                  <a:lnTo>
                    <a:pt x="1367459" y="162152"/>
                  </a:lnTo>
                </a:path>
              </a:pathLst>
            </a:custGeom>
            <a:solidFill>
              <a:schemeClr val="bg1"/>
            </a:solidFill>
            <a:ln w="19050" cap="rnd">
              <a:solidFill>
                <a:schemeClr val="accent2"/>
              </a:solidFill>
            </a:ln>
            <a:effectLst/>
          </p:spPr>
          <p:txBody>
            <a:bodyPr wrap="none" tIns="144000" bIns="0" anchor="ctr">
              <a:noAutofit/>
            </a:bodyPr>
            <a:lstStyle/>
            <a:p>
              <a:pPr algn="r"/>
              <a:r>
                <a:rPr lang="en-US" sz="1400" b="1" noProof="1" smtClean="0">
                  <a:solidFill>
                    <a:schemeClr val="accent2"/>
                  </a:solidFill>
                </a:rPr>
                <a:t>SEs </a:t>
              </a:r>
              <a:r>
                <a:rPr lang="en-US" sz="1400" b="1" noProof="1">
                  <a:solidFill>
                    <a:schemeClr val="accent2"/>
                  </a:solidFill>
                </a:rPr>
                <a:t>paronychia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41329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Advice for patients on managing paronychia 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54</a:t>
            </a:fld>
            <a:endParaRPr lang="fr-FR"/>
          </a:p>
        </p:txBody>
      </p:sp>
      <p:grpSp>
        <p:nvGrpSpPr>
          <p:cNvPr id="8" name="Groupe 7"/>
          <p:cNvGrpSpPr/>
          <p:nvPr/>
        </p:nvGrpSpPr>
        <p:grpSpPr>
          <a:xfrm>
            <a:off x="7453172" y="978172"/>
            <a:ext cx="1577703" cy="247161"/>
            <a:chOff x="7453172" y="978172"/>
            <a:chExt cx="1577703" cy="247161"/>
          </a:xfrm>
        </p:grpSpPr>
        <p:sp>
          <p:nvSpPr>
            <p:cNvPr id="9" name="Rectangle 8"/>
            <p:cNvSpPr/>
            <p:nvPr/>
          </p:nvSpPr>
          <p:spPr>
            <a:xfrm>
              <a:off x="7453172" y="1081333"/>
              <a:ext cx="1576069" cy="144000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Rectangle à coins arrondis 9226"/>
            <p:cNvSpPr/>
            <p:nvPr/>
          </p:nvSpPr>
          <p:spPr>
            <a:xfrm>
              <a:off x="7453172" y="978172"/>
              <a:ext cx="1577703" cy="162152"/>
            </a:xfrm>
            <a:custGeom>
              <a:avLst/>
              <a:gdLst>
                <a:gd name="connsiteX0" fmla="*/ 0 w 1367459"/>
                <a:gd name="connsiteY0" fmla="*/ 89848 h 252000"/>
                <a:gd name="connsiteX1" fmla="*/ 89848 w 1367459"/>
                <a:gd name="connsiteY1" fmla="*/ 0 h 252000"/>
                <a:gd name="connsiteX2" fmla="*/ 1277611 w 1367459"/>
                <a:gd name="connsiteY2" fmla="*/ 0 h 252000"/>
                <a:gd name="connsiteX3" fmla="*/ 1367459 w 1367459"/>
                <a:gd name="connsiteY3" fmla="*/ 89848 h 252000"/>
                <a:gd name="connsiteX4" fmla="*/ 1367459 w 1367459"/>
                <a:gd name="connsiteY4" fmla="*/ 162152 h 252000"/>
                <a:gd name="connsiteX5" fmla="*/ 1277611 w 1367459"/>
                <a:gd name="connsiteY5" fmla="*/ 252000 h 252000"/>
                <a:gd name="connsiteX6" fmla="*/ 89848 w 1367459"/>
                <a:gd name="connsiteY6" fmla="*/ 252000 h 252000"/>
                <a:gd name="connsiteX7" fmla="*/ 0 w 1367459"/>
                <a:gd name="connsiteY7" fmla="*/ 162152 h 252000"/>
                <a:gd name="connsiteX8" fmla="*/ 0 w 1367459"/>
                <a:gd name="connsiteY8" fmla="*/ 89848 h 252000"/>
                <a:gd name="connsiteX0" fmla="*/ 89848 w 1367459"/>
                <a:gd name="connsiteY0" fmla="*/ 252000 h 343440"/>
                <a:gd name="connsiteX1" fmla="*/ 0 w 1367459"/>
                <a:gd name="connsiteY1" fmla="*/ 162152 h 343440"/>
                <a:gd name="connsiteX2" fmla="*/ 0 w 1367459"/>
                <a:gd name="connsiteY2" fmla="*/ 89848 h 343440"/>
                <a:gd name="connsiteX3" fmla="*/ 89848 w 1367459"/>
                <a:gd name="connsiteY3" fmla="*/ 0 h 343440"/>
                <a:gd name="connsiteX4" fmla="*/ 1277611 w 1367459"/>
                <a:gd name="connsiteY4" fmla="*/ 0 h 343440"/>
                <a:gd name="connsiteX5" fmla="*/ 1367459 w 1367459"/>
                <a:gd name="connsiteY5" fmla="*/ 89848 h 343440"/>
                <a:gd name="connsiteX6" fmla="*/ 1367459 w 1367459"/>
                <a:gd name="connsiteY6" fmla="*/ 162152 h 343440"/>
                <a:gd name="connsiteX7" fmla="*/ 1277611 w 1367459"/>
                <a:gd name="connsiteY7" fmla="*/ 252000 h 343440"/>
                <a:gd name="connsiteX8" fmla="*/ 181288 w 1367459"/>
                <a:gd name="connsiteY8" fmla="*/ 343440 h 343440"/>
                <a:gd name="connsiteX0" fmla="*/ 0 w 1367459"/>
                <a:gd name="connsiteY0" fmla="*/ 162152 h 343440"/>
                <a:gd name="connsiteX1" fmla="*/ 0 w 1367459"/>
                <a:gd name="connsiteY1" fmla="*/ 89848 h 343440"/>
                <a:gd name="connsiteX2" fmla="*/ 89848 w 1367459"/>
                <a:gd name="connsiteY2" fmla="*/ 0 h 343440"/>
                <a:gd name="connsiteX3" fmla="*/ 1277611 w 1367459"/>
                <a:gd name="connsiteY3" fmla="*/ 0 h 343440"/>
                <a:gd name="connsiteX4" fmla="*/ 1367459 w 1367459"/>
                <a:gd name="connsiteY4" fmla="*/ 89848 h 343440"/>
                <a:gd name="connsiteX5" fmla="*/ 1367459 w 1367459"/>
                <a:gd name="connsiteY5" fmla="*/ 162152 h 343440"/>
                <a:gd name="connsiteX6" fmla="*/ 1277611 w 1367459"/>
                <a:gd name="connsiteY6" fmla="*/ 252000 h 343440"/>
                <a:gd name="connsiteX7" fmla="*/ 181288 w 1367459"/>
                <a:gd name="connsiteY7" fmla="*/ 343440 h 343440"/>
                <a:gd name="connsiteX0" fmla="*/ 0 w 1367459"/>
                <a:gd name="connsiteY0" fmla="*/ 162152 h 252000"/>
                <a:gd name="connsiteX1" fmla="*/ 0 w 1367459"/>
                <a:gd name="connsiteY1" fmla="*/ 89848 h 252000"/>
                <a:gd name="connsiteX2" fmla="*/ 89848 w 1367459"/>
                <a:gd name="connsiteY2" fmla="*/ 0 h 252000"/>
                <a:gd name="connsiteX3" fmla="*/ 1277611 w 1367459"/>
                <a:gd name="connsiteY3" fmla="*/ 0 h 252000"/>
                <a:gd name="connsiteX4" fmla="*/ 1367459 w 1367459"/>
                <a:gd name="connsiteY4" fmla="*/ 89848 h 252000"/>
                <a:gd name="connsiteX5" fmla="*/ 1367459 w 1367459"/>
                <a:gd name="connsiteY5" fmla="*/ 162152 h 252000"/>
                <a:gd name="connsiteX6" fmla="*/ 1277611 w 1367459"/>
                <a:gd name="connsiteY6" fmla="*/ 252000 h 252000"/>
                <a:gd name="connsiteX0" fmla="*/ 0 w 1367459"/>
                <a:gd name="connsiteY0" fmla="*/ 162152 h 162152"/>
                <a:gd name="connsiteX1" fmla="*/ 0 w 1367459"/>
                <a:gd name="connsiteY1" fmla="*/ 89848 h 162152"/>
                <a:gd name="connsiteX2" fmla="*/ 89848 w 1367459"/>
                <a:gd name="connsiteY2" fmla="*/ 0 h 162152"/>
                <a:gd name="connsiteX3" fmla="*/ 1277611 w 1367459"/>
                <a:gd name="connsiteY3" fmla="*/ 0 h 162152"/>
                <a:gd name="connsiteX4" fmla="*/ 1367459 w 1367459"/>
                <a:gd name="connsiteY4" fmla="*/ 89848 h 162152"/>
                <a:gd name="connsiteX5" fmla="*/ 1367459 w 1367459"/>
                <a:gd name="connsiteY5" fmla="*/ 162152 h 162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67459" h="162152">
                  <a:moveTo>
                    <a:pt x="0" y="162152"/>
                  </a:moveTo>
                  <a:lnTo>
                    <a:pt x="0" y="89848"/>
                  </a:lnTo>
                  <a:cubicBezTo>
                    <a:pt x="0" y="40226"/>
                    <a:pt x="40226" y="0"/>
                    <a:pt x="89848" y="0"/>
                  </a:cubicBezTo>
                  <a:lnTo>
                    <a:pt x="1277611" y="0"/>
                  </a:lnTo>
                  <a:cubicBezTo>
                    <a:pt x="1327233" y="0"/>
                    <a:pt x="1367459" y="40226"/>
                    <a:pt x="1367459" y="89848"/>
                  </a:cubicBezTo>
                  <a:lnTo>
                    <a:pt x="1367459" y="162152"/>
                  </a:lnTo>
                </a:path>
              </a:pathLst>
            </a:custGeom>
            <a:solidFill>
              <a:schemeClr val="bg1"/>
            </a:solidFill>
            <a:ln w="19050" cap="rnd">
              <a:solidFill>
                <a:schemeClr val="accent2"/>
              </a:solidFill>
            </a:ln>
            <a:effectLst/>
          </p:spPr>
          <p:txBody>
            <a:bodyPr wrap="none" tIns="144000" bIns="0" anchor="ctr">
              <a:noAutofit/>
            </a:bodyPr>
            <a:lstStyle/>
            <a:p>
              <a:pPr algn="r"/>
              <a:r>
                <a:rPr lang="en-US" sz="1400" b="1" noProof="1" smtClean="0">
                  <a:solidFill>
                    <a:schemeClr val="accent2"/>
                  </a:solidFill>
                </a:rPr>
                <a:t>SEs </a:t>
              </a:r>
              <a:r>
                <a:rPr lang="en-US" sz="1400" b="1" noProof="1">
                  <a:solidFill>
                    <a:schemeClr val="accent2"/>
                  </a:solidFill>
                </a:rPr>
                <a:t>paronychia</a:t>
              </a:r>
            </a:p>
          </p:txBody>
        </p:sp>
      </p:grpSp>
      <p:grpSp>
        <p:nvGrpSpPr>
          <p:cNvPr id="13" name="Groupe 12"/>
          <p:cNvGrpSpPr/>
          <p:nvPr/>
        </p:nvGrpSpPr>
        <p:grpSpPr>
          <a:xfrm>
            <a:off x="540000" y="1479548"/>
            <a:ext cx="8325037" cy="432000"/>
            <a:chOff x="540000" y="1479548"/>
            <a:chExt cx="8325037" cy="432000"/>
          </a:xfrm>
        </p:grpSpPr>
        <p:sp>
          <p:nvSpPr>
            <p:cNvPr id="14" name="ZoneTexte 3"/>
            <p:cNvSpPr txBox="1">
              <a:spLocks noChangeArrowheads="1"/>
            </p:cNvSpPr>
            <p:nvPr/>
          </p:nvSpPr>
          <p:spPr bwMode="auto">
            <a:xfrm>
              <a:off x="540000" y="1479548"/>
              <a:ext cx="1512000" cy="432000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innerShdw blurRad="254000">
                <a:schemeClr val="accent1">
                  <a:lumMod val="60000"/>
                  <a:lumOff val="40000"/>
                  <a:alpha val="84000"/>
                </a:schemeClr>
              </a:innerShdw>
            </a:effectLst>
            <a:extLst/>
          </p:spPr>
          <p:txBody>
            <a:bodyPr vert="horz" wrap="square" lIns="0" tIns="0" rIns="0" bIns="0" rtlCol="0" anchor="ctr">
              <a:noAutofit/>
            </a:bodyPr>
            <a:lstStyle>
              <a:defPPr>
                <a:defRPr lang="fr-FR"/>
              </a:defPPr>
              <a:lvl1pPr>
                <a:lnSpc>
                  <a:spcPct val="85000"/>
                </a:lnSpc>
                <a:spcBef>
                  <a:spcPts val="400"/>
                </a:spcBef>
                <a:buClr>
                  <a:srgbClr val="1CBECA"/>
                </a:buClr>
                <a:tabLst>
                  <a:tab pos="1835150" algn="l"/>
                </a:tabLst>
                <a:defRPr sz="1300" b="1">
                  <a:solidFill>
                    <a:schemeClr val="tx1"/>
                  </a:solidFill>
                </a:defRPr>
              </a:lvl1pPr>
              <a:lvl2pPr>
                <a:defRPr>
                  <a:solidFill>
                    <a:schemeClr val="tx1"/>
                  </a:solidFill>
                </a:defRPr>
              </a:lvl2pPr>
              <a:lvl3pPr>
                <a:defRPr>
                  <a:solidFill>
                    <a:schemeClr val="tx1"/>
                  </a:solidFill>
                </a:defRPr>
              </a:lvl3pPr>
              <a:lvl4pPr>
                <a:defRPr>
                  <a:solidFill>
                    <a:schemeClr val="tx1"/>
                  </a:solidFill>
                </a:defRPr>
              </a:lvl4pPr>
              <a:lvl5pPr>
                <a:defRPr>
                  <a:solidFill>
                    <a:schemeClr val="tx1"/>
                  </a:solidFill>
                </a:defRPr>
              </a:lvl5pPr>
              <a:lvl6pPr>
                <a:defRPr>
                  <a:solidFill>
                    <a:schemeClr val="tx1"/>
                  </a:solidFill>
                </a:defRPr>
              </a:lvl6pPr>
              <a:lvl7pPr>
                <a:defRPr>
                  <a:solidFill>
                    <a:schemeClr val="tx1"/>
                  </a:solidFill>
                </a:defRPr>
              </a:lvl7pPr>
              <a:lvl8pPr>
                <a:defRPr>
                  <a:solidFill>
                    <a:schemeClr val="tx1"/>
                  </a:solidFill>
                </a:defRPr>
              </a:lvl8pPr>
              <a:lvl9pPr>
                <a:defRPr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GB" sz="1400"/>
                <a:t>Look out for</a:t>
              </a:r>
            </a:p>
          </p:txBody>
        </p:sp>
        <p:sp>
          <p:nvSpPr>
            <p:cNvPr id="15" name="Espace réservé du contenu 2"/>
            <p:cNvSpPr txBox="1">
              <a:spLocks/>
            </p:cNvSpPr>
            <p:nvPr/>
          </p:nvSpPr>
          <p:spPr>
            <a:xfrm>
              <a:off x="2088000" y="1551086"/>
              <a:ext cx="6777037" cy="288925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176213" indent="-176213" algn="l" defTabSz="914400" rtl="0" eaLnBrk="1" latinLnBrk="0" hangingPunct="1">
                <a:lnSpc>
                  <a:spcPct val="85000"/>
                </a:lnSpc>
                <a:spcBef>
                  <a:spcPts val="1200"/>
                </a:spcBef>
                <a:buClr>
                  <a:srgbClr val="1CBECA"/>
                </a:buClr>
                <a:buFont typeface="Arial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20725" indent="-263525" algn="l" defTabSz="914400" rtl="0" eaLnBrk="1" latinLnBrk="0" hangingPunct="1">
                <a:lnSpc>
                  <a:spcPct val="85000"/>
                </a:lnSpc>
                <a:spcBef>
                  <a:spcPts val="600"/>
                </a:spcBef>
                <a:buClr>
                  <a:schemeClr val="tx1">
                    <a:lumMod val="65000"/>
                    <a:lumOff val="35000"/>
                  </a:schemeClr>
                </a:buClr>
                <a:buFont typeface="Arial" pitchFamily="34" charset="0"/>
                <a:buChar char="‒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073150" indent="-158750" algn="l" defTabSz="914400" rtl="0" eaLnBrk="1" latinLnBrk="0" hangingPunct="1">
                <a:lnSpc>
                  <a:spcPct val="85000"/>
                </a:lnSpc>
                <a:spcBef>
                  <a:spcPts val="400"/>
                </a:spcBef>
                <a:buClr>
                  <a:srgbClr val="1CBECA"/>
                </a:buClr>
                <a:buFont typeface="Arial" pitchFamily="34" charset="0"/>
                <a:buChar char="•"/>
                <a:defRPr sz="16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520825" indent="-149225" algn="l" defTabSz="914400" rtl="0" eaLnBrk="1" latinLnBrk="0" hangingPunct="1">
                <a:lnSpc>
                  <a:spcPct val="85000"/>
                </a:lnSpc>
                <a:spcBef>
                  <a:spcPts val="0"/>
                </a:spcBef>
                <a:buClr>
                  <a:srgbClr val="1CBECA"/>
                </a:buClr>
                <a:buFont typeface="Arial" pitchFamily="34" charset="0"/>
                <a:buChar char="•"/>
                <a:defRPr sz="1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970088" indent="-141288" algn="l" defTabSz="914400" rtl="0" eaLnBrk="1" latinLnBrk="0" hangingPunct="1">
                <a:lnSpc>
                  <a:spcPct val="85000"/>
                </a:lnSpc>
                <a:spcBef>
                  <a:spcPts val="0"/>
                </a:spcBef>
                <a:buClr>
                  <a:srgbClr val="1CBECA"/>
                </a:buClr>
                <a:buFont typeface="Arial" pitchFamily="34" charset="0"/>
                <a:buChar char="•"/>
                <a:defRPr sz="1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0">
                <a:spcBef>
                  <a:spcPts val="600"/>
                </a:spcBef>
                <a:buNone/>
              </a:pPr>
              <a:r>
                <a:rPr lang="en-US" sz="1500" b="1" dirty="0">
                  <a:solidFill>
                    <a:schemeClr val="accent1"/>
                  </a:solidFill>
                </a:rPr>
                <a:t>Red, swollen skin around finger or toe nails</a:t>
              </a:r>
            </a:p>
          </p:txBody>
        </p:sp>
      </p:grpSp>
      <p:grpSp>
        <p:nvGrpSpPr>
          <p:cNvPr id="16" name="Groupe 15"/>
          <p:cNvGrpSpPr/>
          <p:nvPr/>
        </p:nvGrpSpPr>
        <p:grpSpPr>
          <a:xfrm>
            <a:off x="540000" y="2382374"/>
            <a:ext cx="8324617" cy="1069796"/>
            <a:chOff x="540000" y="2163547"/>
            <a:chExt cx="8324617" cy="1069796"/>
          </a:xfrm>
        </p:grpSpPr>
        <p:sp>
          <p:nvSpPr>
            <p:cNvPr id="17" name="ZoneTexte 6"/>
            <p:cNvSpPr txBox="1">
              <a:spLocks noChangeArrowheads="1"/>
            </p:cNvSpPr>
            <p:nvPr/>
          </p:nvSpPr>
          <p:spPr bwMode="auto">
            <a:xfrm>
              <a:off x="540000" y="2163547"/>
              <a:ext cx="1512000" cy="540000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innerShdw blurRad="254000">
                <a:schemeClr val="accent1">
                  <a:lumMod val="60000"/>
                  <a:lumOff val="40000"/>
                  <a:alpha val="84000"/>
                </a:schemeClr>
              </a:innerShdw>
            </a:effectLst>
            <a:extLst/>
          </p:spPr>
          <p:txBody>
            <a:bodyPr vert="horz" wrap="square" lIns="0" tIns="0" rIns="0" bIns="0" rtlCol="0" anchor="ctr">
              <a:noAutofit/>
            </a:bodyPr>
            <a:lstStyle>
              <a:defPPr>
                <a:defRPr lang="fr-FR"/>
              </a:defPPr>
              <a:lvl1pPr>
                <a:lnSpc>
                  <a:spcPct val="85000"/>
                </a:lnSpc>
                <a:spcBef>
                  <a:spcPts val="400"/>
                </a:spcBef>
                <a:buClr>
                  <a:srgbClr val="1CBECA"/>
                </a:buClr>
                <a:tabLst>
                  <a:tab pos="1835150" algn="l"/>
                </a:tabLst>
                <a:defRPr sz="1300" b="1">
                  <a:solidFill>
                    <a:schemeClr val="tx1"/>
                  </a:solidFill>
                </a:defRPr>
              </a:lvl1pPr>
              <a:lvl2pPr>
                <a:defRPr>
                  <a:solidFill>
                    <a:schemeClr val="tx1"/>
                  </a:solidFill>
                </a:defRPr>
              </a:lvl2pPr>
              <a:lvl3pPr>
                <a:defRPr>
                  <a:solidFill>
                    <a:schemeClr val="tx1"/>
                  </a:solidFill>
                </a:defRPr>
              </a:lvl3pPr>
              <a:lvl4pPr>
                <a:defRPr>
                  <a:solidFill>
                    <a:schemeClr val="tx1"/>
                  </a:solidFill>
                </a:defRPr>
              </a:lvl4pPr>
              <a:lvl5pPr>
                <a:defRPr>
                  <a:solidFill>
                    <a:schemeClr val="tx1"/>
                  </a:solidFill>
                </a:defRPr>
              </a:lvl5pPr>
              <a:lvl6pPr>
                <a:defRPr>
                  <a:solidFill>
                    <a:schemeClr val="tx1"/>
                  </a:solidFill>
                </a:defRPr>
              </a:lvl6pPr>
              <a:lvl7pPr>
                <a:defRPr>
                  <a:solidFill>
                    <a:schemeClr val="tx1"/>
                  </a:solidFill>
                </a:defRPr>
              </a:lvl7pPr>
              <a:lvl8pPr>
                <a:defRPr>
                  <a:solidFill>
                    <a:schemeClr val="tx1"/>
                  </a:solidFill>
                </a:defRPr>
              </a:lvl8pPr>
              <a:lvl9pPr>
                <a:defRPr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GB" sz="1400" dirty="0"/>
                <a:t>Care for your nails</a:t>
              </a:r>
            </a:p>
          </p:txBody>
        </p:sp>
        <p:sp>
          <p:nvSpPr>
            <p:cNvPr id="18" name="Espace réservé du contenu 2"/>
            <p:cNvSpPr txBox="1">
              <a:spLocks/>
            </p:cNvSpPr>
            <p:nvPr/>
          </p:nvSpPr>
          <p:spPr>
            <a:xfrm>
              <a:off x="2088000" y="2163547"/>
              <a:ext cx="6776617" cy="1069796"/>
            </a:xfrm>
            <a:prstGeom prst="rect">
              <a:avLst/>
            </a:prstGeom>
          </p:spPr>
          <p:txBody>
            <a:bodyPr vert="horz" wrap="square" lIns="91440" tIns="126000" rIns="91440" bIns="45720" rtlCol="0">
              <a:spAutoFit/>
            </a:bodyPr>
            <a:lstStyle>
              <a:lvl1pPr marL="176213" indent="-176213" algn="l" defTabSz="914400" rtl="0" eaLnBrk="1" latinLnBrk="0" hangingPunct="1">
                <a:lnSpc>
                  <a:spcPct val="85000"/>
                </a:lnSpc>
                <a:spcBef>
                  <a:spcPts val="1200"/>
                </a:spcBef>
                <a:buClr>
                  <a:srgbClr val="1CBECA"/>
                </a:buClr>
                <a:buFont typeface="Arial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20725" indent="-263525" algn="l" defTabSz="914400" rtl="0" eaLnBrk="1" latinLnBrk="0" hangingPunct="1">
                <a:lnSpc>
                  <a:spcPct val="85000"/>
                </a:lnSpc>
                <a:spcBef>
                  <a:spcPts val="600"/>
                </a:spcBef>
                <a:buClr>
                  <a:schemeClr val="tx1">
                    <a:lumMod val="65000"/>
                    <a:lumOff val="35000"/>
                  </a:schemeClr>
                </a:buClr>
                <a:buFont typeface="Arial" pitchFamily="34" charset="0"/>
                <a:buChar char="‒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073150" indent="-158750" algn="l" defTabSz="914400" rtl="0" eaLnBrk="1" latinLnBrk="0" hangingPunct="1">
                <a:lnSpc>
                  <a:spcPct val="85000"/>
                </a:lnSpc>
                <a:spcBef>
                  <a:spcPts val="400"/>
                </a:spcBef>
                <a:buClr>
                  <a:srgbClr val="1CBECA"/>
                </a:buClr>
                <a:buFont typeface="Arial" pitchFamily="34" charset="0"/>
                <a:buChar char="•"/>
                <a:defRPr sz="16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520825" indent="-149225" algn="l" defTabSz="914400" rtl="0" eaLnBrk="1" latinLnBrk="0" hangingPunct="1">
                <a:lnSpc>
                  <a:spcPct val="85000"/>
                </a:lnSpc>
                <a:spcBef>
                  <a:spcPts val="0"/>
                </a:spcBef>
                <a:buClr>
                  <a:srgbClr val="1CBECA"/>
                </a:buClr>
                <a:buFont typeface="Arial" pitchFamily="34" charset="0"/>
                <a:buChar char="•"/>
                <a:defRPr sz="1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970088" indent="-141288" algn="l" defTabSz="914400" rtl="0" eaLnBrk="1" latinLnBrk="0" hangingPunct="1">
                <a:lnSpc>
                  <a:spcPct val="85000"/>
                </a:lnSpc>
                <a:spcBef>
                  <a:spcPts val="0"/>
                </a:spcBef>
                <a:buClr>
                  <a:srgbClr val="1CBECA"/>
                </a:buClr>
                <a:buFont typeface="Arial" pitchFamily="34" charset="0"/>
                <a:buChar char="•"/>
                <a:defRPr sz="1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600"/>
                </a:spcBef>
              </a:pPr>
              <a:r>
                <a:rPr lang="en-US" sz="1500" dirty="0"/>
                <a:t>Do not push back your </a:t>
              </a:r>
              <a:r>
                <a:rPr lang="en-US" sz="1500" dirty="0" smtClean="0"/>
                <a:t>cuticles, </a:t>
              </a:r>
              <a:r>
                <a:rPr lang="en-US" sz="1500" dirty="0"/>
                <a:t>as this can increase risk of infection</a:t>
              </a:r>
            </a:p>
            <a:p>
              <a:r>
                <a:rPr lang="en-US" sz="1500" dirty="0"/>
                <a:t>Avoid biting nails, overly aggressive manicures/pedicures, and nail trauma</a:t>
              </a:r>
            </a:p>
            <a:p>
              <a:r>
                <a:rPr lang="en-US" sz="1500" dirty="0"/>
                <a:t>Keep nails trimmed short</a:t>
              </a:r>
              <a:endParaRPr lang="en-GB" sz="1500" dirty="0" smtClean="0"/>
            </a:p>
          </p:txBody>
        </p:sp>
      </p:grpSp>
      <p:grpSp>
        <p:nvGrpSpPr>
          <p:cNvPr id="19" name="Groupe 18"/>
          <p:cNvGrpSpPr/>
          <p:nvPr/>
        </p:nvGrpSpPr>
        <p:grpSpPr>
          <a:xfrm>
            <a:off x="540000" y="3933525"/>
            <a:ext cx="8324617" cy="1266004"/>
            <a:chOff x="540000" y="2163547"/>
            <a:chExt cx="8324617" cy="1266004"/>
          </a:xfrm>
        </p:grpSpPr>
        <p:sp>
          <p:nvSpPr>
            <p:cNvPr id="20" name="ZoneTexte 6"/>
            <p:cNvSpPr txBox="1">
              <a:spLocks noChangeArrowheads="1"/>
            </p:cNvSpPr>
            <p:nvPr/>
          </p:nvSpPr>
          <p:spPr bwMode="auto">
            <a:xfrm>
              <a:off x="540000" y="2163547"/>
              <a:ext cx="1512000" cy="540000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innerShdw blurRad="254000">
                <a:schemeClr val="accent1">
                  <a:lumMod val="60000"/>
                  <a:lumOff val="40000"/>
                  <a:alpha val="84000"/>
                </a:schemeClr>
              </a:innerShdw>
            </a:effectLst>
            <a:extLst/>
          </p:spPr>
          <p:txBody>
            <a:bodyPr vert="horz" wrap="square" lIns="0" tIns="0" rIns="0" bIns="0" rtlCol="0" anchor="ctr">
              <a:noAutofit/>
            </a:bodyPr>
            <a:lstStyle>
              <a:defPPr>
                <a:defRPr lang="fr-FR"/>
              </a:defPPr>
              <a:lvl1pPr>
                <a:lnSpc>
                  <a:spcPct val="85000"/>
                </a:lnSpc>
                <a:spcBef>
                  <a:spcPts val="400"/>
                </a:spcBef>
                <a:buClr>
                  <a:srgbClr val="1CBECA"/>
                </a:buClr>
                <a:tabLst>
                  <a:tab pos="1835150" algn="l"/>
                </a:tabLst>
                <a:defRPr sz="1300" b="1">
                  <a:solidFill>
                    <a:schemeClr val="tx1"/>
                  </a:solidFill>
                </a:defRPr>
              </a:lvl1pPr>
              <a:lvl2pPr>
                <a:defRPr>
                  <a:solidFill>
                    <a:schemeClr val="tx1"/>
                  </a:solidFill>
                </a:defRPr>
              </a:lvl2pPr>
              <a:lvl3pPr>
                <a:defRPr>
                  <a:solidFill>
                    <a:schemeClr val="tx1"/>
                  </a:solidFill>
                </a:defRPr>
              </a:lvl3pPr>
              <a:lvl4pPr>
                <a:defRPr>
                  <a:solidFill>
                    <a:schemeClr val="tx1"/>
                  </a:solidFill>
                </a:defRPr>
              </a:lvl4pPr>
              <a:lvl5pPr>
                <a:defRPr>
                  <a:solidFill>
                    <a:schemeClr val="tx1"/>
                  </a:solidFill>
                </a:defRPr>
              </a:lvl5pPr>
              <a:lvl6pPr>
                <a:defRPr>
                  <a:solidFill>
                    <a:schemeClr val="tx1"/>
                  </a:solidFill>
                </a:defRPr>
              </a:lvl6pPr>
              <a:lvl7pPr>
                <a:defRPr>
                  <a:solidFill>
                    <a:schemeClr val="tx1"/>
                  </a:solidFill>
                </a:defRPr>
              </a:lvl7pPr>
              <a:lvl8pPr>
                <a:defRPr>
                  <a:solidFill>
                    <a:schemeClr val="tx1"/>
                  </a:solidFill>
                </a:defRPr>
              </a:lvl8pPr>
              <a:lvl9pPr>
                <a:defRPr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GB" sz="1400" dirty="0" smtClean="0"/>
                <a:t>Avoid</a:t>
              </a:r>
              <a:br>
                <a:rPr lang="en-GB" sz="1400" dirty="0" smtClean="0"/>
              </a:br>
              <a:r>
                <a:rPr lang="en-GB" sz="1400" dirty="0" smtClean="0"/>
                <a:t>irritation</a:t>
              </a:r>
              <a:endParaRPr lang="en-GB" sz="1400" dirty="0"/>
            </a:p>
          </p:txBody>
        </p:sp>
        <p:sp>
          <p:nvSpPr>
            <p:cNvPr id="21" name="Espace réservé du contenu 2"/>
            <p:cNvSpPr txBox="1">
              <a:spLocks/>
            </p:cNvSpPr>
            <p:nvPr/>
          </p:nvSpPr>
          <p:spPr>
            <a:xfrm>
              <a:off x="2088000" y="2163547"/>
              <a:ext cx="6776617" cy="1266004"/>
            </a:xfrm>
            <a:prstGeom prst="rect">
              <a:avLst/>
            </a:prstGeom>
          </p:spPr>
          <p:txBody>
            <a:bodyPr vert="horz" wrap="square" lIns="91440" tIns="126000" rIns="91440" bIns="45720" rtlCol="0">
              <a:spAutoFit/>
            </a:bodyPr>
            <a:lstStyle>
              <a:lvl1pPr marL="176213" indent="-176213" algn="l" defTabSz="914400" rtl="0" eaLnBrk="1" latinLnBrk="0" hangingPunct="1">
                <a:lnSpc>
                  <a:spcPct val="85000"/>
                </a:lnSpc>
                <a:spcBef>
                  <a:spcPts val="1200"/>
                </a:spcBef>
                <a:buClr>
                  <a:srgbClr val="1CBECA"/>
                </a:buClr>
                <a:buFont typeface="Arial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20725" indent="-263525" algn="l" defTabSz="914400" rtl="0" eaLnBrk="1" latinLnBrk="0" hangingPunct="1">
                <a:lnSpc>
                  <a:spcPct val="85000"/>
                </a:lnSpc>
                <a:spcBef>
                  <a:spcPts val="600"/>
                </a:spcBef>
                <a:buClr>
                  <a:schemeClr val="tx1">
                    <a:lumMod val="65000"/>
                    <a:lumOff val="35000"/>
                  </a:schemeClr>
                </a:buClr>
                <a:buFont typeface="Arial" pitchFamily="34" charset="0"/>
                <a:buChar char="‒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073150" indent="-158750" algn="l" defTabSz="914400" rtl="0" eaLnBrk="1" latinLnBrk="0" hangingPunct="1">
                <a:lnSpc>
                  <a:spcPct val="85000"/>
                </a:lnSpc>
                <a:spcBef>
                  <a:spcPts val="400"/>
                </a:spcBef>
                <a:buClr>
                  <a:srgbClr val="1CBECA"/>
                </a:buClr>
                <a:buFont typeface="Arial" pitchFamily="34" charset="0"/>
                <a:buChar char="•"/>
                <a:defRPr sz="16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520825" indent="-149225" algn="l" defTabSz="914400" rtl="0" eaLnBrk="1" latinLnBrk="0" hangingPunct="1">
                <a:lnSpc>
                  <a:spcPct val="85000"/>
                </a:lnSpc>
                <a:spcBef>
                  <a:spcPts val="0"/>
                </a:spcBef>
                <a:buClr>
                  <a:srgbClr val="1CBECA"/>
                </a:buClr>
                <a:buFont typeface="Arial" pitchFamily="34" charset="0"/>
                <a:buChar char="•"/>
                <a:defRPr sz="1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970088" indent="-141288" algn="l" defTabSz="914400" rtl="0" eaLnBrk="1" latinLnBrk="0" hangingPunct="1">
                <a:lnSpc>
                  <a:spcPct val="85000"/>
                </a:lnSpc>
                <a:spcBef>
                  <a:spcPts val="0"/>
                </a:spcBef>
                <a:buClr>
                  <a:srgbClr val="1CBECA"/>
                </a:buClr>
                <a:buFont typeface="Arial" pitchFamily="34" charset="0"/>
                <a:buChar char="•"/>
                <a:defRPr sz="1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600"/>
                </a:spcBef>
              </a:pPr>
              <a:r>
                <a:rPr lang="en-US" sz="1500" dirty="0"/>
                <a:t>Avoid contact with irritating substances (e.g</a:t>
              </a:r>
              <a:r>
                <a:rPr lang="en-US" sz="1500" dirty="0" smtClean="0"/>
                <a:t>., </a:t>
              </a:r>
              <a:r>
                <a:rPr lang="en-US" sz="1500" dirty="0"/>
                <a:t>detergents)</a:t>
              </a:r>
            </a:p>
            <a:p>
              <a:r>
                <a:rPr lang="en-US" sz="1500" dirty="0"/>
                <a:t>If you have to wear synthetic gloves, cotton gloves should be worn underneath</a:t>
              </a:r>
            </a:p>
            <a:p>
              <a:r>
                <a:rPr lang="en-US" sz="1500" dirty="0"/>
                <a:t>Keep your hands and feet as dry as possible</a:t>
              </a:r>
              <a:endParaRPr lang="en-GB" sz="1500" dirty="0" smtClean="0"/>
            </a:p>
          </p:txBody>
        </p:sp>
      </p:grpSp>
      <p:sp>
        <p:nvSpPr>
          <p:cNvPr id="23" name="Rectangle 3"/>
          <p:cNvSpPr>
            <a:spLocks noChangeArrowheads="1"/>
          </p:cNvSpPr>
          <p:nvPr/>
        </p:nvSpPr>
        <p:spPr bwMode="auto">
          <a:xfrm>
            <a:off x="0" y="6516368"/>
            <a:ext cx="5915025" cy="341632"/>
          </a:xfrm>
          <a:prstGeom prst="rect">
            <a:avLst/>
          </a:prstGeom>
          <a:extLst/>
        </p:spPr>
        <p:txBody>
          <a:bodyPr wrap="square" anchor="b">
            <a:spAutoFit/>
          </a:bodyPr>
          <a:lstStyle/>
          <a:p>
            <a:pPr>
              <a:lnSpc>
                <a:spcPct val="90000"/>
              </a:lnSpc>
            </a:pPr>
            <a:r>
              <a:rPr lang="en-GB" sz="9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Burtness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 </a:t>
            </a:r>
            <a:r>
              <a:rPr lang="en-GB" sz="9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et </a:t>
            </a:r>
            <a:r>
              <a:rPr lang="en-GB" sz="9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al. 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 </a:t>
            </a:r>
            <a:r>
              <a:rPr lang="en-GB" sz="9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Natl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9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Compr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9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Canc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9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Netw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2009;7(</a:t>
            </a:r>
            <a:r>
              <a:rPr lang="en-GB" sz="9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suppl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1):S5-S21.</a:t>
            </a:r>
          </a:p>
          <a:p>
            <a:pPr>
              <a:lnSpc>
                <a:spcPct val="90000"/>
              </a:lnSpc>
            </a:pP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Rockwell PG. 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Am </a:t>
            </a:r>
            <a:r>
              <a:rPr lang="en-GB" sz="9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Fam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Physician 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2001;63(6):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1113-1116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89667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Advice for patients about when to contact their doctor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55</a:t>
            </a:fld>
            <a:endParaRPr lang="fr-FR"/>
          </a:p>
        </p:txBody>
      </p:sp>
      <p:grpSp>
        <p:nvGrpSpPr>
          <p:cNvPr id="6" name="Groupe 5"/>
          <p:cNvGrpSpPr/>
          <p:nvPr/>
        </p:nvGrpSpPr>
        <p:grpSpPr>
          <a:xfrm>
            <a:off x="7453172" y="978172"/>
            <a:ext cx="1577703" cy="247161"/>
            <a:chOff x="7453172" y="978172"/>
            <a:chExt cx="1577703" cy="247161"/>
          </a:xfrm>
        </p:grpSpPr>
        <p:sp>
          <p:nvSpPr>
            <p:cNvPr id="7" name="Rectangle 6"/>
            <p:cNvSpPr/>
            <p:nvPr/>
          </p:nvSpPr>
          <p:spPr>
            <a:xfrm>
              <a:off x="7453172" y="1081333"/>
              <a:ext cx="1576069" cy="144000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Rectangle à coins arrondis 9226"/>
            <p:cNvSpPr/>
            <p:nvPr/>
          </p:nvSpPr>
          <p:spPr>
            <a:xfrm>
              <a:off x="7453172" y="978172"/>
              <a:ext cx="1577703" cy="162152"/>
            </a:xfrm>
            <a:custGeom>
              <a:avLst/>
              <a:gdLst>
                <a:gd name="connsiteX0" fmla="*/ 0 w 1367459"/>
                <a:gd name="connsiteY0" fmla="*/ 89848 h 252000"/>
                <a:gd name="connsiteX1" fmla="*/ 89848 w 1367459"/>
                <a:gd name="connsiteY1" fmla="*/ 0 h 252000"/>
                <a:gd name="connsiteX2" fmla="*/ 1277611 w 1367459"/>
                <a:gd name="connsiteY2" fmla="*/ 0 h 252000"/>
                <a:gd name="connsiteX3" fmla="*/ 1367459 w 1367459"/>
                <a:gd name="connsiteY3" fmla="*/ 89848 h 252000"/>
                <a:gd name="connsiteX4" fmla="*/ 1367459 w 1367459"/>
                <a:gd name="connsiteY4" fmla="*/ 162152 h 252000"/>
                <a:gd name="connsiteX5" fmla="*/ 1277611 w 1367459"/>
                <a:gd name="connsiteY5" fmla="*/ 252000 h 252000"/>
                <a:gd name="connsiteX6" fmla="*/ 89848 w 1367459"/>
                <a:gd name="connsiteY6" fmla="*/ 252000 h 252000"/>
                <a:gd name="connsiteX7" fmla="*/ 0 w 1367459"/>
                <a:gd name="connsiteY7" fmla="*/ 162152 h 252000"/>
                <a:gd name="connsiteX8" fmla="*/ 0 w 1367459"/>
                <a:gd name="connsiteY8" fmla="*/ 89848 h 252000"/>
                <a:gd name="connsiteX0" fmla="*/ 89848 w 1367459"/>
                <a:gd name="connsiteY0" fmla="*/ 252000 h 343440"/>
                <a:gd name="connsiteX1" fmla="*/ 0 w 1367459"/>
                <a:gd name="connsiteY1" fmla="*/ 162152 h 343440"/>
                <a:gd name="connsiteX2" fmla="*/ 0 w 1367459"/>
                <a:gd name="connsiteY2" fmla="*/ 89848 h 343440"/>
                <a:gd name="connsiteX3" fmla="*/ 89848 w 1367459"/>
                <a:gd name="connsiteY3" fmla="*/ 0 h 343440"/>
                <a:gd name="connsiteX4" fmla="*/ 1277611 w 1367459"/>
                <a:gd name="connsiteY4" fmla="*/ 0 h 343440"/>
                <a:gd name="connsiteX5" fmla="*/ 1367459 w 1367459"/>
                <a:gd name="connsiteY5" fmla="*/ 89848 h 343440"/>
                <a:gd name="connsiteX6" fmla="*/ 1367459 w 1367459"/>
                <a:gd name="connsiteY6" fmla="*/ 162152 h 343440"/>
                <a:gd name="connsiteX7" fmla="*/ 1277611 w 1367459"/>
                <a:gd name="connsiteY7" fmla="*/ 252000 h 343440"/>
                <a:gd name="connsiteX8" fmla="*/ 181288 w 1367459"/>
                <a:gd name="connsiteY8" fmla="*/ 343440 h 343440"/>
                <a:gd name="connsiteX0" fmla="*/ 0 w 1367459"/>
                <a:gd name="connsiteY0" fmla="*/ 162152 h 343440"/>
                <a:gd name="connsiteX1" fmla="*/ 0 w 1367459"/>
                <a:gd name="connsiteY1" fmla="*/ 89848 h 343440"/>
                <a:gd name="connsiteX2" fmla="*/ 89848 w 1367459"/>
                <a:gd name="connsiteY2" fmla="*/ 0 h 343440"/>
                <a:gd name="connsiteX3" fmla="*/ 1277611 w 1367459"/>
                <a:gd name="connsiteY3" fmla="*/ 0 h 343440"/>
                <a:gd name="connsiteX4" fmla="*/ 1367459 w 1367459"/>
                <a:gd name="connsiteY4" fmla="*/ 89848 h 343440"/>
                <a:gd name="connsiteX5" fmla="*/ 1367459 w 1367459"/>
                <a:gd name="connsiteY5" fmla="*/ 162152 h 343440"/>
                <a:gd name="connsiteX6" fmla="*/ 1277611 w 1367459"/>
                <a:gd name="connsiteY6" fmla="*/ 252000 h 343440"/>
                <a:gd name="connsiteX7" fmla="*/ 181288 w 1367459"/>
                <a:gd name="connsiteY7" fmla="*/ 343440 h 343440"/>
                <a:gd name="connsiteX0" fmla="*/ 0 w 1367459"/>
                <a:gd name="connsiteY0" fmla="*/ 162152 h 252000"/>
                <a:gd name="connsiteX1" fmla="*/ 0 w 1367459"/>
                <a:gd name="connsiteY1" fmla="*/ 89848 h 252000"/>
                <a:gd name="connsiteX2" fmla="*/ 89848 w 1367459"/>
                <a:gd name="connsiteY2" fmla="*/ 0 h 252000"/>
                <a:gd name="connsiteX3" fmla="*/ 1277611 w 1367459"/>
                <a:gd name="connsiteY3" fmla="*/ 0 h 252000"/>
                <a:gd name="connsiteX4" fmla="*/ 1367459 w 1367459"/>
                <a:gd name="connsiteY4" fmla="*/ 89848 h 252000"/>
                <a:gd name="connsiteX5" fmla="*/ 1367459 w 1367459"/>
                <a:gd name="connsiteY5" fmla="*/ 162152 h 252000"/>
                <a:gd name="connsiteX6" fmla="*/ 1277611 w 1367459"/>
                <a:gd name="connsiteY6" fmla="*/ 252000 h 252000"/>
                <a:gd name="connsiteX0" fmla="*/ 0 w 1367459"/>
                <a:gd name="connsiteY0" fmla="*/ 162152 h 162152"/>
                <a:gd name="connsiteX1" fmla="*/ 0 w 1367459"/>
                <a:gd name="connsiteY1" fmla="*/ 89848 h 162152"/>
                <a:gd name="connsiteX2" fmla="*/ 89848 w 1367459"/>
                <a:gd name="connsiteY2" fmla="*/ 0 h 162152"/>
                <a:gd name="connsiteX3" fmla="*/ 1277611 w 1367459"/>
                <a:gd name="connsiteY3" fmla="*/ 0 h 162152"/>
                <a:gd name="connsiteX4" fmla="*/ 1367459 w 1367459"/>
                <a:gd name="connsiteY4" fmla="*/ 89848 h 162152"/>
                <a:gd name="connsiteX5" fmla="*/ 1367459 w 1367459"/>
                <a:gd name="connsiteY5" fmla="*/ 162152 h 162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67459" h="162152">
                  <a:moveTo>
                    <a:pt x="0" y="162152"/>
                  </a:moveTo>
                  <a:lnTo>
                    <a:pt x="0" y="89848"/>
                  </a:lnTo>
                  <a:cubicBezTo>
                    <a:pt x="0" y="40226"/>
                    <a:pt x="40226" y="0"/>
                    <a:pt x="89848" y="0"/>
                  </a:cubicBezTo>
                  <a:lnTo>
                    <a:pt x="1277611" y="0"/>
                  </a:lnTo>
                  <a:cubicBezTo>
                    <a:pt x="1327233" y="0"/>
                    <a:pt x="1367459" y="40226"/>
                    <a:pt x="1367459" y="89848"/>
                  </a:cubicBezTo>
                  <a:lnTo>
                    <a:pt x="1367459" y="162152"/>
                  </a:lnTo>
                </a:path>
              </a:pathLst>
            </a:custGeom>
            <a:solidFill>
              <a:schemeClr val="bg1"/>
            </a:solidFill>
            <a:ln w="19050" cap="rnd">
              <a:solidFill>
                <a:schemeClr val="accent2"/>
              </a:solidFill>
            </a:ln>
            <a:effectLst/>
          </p:spPr>
          <p:txBody>
            <a:bodyPr wrap="none" tIns="144000" bIns="0" anchor="ctr">
              <a:noAutofit/>
            </a:bodyPr>
            <a:lstStyle/>
            <a:p>
              <a:pPr algn="r"/>
              <a:r>
                <a:rPr lang="en-US" sz="1400" b="1" noProof="1" smtClean="0">
                  <a:solidFill>
                    <a:schemeClr val="accent2"/>
                  </a:solidFill>
                </a:rPr>
                <a:t>SEs </a:t>
              </a:r>
              <a:r>
                <a:rPr lang="en-US" sz="1400" b="1" noProof="1">
                  <a:solidFill>
                    <a:schemeClr val="accent2"/>
                  </a:solidFill>
                </a:rPr>
                <a:t>paronychia</a:t>
              </a:r>
            </a:p>
          </p:txBody>
        </p:sp>
      </p:grpSp>
      <p:sp>
        <p:nvSpPr>
          <p:cNvPr id="9" name="Espace réservé du contenu 2"/>
          <p:cNvSpPr txBox="1">
            <a:spLocks/>
          </p:cNvSpPr>
          <p:nvPr/>
        </p:nvSpPr>
        <p:spPr>
          <a:xfrm>
            <a:off x="2088000" y="1729032"/>
            <a:ext cx="6706750" cy="1400553"/>
          </a:xfrm>
          <a:prstGeom prst="rect">
            <a:avLst/>
          </a:prstGeom>
        </p:spPr>
        <p:txBody>
          <a:bodyPr vert="horz" wrap="square" lIns="91440" tIns="180000" rIns="91440" bIns="45720" rtlCol="0">
            <a:spAutoFit/>
          </a:bodyPr>
          <a:lstStyle>
            <a:lvl1pPr marL="176213" indent="-176213" algn="l" defTabSz="914400" rtl="0" eaLnBrk="1" latinLnBrk="0" hangingPunct="1">
              <a:lnSpc>
                <a:spcPct val="85000"/>
              </a:lnSpc>
              <a:spcBef>
                <a:spcPts val="1200"/>
              </a:spcBef>
              <a:buClr>
                <a:srgbClr val="1CBECA"/>
              </a:buClr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20725" indent="-263525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Font typeface="Arial" pitchFamily="34" charset="0"/>
              <a:buChar char="‒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3150" indent="-158750" algn="l" defTabSz="914400" rtl="0" eaLnBrk="1" latinLnBrk="0" hangingPunct="1">
              <a:lnSpc>
                <a:spcPct val="85000"/>
              </a:lnSpc>
              <a:spcBef>
                <a:spcPts val="400"/>
              </a:spcBef>
              <a:buClr>
                <a:srgbClr val="1CBECA"/>
              </a:buClr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20825" indent="-149225" algn="l" defTabSz="914400" rtl="0" eaLnBrk="1" latinLnBrk="0" hangingPunct="1">
              <a:lnSpc>
                <a:spcPct val="85000"/>
              </a:lnSpc>
              <a:spcBef>
                <a:spcPts val="0"/>
              </a:spcBef>
              <a:buClr>
                <a:srgbClr val="1CBECA"/>
              </a:buClr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970088" indent="-141288" algn="l" defTabSz="914400" rtl="0" eaLnBrk="1" latinLnBrk="0" hangingPunct="1">
              <a:lnSpc>
                <a:spcPct val="85000"/>
              </a:lnSpc>
              <a:spcBef>
                <a:spcPts val="0"/>
              </a:spcBef>
              <a:buClr>
                <a:srgbClr val="1CBECA"/>
              </a:buClr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800"/>
              </a:spcBef>
            </a:pPr>
            <a:r>
              <a:rPr lang="en-US" sz="1800" dirty="0"/>
              <a:t>If you feel very unwell and/or the nail problems are affecting your daily </a:t>
            </a:r>
            <a:r>
              <a:rPr lang="en-US" sz="1800" dirty="0" smtClean="0"/>
              <a:t>activities</a:t>
            </a:r>
            <a:endParaRPr lang="en-US" sz="1800" dirty="0"/>
          </a:p>
          <a:p>
            <a:pPr>
              <a:spcBef>
                <a:spcPts val="1800"/>
              </a:spcBef>
            </a:pPr>
            <a:r>
              <a:rPr lang="en-US" sz="1800" dirty="0"/>
              <a:t>If you have been treating the problem according to your healthcare professional’s </a:t>
            </a:r>
            <a:r>
              <a:rPr lang="en-US" sz="1800" dirty="0" smtClean="0"/>
              <a:t>instructions, </a:t>
            </a:r>
            <a:r>
              <a:rPr lang="en-US" sz="1800" dirty="0"/>
              <a:t>but it does not improve</a:t>
            </a:r>
            <a:endParaRPr lang="en-GB" sz="1800" dirty="0"/>
          </a:p>
        </p:txBody>
      </p:sp>
      <p:sp>
        <p:nvSpPr>
          <p:cNvPr id="10" name="ZoneTexte 9"/>
          <p:cNvSpPr txBox="1">
            <a:spLocks noChangeArrowheads="1"/>
          </p:cNvSpPr>
          <p:nvPr/>
        </p:nvSpPr>
        <p:spPr bwMode="auto">
          <a:xfrm>
            <a:off x="540000" y="1729032"/>
            <a:ext cx="1512000" cy="58996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  <a:effectLst>
            <a:innerShdw blurRad="254000">
              <a:schemeClr val="accent1">
                <a:lumMod val="60000"/>
                <a:lumOff val="40000"/>
                <a:alpha val="84000"/>
              </a:schemeClr>
            </a:innerShdw>
          </a:effectLst>
          <a:extLst/>
        </p:spPr>
        <p:txBody>
          <a:bodyPr vert="horz" wrap="square" lIns="0" tIns="0" rIns="0" bIns="0" rtlCol="0" anchor="ctr">
            <a:noAutofit/>
          </a:bodyPr>
          <a:lstStyle>
            <a:defPPr>
              <a:defRPr lang="fr-FR"/>
            </a:defPPr>
            <a:lvl1pPr>
              <a:lnSpc>
                <a:spcPct val="85000"/>
              </a:lnSpc>
              <a:spcBef>
                <a:spcPts val="400"/>
              </a:spcBef>
              <a:buClr>
                <a:srgbClr val="1CBECA"/>
              </a:buClr>
              <a:tabLst>
                <a:tab pos="1835150" algn="l"/>
              </a:tabLst>
              <a:defRPr sz="13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GB" sz="1400" dirty="0"/>
              <a:t>Contact your doctor…</a:t>
            </a:r>
          </a:p>
        </p:txBody>
      </p:sp>
    </p:spTree>
    <p:extLst>
      <p:ext uri="{BB962C8B-B14F-4D97-AF65-F5344CB8AC3E}">
        <p14:creationId xmlns:p14="http://schemas.microsoft.com/office/powerpoint/2010/main" val="14839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Paronychia grades</a:t>
            </a:r>
            <a:endParaRPr lang="fr-FR" smtClean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949568" y="1548000"/>
            <a:ext cx="7948080" cy="510909"/>
          </a:xfrm>
        </p:spPr>
        <p:txBody>
          <a:bodyPr/>
          <a:lstStyle/>
          <a:p>
            <a:r>
              <a:rPr lang="en-GB" sz="1600" dirty="0" smtClean="0"/>
              <a:t>See dosing and administration section for dose modification guidelines according</a:t>
            </a:r>
            <a:br>
              <a:rPr lang="en-GB" sz="1600" dirty="0" smtClean="0"/>
            </a:br>
            <a:r>
              <a:rPr lang="en-GB" sz="1600" dirty="0" smtClean="0"/>
              <a:t>to side effect grade</a:t>
            </a:r>
            <a:endParaRPr lang="fr-FR" sz="16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56</a:t>
            </a:fld>
            <a:endParaRPr lang="fr-FR"/>
          </a:p>
        </p:txBody>
      </p:sp>
      <p:sp>
        <p:nvSpPr>
          <p:cNvPr id="98310" name="Rectangle 7"/>
          <p:cNvSpPr>
            <a:spLocks noChangeArrowheads="1"/>
          </p:cNvSpPr>
          <p:nvPr/>
        </p:nvSpPr>
        <p:spPr bwMode="auto">
          <a:xfrm>
            <a:off x="0" y="6516368"/>
            <a:ext cx="3841750" cy="341632"/>
          </a:xfrm>
          <a:prstGeom prst="rect">
            <a:avLst/>
          </a:prstGeom>
          <a:extLst/>
        </p:spPr>
        <p:txBody>
          <a:bodyPr wrap="square" anchor="b">
            <a:spAutoFit/>
          </a:bodyPr>
          <a:lstStyle/>
          <a:p>
            <a:pPr>
              <a:lnSpc>
                <a:spcPct val="90000"/>
              </a:lnSpc>
            </a:pP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Common Terminology Criteria for Adverse Events (CTCAE) </a:t>
            </a:r>
            <a:r>
              <a:rPr 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v4.0 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National Institutes of </a:t>
            </a:r>
            <a:r>
              <a:rPr 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Health, 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National Cancer </a:t>
            </a:r>
            <a:r>
              <a:rPr 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Institute.</a:t>
            </a:r>
            <a:endParaRPr lang="en-GB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8" name="Groupe 7"/>
          <p:cNvGrpSpPr/>
          <p:nvPr/>
        </p:nvGrpSpPr>
        <p:grpSpPr>
          <a:xfrm>
            <a:off x="7453172" y="978172"/>
            <a:ext cx="1577703" cy="247161"/>
            <a:chOff x="7453172" y="978172"/>
            <a:chExt cx="1577703" cy="247161"/>
          </a:xfrm>
        </p:grpSpPr>
        <p:sp>
          <p:nvSpPr>
            <p:cNvPr id="9" name="Rectangle 8"/>
            <p:cNvSpPr/>
            <p:nvPr/>
          </p:nvSpPr>
          <p:spPr>
            <a:xfrm>
              <a:off x="7453172" y="1081333"/>
              <a:ext cx="1576069" cy="144000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Rectangle à coins arrondis 9226"/>
            <p:cNvSpPr/>
            <p:nvPr/>
          </p:nvSpPr>
          <p:spPr>
            <a:xfrm>
              <a:off x="7453172" y="978172"/>
              <a:ext cx="1577703" cy="162152"/>
            </a:xfrm>
            <a:custGeom>
              <a:avLst/>
              <a:gdLst>
                <a:gd name="connsiteX0" fmla="*/ 0 w 1367459"/>
                <a:gd name="connsiteY0" fmla="*/ 89848 h 252000"/>
                <a:gd name="connsiteX1" fmla="*/ 89848 w 1367459"/>
                <a:gd name="connsiteY1" fmla="*/ 0 h 252000"/>
                <a:gd name="connsiteX2" fmla="*/ 1277611 w 1367459"/>
                <a:gd name="connsiteY2" fmla="*/ 0 h 252000"/>
                <a:gd name="connsiteX3" fmla="*/ 1367459 w 1367459"/>
                <a:gd name="connsiteY3" fmla="*/ 89848 h 252000"/>
                <a:gd name="connsiteX4" fmla="*/ 1367459 w 1367459"/>
                <a:gd name="connsiteY4" fmla="*/ 162152 h 252000"/>
                <a:gd name="connsiteX5" fmla="*/ 1277611 w 1367459"/>
                <a:gd name="connsiteY5" fmla="*/ 252000 h 252000"/>
                <a:gd name="connsiteX6" fmla="*/ 89848 w 1367459"/>
                <a:gd name="connsiteY6" fmla="*/ 252000 h 252000"/>
                <a:gd name="connsiteX7" fmla="*/ 0 w 1367459"/>
                <a:gd name="connsiteY7" fmla="*/ 162152 h 252000"/>
                <a:gd name="connsiteX8" fmla="*/ 0 w 1367459"/>
                <a:gd name="connsiteY8" fmla="*/ 89848 h 252000"/>
                <a:gd name="connsiteX0" fmla="*/ 89848 w 1367459"/>
                <a:gd name="connsiteY0" fmla="*/ 252000 h 343440"/>
                <a:gd name="connsiteX1" fmla="*/ 0 w 1367459"/>
                <a:gd name="connsiteY1" fmla="*/ 162152 h 343440"/>
                <a:gd name="connsiteX2" fmla="*/ 0 w 1367459"/>
                <a:gd name="connsiteY2" fmla="*/ 89848 h 343440"/>
                <a:gd name="connsiteX3" fmla="*/ 89848 w 1367459"/>
                <a:gd name="connsiteY3" fmla="*/ 0 h 343440"/>
                <a:gd name="connsiteX4" fmla="*/ 1277611 w 1367459"/>
                <a:gd name="connsiteY4" fmla="*/ 0 h 343440"/>
                <a:gd name="connsiteX5" fmla="*/ 1367459 w 1367459"/>
                <a:gd name="connsiteY5" fmla="*/ 89848 h 343440"/>
                <a:gd name="connsiteX6" fmla="*/ 1367459 w 1367459"/>
                <a:gd name="connsiteY6" fmla="*/ 162152 h 343440"/>
                <a:gd name="connsiteX7" fmla="*/ 1277611 w 1367459"/>
                <a:gd name="connsiteY7" fmla="*/ 252000 h 343440"/>
                <a:gd name="connsiteX8" fmla="*/ 181288 w 1367459"/>
                <a:gd name="connsiteY8" fmla="*/ 343440 h 343440"/>
                <a:gd name="connsiteX0" fmla="*/ 0 w 1367459"/>
                <a:gd name="connsiteY0" fmla="*/ 162152 h 343440"/>
                <a:gd name="connsiteX1" fmla="*/ 0 w 1367459"/>
                <a:gd name="connsiteY1" fmla="*/ 89848 h 343440"/>
                <a:gd name="connsiteX2" fmla="*/ 89848 w 1367459"/>
                <a:gd name="connsiteY2" fmla="*/ 0 h 343440"/>
                <a:gd name="connsiteX3" fmla="*/ 1277611 w 1367459"/>
                <a:gd name="connsiteY3" fmla="*/ 0 h 343440"/>
                <a:gd name="connsiteX4" fmla="*/ 1367459 w 1367459"/>
                <a:gd name="connsiteY4" fmla="*/ 89848 h 343440"/>
                <a:gd name="connsiteX5" fmla="*/ 1367459 w 1367459"/>
                <a:gd name="connsiteY5" fmla="*/ 162152 h 343440"/>
                <a:gd name="connsiteX6" fmla="*/ 1277611 w 1367459"/>
                <a:gd name="connsiteY6" fmla="*/ 252000 h 343440"/>
                <a:gd name="connsiteX7" fmla="*/ 181288 w 1367459"/>
                <a:gd name="connsiteY7" fmla="*/ 343440 h 343440"/>
                <a:gd name="connsiteX0" fmla="*/ 0 w 1367459"/>
                <a:gd name="connsiteY0" fmla="*/ 162152 h 252000"/>
                <a:gd name="connsiteX1" fmla="*/ 0 w 1367459"/>
                <a:gd name="connsiteY1" fmla="*/ 89848 h 252000"/>
                <a:gd name="connsiteX2" fmla="*/ 89848 w 1367459"/>
                <a:gd name="connsiteY2" fmla="*/ 0 h 252000"/>
                <a:gd name="connsiteX3" fmla="*/ 1277611 w 1367459"/>
                <a:gd name="connsiteY3" fmla="*/ 0 h 252000"/>
                <a:gd name="connsiteX4" fmla="*/ 1367459 w 1367459"/>
                <a:gd name="connsiteY4" fmla="*/ 89848 h 252000"/>
                <a:gd name="connsiteX5" fmla="*/ 1367459 w 1367459"/>
                <a:gd name="connsiteY5" fmla="*/ 162152 h 252000"/>
                <a:gd name="connsiteX6" fmla="*/ 1277611 w 1367459"/>
                <a:gd name="connsiteY6" fmla="*/ 252000 h 252000"/>
                <a:gd name="connsiteX0" fmla="*/ 0 w 1367459"/>
                <a:gd name="connsiteY0" fmla="*/ 162152 h 162152"/>
                <a:gd name="connsiteX1" fmla="*/ 0 w 1367459"/>
                <a:gd name="connsiteY1" fmla="*/ 89848 h 162152"/>
                <a:gd name="connsiteX2" fmla="*/ 89848 w 1367459"/>
                <a:gd name="connsiteY2" fmla="*/ 0 h 162152"/>
                <a:gd name="connsiteX3" fmla="*/ 1277611 w 1367459"/>
                <a:gd name="connsiteY3" fmla="*/ 0 h 162152"/>
                <a:gd name="connsiteX4" fmla="*/ 1367459 w 1367459"/>
                <a:gd name="connsiteY4" fmla="*/ 89848 h 162152"/>
                <a:gd name="connsiteX5" fmla="*/ 1367459 w 1367459"/>
                <a:gd name="connsiteY5" fmla="*/ 162152 h 162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67459" h="162152">
                  <a:moveTo>
                    <a:pt x="0" y="162152"/>
                  </a:moveTo>
                  <a:lnTo>
                    <a:pt x="0" y="89848"/>
                  </a:lnTo>
                  <a:cubicBezTo>
                    <a:pt x="0" y="40226"/>
                    <a:pt x="40226" y="0"/>
                    <a:pt x="89848" y="0"/>
                  </a:cubicBezTo>
                  <a:lnTo>
                    <a:pt x="1277611" y="0"/>
                  </a:lnTo>
                  <a:cubicBezTo>
                    <a:pt x="1327233" y="0"/>
                    <a:pt x="1367459" y="40226"/>
                    <a:pt x="1367459" y="89848"/>
                  </a:cubicBezTo>
                  <a:lnTo>
                    <a:pt x="1367459" y="162152"/>
                  </a:lnTo>
                </a:path>
              </a:pathLst>
            </a:custGeom>
            <a:solidFill>
              <a:schemeClr val="bg1"/>
            </a:solidFill>
            <a:ln w="19050" cap="rnd">
              <a:solidFill>
                <a:schemeClr val="accent2"/>
              </a:solidFill>
            </a:ln>
            <a:effectLst/>
          </p:spPr>
          <p:txBody>
            <a:bodyPr wrap="none" tIns="144000" bIns="0" anchor="ctr">
              <a:noAutofit/>
            </a:bodyPr>
            <a:lstStyle/>
            <a:p>
              <a:pPr algn="r"/>
              <a:r>
                <a:rPr lang="en-US" sz="1400" b="1" noProof="1" smtClean="0">
                  <a:solidFill>
                    <a:schemeClr val="accent2"/>
                  </a:solidFill>
                </a:rPr>
                <a:t>SEs </a:t>
              </a:r>
              <a:r>
                <a:rPr lang="en-US" sz="1400" b="1" noProof="1">
                  <a:solidFill>
                    <a:schemeClr val="accent2"/>
                  </a:solidFill>
                </a:rPr>
                <a:t>paronychia</a:t>
              </a:r>
            </a:p>
          </p:txBody>
        </p:sp>
      </p:grpSp>
      <p:sp>
        <p:nvSpPr>
          <p:cNvPr id="14" name="Rectangle à coins arrondis 13"/>
          <p:cNvSpPr/>
          <p:nvPr/>
        </p:nvSpPr>
        <p:spPr>
          <a:xfrm>
            <a:off x="593725" y="2426861"/>
            <a:ext cx="7956550" cy="2844000"/>
          </a:xfrm>
          <a:prstGeom prst="roundRect">
            <a:avLst>
              <a:gd name="adj" fmla="val 4446"/>
            </a:avLst>
          </a:prstGeom>
          <a:solidFill>
            <a:schemeClr val="bg1"/>
          </a:solidFill>
          <a:ln w="1905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5743342"/>
              </p:ext>
            </p:extLst>
          </p:nvPr>
        </p:nvGraphicFramePr>
        <p:xfrm>
          <a:off x="650451" y="2495594"/>
          <a:ext cx="7843100" cy="27000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568620"/>
                <a:gridCol w="1568620"/>
                <a:gridCol w="1568620"/>
                <a:gridCol w="1568620"/>
                <a:gridCol w="1568620"/>
              </a:tblGrid>
              <a:tr h="324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600" b="1" noProof="1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fr-FR" sz="1600" b="1" noProof="1">
                        <a:solidFill>
                          <a:schemeClr val="bg1"/>
                        </a:solidFill>
                        <a:latin typeface="Arial"/>
                        <a:ea typeface="Calibri"/>
                      </a:endParaRPr>
                    </a:p>
                  </a:txBody>
                  <a:tcPr marL="87485" marR="87485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79CE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600" b="1" noProof="1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fr-FR" sz="1600" b="1" noProof="1">
                        <a:solidFill>
                          <a:schemeClr val="bg1"/>
                        </a:solidFill>
                        <a:latin typeface="Arial"/>
                        <a:ea typeface="Calibri"/>
                      </a:endParaRPr>
                    </a:p>
                  </a:txBody>
                  <a:tcPr marL="87485" marR="8748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79CE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600" b="1" noProof="1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fr-FR" sz="1600" b="1" noProof="1">
                        <a:solidFill>
                          <a:schemeClr val="bg1"/>
                        </a:solidFill>
                        <a:latin typeface="Arial"/>
                        <a:ea typeface="Calibri"/>
                      </a:endParaRPr>
                    </a:p>
                  </a:txBody>
                  <a:tcPr marL="87485" marR="8748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79CE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600" b="1" noProof="1" smtClean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fr-FR" sz="1600" b="1" noProof="1">
                        <a:solidFill>
                          <a:schemeClr val="bg1"/>
                        </a:solidFill>
                        <a:latin typeface="Arial"/>
                        <a:ea typeface="Calibri"/>
                      </a:endParaRPr>
                    </a:p>
                  </a:txBody>
                  <a:tcPr marL="87485" marR="8748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79CE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600" b="1" noProof="1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fr-FR" sz="1600" b="1" noProof="1">
                        <a:solidFill>
                          <a:schemeClr val="bg1"/>
                        </a:solidFill>
                        <a:latin typeface="Arial"/>
                        <a:ea typeface="Calibri"/>
                      </a:endParaRPr>
                    </a:p>
                  </a:txBody>
                  <a:tcPr marL="87485" marR="8748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79CED7"/>
                    </a:solidFill>
                  </a:tcPr>
                </a:tc>
              </a:tr>
              <a:tr h="237600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/>
                        <a:t>Nail fold </a:t>
                      </a:r>
                      <a:r>
                        <a:rPr lang="en-GB" sz="1200" dirty="0" smtClean="0"/>
                        <a:t>oedema </a:t>
                      </a:r>
                      <a:r>
                        <a:rPr lang="en-GB" sz="1200" dirty="0"/>
                        <a:t>or erythema;</a:t>
                      </a:r>
                      <a:endParaRPr lang="fr-FR" sz="1200" dirty="0"/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/>
                        <a:t>disruption of the cuticle</a:t>
                      </a:r>
                      <a:endParaRPr lang="fr-FR" sz="1200" dirty="0">
                        <a:latin typeface="Arial"/>
                        <a:ea typeface="Calibri"/>
                      </a:endParaRPr>
                    </a:p>
                  </a:txBody>
                  <a:tcPr marL="72000" marR="72000" marT="108000" marB="36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/>
                        <a:t>Localised </a:t>
                      </a:r>
                      <a:r>
                        <a:rPr lang="en-GB" sz="1200" dirty="0"/>
                        <a:t>intervention</a:t>
                      </a:r>
                      <a:endParaRPr lang="fr-FR" sz="1200" dirty="0"/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/>
                        <a:t>indicated; </a:t>
                      </a:r>
                      <a:r>
                        <a:rPr lang="en-GB" sz="1200" dirty="0" smtClean="0"/>
                        <a:t>oral intervention</a:t>
                      </a:r>
                      <a:endParaRPr lang="fr-FR" sz="1200" dirty="0"/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/>
                        <a:t>indicated (e.g</a:t>
                      </a:r>
                      <a:r>
                        <a:rPr lang="en-GB" sz="1200" dirty="0" smtClean="0"/>
                        <a:t>.,</a:t>
                      </a:r>
                      <a:r>
                        <a:rPr lang="en-GB" sz="1200" baseline="0" dirty="0" smtClean="0"/>
                        <a:t> </a:t>
                      </a:r>
                      <a:r>
                        <a:rPr lang="en-GB" sz="1200" dirty="0" smtClean="0"/>
                        <a:t>antibiotic,</a:t>
                      </a:r>
                      <a:r>
                        <a:rPr lang="fr-FR" sz="1200" baseline="0" dirty="0" smtClean="0"/>
                        <a:t> </a:t>
                      </a:r>
                      <a:r>
                        <a:rPr lang="en-GB" sz="1200" dirty="0" smtClean="0"/>
                        <a:t>antifungal</a:t>
                      </a:r>
                      <a:r>
                        <a:rPr lang="en-GB" sz="1200" dirty="0"/>
                        <a:t>, antiviral); nail </a:t>
                      </a:r>
                      <a:r>
                        <a:rPr lang="en-GB" sz="1200" dirty="0" smtClean="0"/>
                        <a:t>fold</a:t>
                      </a:r>
                      <a:r>
                        <a:rPr lang="fr-FR" sz="1200" baseline="0" dirty="0" smtClean="0"/>
                        <a:t> o</a:t>
                      </a:r>
                      <a:r>
                        <a:rPr lang="en-GB" sz="1200" dirty="0" err="1" smtClean="0"/>
                        <a:t>edema</a:t>
                      </a:r>
                      <a:r>
                        <a:rPr lang="en-GB" sz="1200" dirty="0" smtClean="0"/>
                        <a:t> </a:t>
                      </a:r>
                      <a:r>
                        <a:rPr lang="en-GB" sz="1200" dirty="0"/>
                        <a:t>or </a:t>
                      </a:r>
                      <a:r>
                        <a:rPr lang="en-GB" sz="1200" dirty="0" smtClean="0"/>
                        <a:t>erythema</a:t>
                      </a:r>
                      <a:r>
                        <a:rPr lang="en-GB" sz="1200" baseline="0" dirty="0" smtClean="0"/>
                        <a:t> </a:t>
                      </a:r>
                      <a:r>
                        <a:rPr lang="en-GB" sz="1200" dirty="0" smtClean="0"/>
                        <a:t>with pain;</a:t>
                      </a:r>
                      <a:r>
                        <a:rPr lang="fr-FR" sz="1200" baseline="0" dirty="0" smtClean="0"/>
                        <a:t> </a:t>
                      </a:r>
                      <a:r>
                        <a:rPr lang="en-GB" sz="1200" dirty="0" smtClean="0"/>
                        <a:t>associated</a:t>
                      </a:r>
                      <a:r>
                        <a:rPr lang="en-GB" sz="1200" baseline="0" dirty="0" smtClean="0"/>
                        <a:t> </a:t>
                      </a:r>
                      <a:r>
                        <a:rPr lang="en-GB" sz="1200" dirty="0" smtClean="0"/>
                        <a:t>with </a:t>
                      </a:r>
                      <a:r>
                        <a:rPr lang="en-GB" sz="1200" dirty="0"/>
                        <a:t>discharge </a:t>
                      </a:r>
                      <a:r>
                        <a:rPr lang="en-GB" sz="1200" dirty="0" smtClean="0"/>
                        <a:t>or</a:t>
                      </a:r>
                      <a:r>
                        <a:rPr lang="fr-FR" sz="1200" baseline="0" dirty="0" smtClean="0"/>
                        <a:t> </a:t>
                      </a:r>
                      <a:r>
                        <a:rPr lang="en-GB" sz="1200" dirty="0" smtClean="0"/>
                        <a:t>nail </a:t>
                      </a:r>
                      <a:r>
                        <a:rPr lang="en-GB" sz="1200" dirty="0"/>
                        <a:t>plate </a:t>
                      </a:r>
                      <a:r>
                        <a:rPr lang="en-GB" sz="1200" dirty="0" smtClean="0"/>
                        <a:t>separation;</a:t>
                      </a:r>
                      <a:r>
                        <a:rPr lang="en-GB" sz="1200" baseline="0" dirty="0" smtClean="0"/>
                        <a:t> </a:t>
                      </a:r>
                      <a:r>
                        <a:rPr lang="en-GB" sz="1200" dirty="0" smtClean="0"/>
                        <a:t>limiting</a:t>
                      </a:r>
                      <a:r>
                        <a:rPr lang="fr-FR" sz="1200" baseline="0" dirty="0" smtClean="0"/>
                        <a:t> </a:t>
                      </a:r>
                      <a:r>
                        <a:rPr lang="en-GB" sz="1200" dirty="0" smtClean="0"/>
                        <a:t>instrumental </a:t>
                      </a:r>
                      <a:r>
                        <a:rPr lang="en-GB" sz="1200" dirty="0"/>
                        <a:t>ADL</a:t>
                      </a:r>
                      <a:endParaRPr lang="fr-FR" sz="1200" dirty="0">
                        <a:latin typeface="Arial"/>
                        <a:ea typeface="Calibri"/>
                      </a:endParaRPr>
                    </a:p>
                  </a:txBody>
                  <a:tcPr marL="72000" marR="72000" marT="108000" marB="36000"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/>
                        <a:t>Surgical intervention or IV antibiotics indicated; limiting self-care ADL</a:t>
                      </a:r>
                      <a:endParaRPr lang="fr-FR" sz="1200" dirty="0">
                        <a:latin typeface="Arial"/>
                        <a:ea typeface="Calibri"/>
                      </a:endParaRPr>
                    </a:p>
                  </a:txBody>
                  <a:tcPr marL="72000" marR="72000" marT="108000" marB="36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/>
                        <a:t>-</a:t>
                      </a:r>
                      <a:endParaRPr lang="fr-FR" sz="1200" dirty="0">
                        <a:latin typeface="Arial"/>
                        <a:ea typeface="Calibri"/>
                      </a:endParaRPr>
                    </a:p>
                  </a:txBody>
                  <a:tcPr marL="72000" marR="72000" marT="108000" marB="36000"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/>
                        <a:t>-</a:t>
                      </a:r>
                      <a:endParaRPr lang="fr-FR" sz="1200" dirty="0">
                        <a:latin typeface="Arial"/>
                        <a:ea typeface="Calibri"/>
                      </a:endParaRPr>
                    </a:p>
                  </a:txBody>
                  <a:tcPr marL="72000" marR="72000" marT="108000" marB="36000"/>
                </a:tc>
              </a:tr>
            </a:tbl>
          </a:graphicData>
        </a:graphic>
      </p:graphicFrame>
      <p:sp>
        <p:nvSpPr>
          <p:cNvPr id="16" name="Rectangle 1"/>
          <p:cNvSpPr>
            <a:spLocks noChangeArrowheads="1"/>
          </p:cNvSpPr>
          <p:nvPr/>
        </p:nvSpPr>
        <p:spPr bwMode="auto">
          <a:xfrm>
            <a:off x="614363" y="5270861"/>
            <a:ext cx="7956550" cy="246221"/>
          </a:xfrm>
          <a:prstGeom prst="rect">
            <a:avLst/>
          </a:prstGeom>
          <a:extLst/>
        </p:spPr>
        <p:txBody>
          <a:bodyPr wrap="square">
            <a:spAutoFit/>
          </a:bodyPr>
          <a:lstStyle/>
          <a:p>
            <a:r>
              <a:rPr lang="en-US" altLang="zh-CN" sz="1000" dirty="0"/>
              <a:t>Instrumental ADL refer to preparing meals, shopping for groceries or clothes, using the telephone, managing money, etc. </a:t>
            </a:r>
          </a:p>
        </p:txBody>
      </p:sp>
    </p:spTree>
    <p:extLst>
      <p:ext uri="{BB962C8B-B14F-4D97-AF65-F5344CB8AC3E}">
        <p14:creationId xmlns:p14="http://schemas.microsoft.com/office/powerpoint/2010/main" val="2665129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044000" y="2313073"/>
            <a:ext cx="7831744" cy="1243417"/>
          </a:xfrm>
        </p:spPr>
        <p:txBody>
          <a:bodyPr/>
          <a:lstStyle/>
          <a:p>
            <a:pPr>
              <a:defRPr/>
            </a:pPr>
            <a:r>
              <a:rPr lang="en-GB" dirty="0" smtClean="0">
                <a:ea typeface="ＭＳ Ｐゴシック" pitchFamily="84" charset="-128"/>
              </a:rPr>
              <a:t>MANAGING SIDE EFFECTS</a:t>
            </a:r>
            <a:endParaRPr lang="en-GB" dirty="0">
              <a:ea typeface="ＭＳ Ｐゴシック" pitchFamily="84" charset="-128"/>
            </a:endParaRPr>
          </a:p>
        </p:txBody>
      </p:sp>
      <p:sp>
        <p:nvSpPr>
          <p:cNvPr id="99331" name="Espace réservé du text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Sore mouth: stomatitis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57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115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itle 1"/>
          <p:cNvSpPr>
            <a:spLocks noGrp="1"/>
          </p:cNvSpPr>
          <p:nvPr>
            <p:ph type="title"/>
          </p:nvPr>
        </p:nvSpPr>
        <p:spPr>
          <a:xfrm>
            <a:off x="430823" y="218197"/>
            <a:ext cx="8550003" cy="798680"/>
          </a:xfrm>
        </p:spPr>
        <p:txBody>
          <a:bodyPr/>
          <a:lstStyle/>
          <a:p>
            <a:r>
              <a:rPr lang="en-GB" dirty="0" smtClean="0"/>
              <a:t>Proactive management can help treat stomatitis</a:t>
            </a:r>
            <a:br>
              <a:rPr lang="en-GB" dirty="0" smtClean="0"/>
            </a:br>
            <a:r>
              <a:rPr lang="en-GB" dirty="0" smtClean="0"/>
              <a:t>with </a:t>
            </a:r>
            <a:r>
              <a:rPr lang="en-GB" dirty="0" err="1" smtClean="0"/>
              <a:t>afatinib</a:t>
            </a:r>
            <a:endParaRPr lang="en-GB" dirty="0" smtClean="0"/>
          </a:p>
        </p:txBody>
      </p:sp>
      <p:sp>
        <p:nvSpPr>
          <p:cNvPr id="100355" name="Content Placeholder 2"/>
          <p:cNvSpPr>
            <a:spLocks noGrp="1"/>
          </p:cNvSpPr>
          <p:nvPr>
            <p:ph idx="1"/>
          </p:nvPr>
        </p:nvSpPr>
        <p:spPr>
          <a:xfrm>
            <a:off x="949568" y="1548000"/>
            <a:ext cx="7948080" cy="3157788"/>
          </a:xfrm>
        </p:spPr>
        <p:txBody>
          <a:bodyPr/>
          <a:lstStyle/>
          <a:p>
            <a:r>
              <a:rPr lang="en-GB" dirty="0" smtClean="0"/>
              <a:t>Stomatitis is an inflammation of the lining of the mouth that may</a:t>
            </a:r>
            <a:br>
              <a:rPr lang="en-GB" dirty="0" smtClean="0"/>
            </a:br>
            <a:r>
              <a:rPr lang="en-GB" dirty="0" smtClean="0"/>
              <a:t>be accompanied by ulcers</a:t>
            </a:r>
          </a:p>
          <a:p>
            <a:pPr>
              <a:spcBef>
                <a:spcPts val="3000"/>
              </a:spcBef>
            </a:pPr>
            <a:r>
              <a:rPr lang="en-GB" dirty="0" smtClean="0"/>
              <a:t>Stomatitis may be managed through palliation with: </a:t>
            </a:r>
          </a:p>
          <a:p>
            <a:pPr lvl="1"/>
            <a:r>
              <a:rPr lang="en-GB" dirty="0" smtClean="0"/>
              <a:t>Bland saline rinses</a:t>
            </a:r>
          </a:p>
          <a:p>
            <a:pPr lvl="1"/>
            <a:r>
              <a:rPr lang="en-GB" dirty="0" smtClean="0"/>
              <a:t>Topical </a:t>
            </a:r>
            <a:r>
              <a:rPr lang="en-GB" dirty="0" err="1" smtClean="0"/>
              <a:t>lidocaine</a:t>
            </a:r>
            <a:r>
              <a:rPr lang="en-GB" dirty="0" smtClean="0"/>
              <a:t> anaesthetics</a:t>
            </a:r>
          </a:p>
          <a:p>
            <a:pPr lvl="1"/>
            <a:r>
              <a:rPr lang="en-GB" dirty="0" smtClean="0"/>
              <a:t>Mucosal coating agents</a:t>
            </a:r>
          </a:p>
          <a:p>
            <a:pPr lvl="1"/>
            <a:r>
              <a:rPr lang="en-GB" dirty="0" smtClean="0"/>
              <a:t>Analgesics</a:t>
            </a:r>
          </a:p>
          <a:p>
            <a:pPr>
              <a:spcBef>
                <a:spcPts val="3000"/>
              </a:spcBef>
            </a:pPr>
            <a:r>
              <a:rPr lang="en-GB" dirty="0" smtClean="0"/>
              <a:t>The choice should be driven by patient preference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58</a:t>
            </a:fld>
            <a:endParaRPr lang="fr-FR"/>
          </a:p>
        </p:txBody>
      </p:sp>
      <p:sp>
        <p:nvSpPr>
          <p:cNvPr id="100356" name="Rectangle 3"/>
          <p:cNvSpPr>
            <a:spLocks noChangeArrowheads="1"/>
          </p:cNvSpPr>
          <p:nvPr/>
        </p:nvSpPr>
        <p:spPr bwMode="auto">
          <a:xfrm>
            <a:off x="0" y="6391719"/>
            <a:ext cx="5644662" cy="466281"/>
          </a:xfrm>
          <a:prstGeom prst="rect">
            <a:avLst/>
          </a:prstGeom>
          <a:extLst/>
        </p:spPr>
        <p:txBody>
          <a:bodyPr wrap="square" anchor="b">
            <a:spAutoFit/>
          </a:bodyPr>
          <a:lstStyle/>
          <a:p>
            <a:pPr>
              <a:lnSpc>
                <a:spcPct val="90000"/>
              </a:lnSpc>
            </a:pPr>
            <a:r>
              <a:rPr lang="en-GB" sz="9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Bensinger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 </a:t>
            </a:r>
            <a:r>
              <a:rPr lang="en-GB" sz="9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et </a:t>
            </a:r>
            <a:r>
              <a:rPr lang="en-GB" sz="9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al.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J </a:t>
            </a:r>
            <a:r>
              <a:rPr lang="en-GB" sz="9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Natl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9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Compr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9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Canc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9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Netw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2008;6(</a:t>
            </a:r>
            <a:r>
              <a:rPr lang="en-GB" sz="9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suppl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1):S1-S21.</a:t>
            </a:r>
          </a:p>
          <a:p>
            <a:pPr>
              <a:lnSpc>
                <a:spcPct val="90000"/>
              </a:lnSpc>
            </a:pP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Nutrition in Cancer Care (PDQ). National Cancer Institute. http://www.cancer.gov/</a:t>
            </a:r>
          </a:p>
          <a:p>
            <a:pPr>
              <a:lnSpc>
                <a:spcPct val="90000"/>
              </a:lnSpc>
            </a:pPr>
            <a:r>
              <a:rPr lang="en-GB" sz="9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cancertopics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/pdq/</a:t>
            </a:r>
            <a:r>
              <a:rPr lang="en-GB" sz="9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supportivecare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/nutrition/</a:t>
            </a:r>
            <a:r>
              <a:rPr lang="en-GB" sz="9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HealthProfessional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/page4. Accessed on 04/03/13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p:grpSp>
        <p:nvGrpSpPr>
          <p:cNvPr id="8" name="Groupe 7"/>
          <p:cNvGrpSpPr/>
          <p:nvPr/>
        </p:nvGrpSpPr>
        <p:grpSpPr>
          <a:xfrm>
            <a:off x="7581666" y="978172"/>
            <a:ext cx="1449209" cy="247161"/>
            <a:chOff x="7581666" y="978172"/>
            <a:chExt cx="1449209" cy="247161"/>
          </a:xfrm>
        </p:grpSpPr>
        <p:sp>
          <p:nvSpPr>
            <p:cNvPr id="9" name="Rectangle 8"/>
            <p:cNvSpPr/>
            <p:nvPr/>
          </p:nvSpPr>
          <p:spPr>
            <a:xfrm>
              <a:off x="7581666" y="1081333"/>
              <a:ext cx="1447575" cy="144000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Rectangle à coins arrondis 9226"/>
            <p:cNvSpPr/>
            <p:nvPr/>
          </p:nvSpPr>
          <p:spPr>
            <a:xfrm>
              <a:off x="7581666" y="978172"/>
              <a:ext cx="1449209" cy="162152"/>
            </a:xfrm>
            <a:custGeom>
              <a:avLst/>
              <a:gdLst>
                <a:gd name="connsiteX0" fmla="*/ 0 w 1367459"/>
                <a:gd name="connsiteY0" fmla="*/ 89848 h 252000"/>
                <a:gd name="connsiteX1" fmla="*/ 89848 w 1367459"/>
                <a:gd name="connsiteY1" fmla="*/ 0 h 252000"/>
                <a:gd name="connsiteX2" fmla="*/ 1277611 w 1367459"/>
                <a:gd name="connsiteY2" fmla="*/ 0 h 252000"/>
                <a:gd name="connsiteX3" fmla="*/ 1367459 w 1367459"/>
                <a:gd name="connsiteY3" fmla="*/ 89848 h 252000"/>
                <a:gd name="connsiteX4" fmla="*/ 1367459 w 1367459"/>
                <a:gd name="connsiteY4" fmla="*/ 162152 h 252000"/>
                <a:gd name="connsiteX5" fmla="*/ 1277611 w 1367459"/>
                <a:gd name="connsiteY5" fmla="*/ 252000 h 252000"/>
                <a:gd name="connsiteX6" fmla="*/ 89848 w 1367459"/>
                <a:gd name="connsiteY6" fmla="*/ 252000 h 252000"/>
                <a:gd name="connsiteX7" fmla="*/ 0 w 1367459"/>
                <a:gd name="connsiteY7" fmla="*/ 162152 h 252000"/>
                <a:gd name="connsiteX8" fmla="*/ 0 w 1367459"/>
                <a:gd name="connsiteY8" fmla="*/ 89848 h 252000"/>
                <a:gd name="connsiteX0" fmla="*/ 89848 w 1367459"/>
                <a:gd name="connsiteY0" fmla="*/ 252000 h 343440"/>
                <a:gd name="connsiteX1" fmla="*/ 0 w 1367459"/>
                <a:gd name="connsiteY1" fmla="*/ 162152 h 343440"/>
                <a:gd name="connsiteX2" fmla="*/ 0 w 1367459"/>
                <a:gd name="connsiteY2" fmla="*/ 89848 h 343440"/>
                <a:gd name="connsiteX3" fmla="*/ 89848 w 1367459"/>
                <a:gd name="connsiteY3" fmla="*/ 0 h 343440"/>
                <a:gd name="connsiteX4" fmla="*/ 1277611 w 1367459"/>
                <a:gd name="connsiteY4" fmla="*/ 0 h 343440"/>
                <a:gd name="connsiteX5" fmla="*/ 1367459 w 1367459"/>
                <a:gd name="connsiteY5" fmla="*/ 89848 h 343440"/>
                <a:gd name="connsiteX6" fmla="*/ 1367459 w 1367459"/>
                <a:gd name="connsiteY6" fmla="*/ 162152 h 343440"/>
                <a:gd name="connsiteX7" fmla="*/ 1277611 w 1367459"/>
                <a:gd name="connsiteY7" fmla="*/ 252000 h 343440"/>
                <a:gd name="connsiteX8" fmla="*/ 181288 w 1367459"/>
                <a:gd name="connsiteY8" fmla="*/ 343440 h 343440"/>
                <a:gd name="connsiteX0" fmla="*/ 0 w 1367459"/>
                <a:gd name="connsiteY0" fmla="*/ 162152 h 343440"/>
                <a:gd name="connsiteX1" fmla="*/ 0 w 1367459"/>
                <a:gd name="connsiteY1" fmla="*/ 89848 h 343440"/>
                <a:gd name="connsiteX2" fmla="*/ 89848 w 1367459"/>
                <a:gd name="connsiteY2" fmla="*/ 0 h 343440"/>
                <a:gd name="connsiteX3" fmla="*/ 1277611 w 1367459"/>
                <a:gd name="connsiteY3" fmla="*/ 0 h 343440"/>
                <a:gd name="connsiteX4" fmla="*/ 1367459 w 1367459"/>
                <a:gd name="connsiteY4" fmla="*/ 89848 h 343440"/>
                <a:gd name="connsiteX5" fmla="*/ 1367459 w 1367459"/>
                <a:gd name="connsiteY5" fmla="*/ 162152 h 343440"/>
                <a:gd name="connsiteX6" fmla="*/ 1277611 w 1367459"/>
                <a:gd name="connsiteY6" fmla="*/ 252000 h 343440"/>
                <a:gd name="connsiteX7" fmla="*/ 181288 w 1367459"/>
                <a:gd name="connsiteY7" fmla="*/ 343440 h 343440"/>
                <a:gd name="connsiteX0" fmla="*/ 0 w 1367459"/>
                <a:gd name="connsiteY0" fmla="*/ 162152 h 252000"/>
                <a:gd name="connsiteX1" fmla="*/ 0 w 1367459"/>
                <a:gd name="connsiteY1" fmla="*/ 89848 h 252000"/>
                <a:gd name="connsiteX2" fmla="*/ 89848 w 1367459"/>
                <a:gd name="connsiteY2" fmla="*/ 0 h 252000"/>
                <a:gd name="connsiteX3" fmla="*/ 1277611 w 1367459"/>
                <a:gd name="connsiteY3" fmla="*/ 0 h 252000"/>
                <a:gd name="connsiteX4" fmla="*/ 1367459 w 1367459"/>
                <a:gd name="connsiteY4" fmla="*/ 89848 h 252000"/>
                <a:gd name="connsiteX5" fmla="*/ 1367459 w 1367459"/>
                <a:gd name="connsiteY5" fmla="*/ 162152 h 252000"/>
                <a:gd name="connsiteX6" fmla="*/ 1277611 w 1367459"/>
                <a:gd name="connsiteY6" fmla="*/ 252000 h 252000"/>
                <a:gd name="connsiteX0" fmla="*/ 0 w 1367459"/>
                <a:gd name="connsiteY0" fmla="*/ 162152 h 162152"/>
                <a:gd name="connsiteX1" fmla="*/ 0 w 1367459"/>
                <a:gd name="connsiteY1" fmla="*/ 89848 h 162152"/>
                <a:gd name="connsiteX2" fmla="*/ 89848 w 1367459"/>
                <a:gd name="connsiteY2" fmla="*/ 0 h 162152"/>
                <a:gd name="connsiteX3" fmla="*/ 1277611 w 1367459"/>
                <a:gd name="connsiteY3" fmla="*/ 0 h 162152"/>
                <a:gd name="connsiteX4" fmla="*/ 1367459 w 1367459"/>
                <a:gd name="connsiteY4" fmla="*/ 89848 h 162152"/>
                <a:gd name="connsiteX5" fmla="*/ 1367459 w 1367459"/>
                <a:gd name="connsiteY5" fmla="*/ 162152 h 162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67459" h="162152">
                  <a:moveTo>
                    <a:pt x="0" y="162152"/>
                  </a:moveTo>
                  <a:lnTo>
                    <a:pt x="0" y="89848"/>
                  </a:lnTo>
                  <a:cubicBezTo>
                    <a:pt x="0" y="40226"/>
                    <a:pt x="40226" y="0"/>
                    <a:pt x="89848" y="0"/>
                  </a:cubicBezTo>
                  <a:lnTo>
                    <a:pt x="1277611" y="0"/>
                  </a:lnTo>
                  <a:cubicBezTo>
                    <a:pt x="1327233" y="0"/>
                    <a:pt x="1367459" y="40226"/>
                    <a:pt x="1367459" y="89848"/>
                  </a:cubicBezTo>
                  <a:lnTo>
                    <a:pt x="1367459" y="162152"/>
                  </a:lnTo>
                </a:path>
              </a:pathLst>
            </a:custGeom>
            <a:solidFill>
              <a:schemeClr val="bg1"/>
            </a:solidFill>
            <a:ln w="19050" cap="rnd">
              <a:solidFill>
                <a:schemeClr val="accent2"/>
              </a:solidFill>
            </a:ln>
            <a:effectLst/>
          </p:spPr>
          <p:txBody>
            <a:bodyPr wrap="none" tIns="144000" bIns="0" anchor="ctr">
              <a:noAutofit/>
            </a:bodyPr>
            <a:lstStyle/>
            <a:p>
              <a:pPr algn="r"/>
              <a:r>
                <a:rPr lang="en-US" sz="1400" b="1" noProof="1" smtClean="0">
                  <a:solidFill>
                    <a:schemeClr val="accent2"/>
                  </a:solidFill>
                </a:rPr>
                <a:t>SEs </a:t>
              </a:r>
              <a:r>
                <a:rPr lang="en-US" sz="1400" b="1" noProof="1">
                  <a:solidFill>
                    <a:schemeClr val="accent2"/>
                  </a:solidFill>
                </a:rPr>
                <a:t>stomatitis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12903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Advice for patients on managing stomatitis 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59</a:t>
            </a:fld>
            <a:endParaRPr lang="fr-FR"/>
          </a:p>
        </p:txBody>
      </p:sp>
      <p:grpSp>
        <p:nvGrpSpPr>
          <p:cNvPr id="11" name="Groupe 10"/>
          <p:cNvGrpSpPr/>
          <p:nvPr/>
        </p:nvGrpSpPr>
        <p:grpSpPr>
          <a:xfrm>
            <a:off x="7581666" y="978172"/>
            <a:ext cx="1449209" cy="247161"/>
            <a:chOff x="7581666" y="978172"/>
            <a:chExt cx="1449209" cy="247161"/>
          </a:xfrm>
        </p:grpSpPr>
        <p:sp>
          <p:nvSpPr>
            <p:cNvPr id="12" name="Rectangle 11"/>
            <p:cNvSpPr/>
            <p:nvPr/>
          </p:nvSpPr>
          <p:spPr>
            <a:xfrm>
              <a:off x="7581666" y="1081333"/>
              <a:ext cx="1447575" cy="144000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Rectangle à coins arrondis 9226"/>
            <p:cNvSpPr/>
            <p:nvPr/>
          </p:nvSpPr>
          <p:spPr>
            <a:xfrm>
              <a:off x="7581666" y="978172"/>
              <a:ext cx="1449209" cy="162152"/>
            </a:xfrm>
            <a:custGeom>
              <a:avLst/>
              <a:gdLst>
                <a:gd name="connsiteX0" fmla="*/ 0 w 1367459"/>
                <a:gd name="connsiteY0" fmla="*/ 89848 h 252000"/>
                <a:gd name="connsiteX1" fmla="*/ 89848 w 1367459"/>
                <a:gd name="connsiteY1" fmla="*/ 0 h 252000"/>
                <a:gd name="connsiteX2" fmla="*/ 1277611 w 1367459"/>
                <a:gd name="connsiteY2" fmla="*/ 0 h 252000"/>
                <a:gd name="connsiteX3" fmla="*/ 1367459 w 1367459"/>
                <a:gd name="connsiteY3" fmla="*/ 89848 h 252000"/>
                <a:gd name="connsiteX4" fmla="*/ 1367459 w 1367459"/>
                <a:gd name="connsiteY4" fmla="*/ 162152 h 252000"/>
                <a:gd name="connsiteX5" fmla="*/ 1277611 w 1367459"/>
                <a:gd name="connsiteY5" fmla="*/ 252000 h 252000"/>
                <a:gd name="connsiteX6" fmla="*/ 89848 w 1367459"/>
                <a:gd name="connsiteY6" fmla="*/ 252000 h 252000"/>
                <a:gd name="connsiteX7" fmla="*/ 0 w 1367459"/>
                <a:gd name="connsiteY7" fmla="*/ 162152 h 252000"/>
                <a:gd name="connsiteX8" fmla="*/ 0 w 1367459"/>
                <a:gd name="connsiteY8" fmla="*/ 89848 h 252000"/>
                <a:gd name="connsiteX0" fmla="*/ 89848 w 1367459"/>
                <a:gd name="connsiteY0" fmla="*/ 252000 h 343440"/>
                <a:gd name="connsiteX1" fmla="*/ 0 w 1367459"/>
                <a:gd name="connsiteY1" fmla="*/ 162152 h 343440"/>
                <a:gd name="connsiteX2" fmla="*/ 0 w 1367459"/>
                <a:gd name="connsiteY2" fmla="*/ 89848 h 343440"/>
                <a:gd name="connsiteX3" fmla="*/ 89848 w 1367459"/>
                <a:gd name="connsiteY3" fmla="*/ 0 h 343440"/>
                <a:gd name="connsiteX4" fmla="*/ 1277611 w 1367459"/>
                <a:gd name="connsiteY4" fmla="*/ 0 h 343440"/>
                <a:gd name="connsiteX5" fmla="*/ 1367459 w 1367459"/>
                <a:gd name="connsiteY5" fmla="*/ 89848 h 343440"/>
                <a:gd name="connsiteX6" fmla="*/ 1367459 w 1367459"/>
                <a:gd name="connsiteY6" fmla="*/ 162152 h 343440"/>
                <a:gd name="connsiteX7" fmla="*/ 1277611 w 1367459"/>
                <a:gd name="connsiteY7" fmla="*/ 252000 h 343440"/>
                <a:gd name="connsiteX8" fmla="*/ 181288 w 1367459"/>
                <a:gd name="connsiteY8" fmla="*/ 343440 h 343440"/>
                <a:gd name="connsiteX0" fmla="*/ 0 w 1367459"/>
                <a:gd name="connsiteY0" fmla="*/ 162152 h 343440"/>
                <a:gd name="connsiteX1" fmla="*/ 0 w 1367459"/>
                <a:gd name="connsiteY1" fmla="*/ 89848 h 343440"/>
                <a:gd name="connsiteX2" fmla="*/ 89848 w 1367459"/>
                <a:gd name="connsiteY2" fmla="*/ 0 h 343440"/>
                <a:gd name="connsiteX3" fmla="*/ 1277611 w 1367459"/>
                <a:gd name="connsiteY3" fmla="*/ 0 h 343440"/>
                <a:gd name="connsiteX4" fmla="*/ 1367459 w 1367459"/>
                <a:gd name="connsiteY4" fmla="*/ 89848 h 343440"/>
                <a:gd name="connsiteX5" fmla="*/ 1367459 w 1367459"/>
                <a:gd name="connsiteY5" fmla="*/ 162152 h 343440"/>
                <a:gd name="connsiteX6" fmla="*/ 1277611 w 1367459"/>
                <a:gd name="connsiteY6" fmla="*/ 252000 h 343440"/>
                <a:gd name="connsiteX7" fmla="*/ 181288 w 1367459"/>
                <a:gd name="connsiteY7" fmla="*/ 343440 h 343440"/>
                <a:gd name="connsiteX0" fmla="*/ 0 w 1367459"/>
                <a:gd name="connsiteY0" fmla="*/ 162152 h 252000"/>
                <a:gd name="connsiteX1" fmla="*/ 0 w 1367459"/>
                <a:gd name="connsiteY1" fmla="*/ 89848 h 252000"/>
                <a:gd name="connsiteX2" fmla="*/ 89848 w 1367459"/>
                <a:gd name="connsiteY2" fmla="*/ 0 h 252000"/>
                <a:gd name="connsiteX3" fmla="*/ 1277611 w 1367459"/>
                <a:gd name="connsiteY3" fmla="*/ 0 h 252000"/>
                <a:gd name="connsiteX4" fmla="*/ 1367459 w 1367459"/>
                <a:gd name="connsiteY4" fmla="*/ 89848 h 252000"/>
                <a:gd name="connsiteX5" fmla="*/ 1367459 w 1367459"/>
                <a:gd name="connsiteY5" fmla="*/ 162152 h 252000"/>
                <a:gd name="connsiteX6" fmla="*/ 1277611 w 1367459"/>
                <a:gd name="connsiteY6" fmla="*/ 252000 h 252000"/>
                <a:gd name="connsiteX0" fmla="*/ 0 w 1367459"/>
                <a:gd name="connsiteY0" fmla="*/ 162152 h 162152"/>
                <a:gd name="connsiteX1" fmla="*/ 0 w 1367459"/>
                <a:gd name="connsiteY1" fmla="*/ 89848 h 162152"/>
                <a:gd name="connsiteX2" fmla="*/ 89848 w 1367459"/>
                <a:gd name="connsiteY2" fmla="*/ 0 h 162152"/>
                <a:gd name="connsiteX3" fmla="*/ 1277611 w 1367459"/>
                <a:gd name="connsiteY3" fmla="*/ 0 h 162152"/>
                <a:gd name="connsiteX4" fmla="*/ 1367459 w 1367459"/>
                <a:gd name="connsiteY4" fmla="*/ 89848 h 162152"/>
                <a:gd name="connsiteX5" fmla="*/ 1367459 w 1367459"/>
                <a:gd name="connsiteY5" fmla="*/ 162152 h 162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67459" h="162152">
                  <a:moveTo>
                    <a:pt x="0" y="162152"/>
                  </a:moveTo>
                  <a:lnTo>
                    <a:pt x="0" y="89848"/>
                  </a:lnTo>
                  <a:cubicBezTo>
                    <a:pt x="0" y="40226"/>
                    <a:pt x="40226" y="0"/>
                    <a:pt x="89848" y="0"/>
                  </a:cubicBezTo>
                  <a:lnTo>
                    <a:pt x="1277611" y="0"/>
                  </a:lnTo>
                  <a:cubicBezTo>
                    <a:pt x="1327233" y="0"/>
                    <a:pt x="1367459" y="40226"/>
                    <a:pt x="1367459" y="89848"/>
                  </a:cubicBezTo>
                  <a:lnTo>
                    <a:pt x="1367459" y="162152"/>
                  </a:lnTo>
                </a:path>
              </a:pathLst>
            </a:custGeom>
            <a:solidFill>
              <a:schemeClr val="bg1"/>
            </a:solidFill>
            <a:ln w="19050" cap="rnd">
              <a:solidFill>
                <a:schemeClr val="accent2"/>
              </a:solidFill>
            </a:ln>
            <a:effectLst/>
          </p:spPr>
          <p:txBody>
            <a:bodyPr wrap="none" tIns="144000" bIns="0" anchor="ctr">
              <a:noAutofit/>
            </a:bodyPr>
            <a:lstStyle/>
            <a:p>
              <a:pPr algn="r"/>
              <a:r>
                <a:rPr lang="en-US" sz="1400" b="1" noProof="1" smtClean="0">
                  <a:solidFill>
                    <a:schemeClr val="accent2"/>
                  </a:solidFill>
                </a:rPr>
                <a:t>SEs </a:t>
              </a:r>
              <a:r>
                <a:rPr lang="en-US" sz="1400" b="1" noProof="1">
                  <a:solidFill>
                    <a:schemeClr val="accent2"/>
                  </a:solidFill>
                </a:rPr>
                <a:t>stomatitis</a:t>
              </a:r>
            </a:p>
          </p:txBody>
        </p:sp>
      </p:grpSp>
      <p:grpSp>
        <p:nvGrpSpPr>
          <p:cNvPr id="14" name="Groupe 13"/>
          <p:cNvGrpSpPr/>
          <p:nvPr/>
        </p:nvGrpSpPr>
        <p:grpSpPr>
          <a:xfrm>
            <a:off x="540000" y="2117549"/>
            <a:ext cx="8324617" cy="915908"/>
            <a:chOff x="540000" y="2163547"/>
            <a:chExt cx="8324617" cy="915908"/>
          </a:xfrm>
        </p:grpSpPr>
        <p:sp>
          <p:nvSpPr>
            <p:cNvPr id="15" name="ZoneTexte 6"/>
            <p:cNvSpPr txBox="1">
              <a:spLocks noChangeArrowheads="1"/>
            </p:cNvSpPr>
            <p:nvPr/>
          </p:nvSpPr>
          <p:spPr bwMode="auto">
            <a:xfrm>
              <a:off x="540000" y="2163547"/>
              <a:ext cx="1512000" cy="540000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innerShdw blurRad="254000">
                <a:schemeClr val="accent1">
                  <a:lumMod val="60000"/>
                  <a:lumOff val="40000"/>
                  <a:alpha val="84000"/>
                </a:schemeClr>
              </a:innerShdw>
            </a:effectLst>
            <a:extLst/>
          </p:spPr>
          <p:txBody>
            <a:bodyPr vert="horz" wrap="square" lIns="0" tIns="0" rIns="0" bIns="0" rtlCol="0" anchor="ctr">
              <a:noAutofit/>
            </a:bodyPr>
            <a:lstStyle>
              <a:defPPr>
                <a:defRPr lang="fr-FR"/>
              </a:defPPr>
              <a:lvl1pPr>
                <a:lnSpc>
                  <a:spcPct val="85000"/>
                </a:lnSpc>
                <a:spcBef>
                  <a:spcPts val="400"/>
                </a:spcBef>
                <a:buClr>
                  <a:srgbClr val="1CBECA"/>
                </a:buClr>
                <a:tabLst>
                  <a:tab pos="1835150" algn="l"/>
                </a:tabLst>
                <a:defRPr sz="1300" b="1">
                  <a:solidFill>
                    <a:schemeClr val="tx1"/>
                  </a:solidFill>
                </a:defRPr>
              </a:lvl1pPr>
              <a:lvl2pPr>
                <a:defRPr>
                  <a:solidFill>
                    <a:schemeClr val="tx1"/>
                  </a:solidFill>
                </a:defRPr>
              </a:lvl2pPr>
              <a:lvl3pPr>
                <a:defRPr>
                  <a:solidFill>
                    <a:schemeClr val="tx1"/>
                  </a:solidFill>
                </a:defRPr>
              </a:lvl3pPr>
              <a:lvl4pPr>
                <a:defRPr>
                  <a:solidFill>
                    <a:schemeClr val="tx1"/>
                  </a:solidFill>
                </a:defRPr>
              </a:lvl4pPr>
              <a:lvl5pPr>
                <a:defRPr>
                  <a:solidFill>
                    <a:schemeClr val="tx1"/>
                  </a:solidFill>
                </a:defRPr>
              </a:lvl5pPr>
              <a:lvl6pPr>
                <a:defRPr>
                  <a:solidFill>
                    <a:schemeClr val="tx1"/>
                  </a:solidFill>
                </a:defRPr>
              </a:lvl6pPr>
              <a:lvl7pPr>
                <a:defRPr>
                  <a:solidFill>
                    <a:schemeClr val="tx1"/>
                  </a:solidFill>
                </a:defRPr>
              </a:lvl7pPr>
              <a:lvl8pPr>
                <a:defRPr>
                  <a:solidFill>
                    <a:schemeClr val="tx1"/>
                  </a:solidFill>
                </a:defRPr>
              </a:lvl8pPr>
              <a:lvl9pPr>
                <a:defRPr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GB" sz="1400" dirty="0"/>
                <a:t>Practice good oral care</a:t>
              </a:r>
            </a:p>
          </p:txBody>
        </p:sp>
        <p:sp>
          <p:nvSpPr>
            <p:cNvPr id="16" name="Espace réservé du contenu 2"/>
            <p:cNvSpPr txBox="1">
              <a:spLocks/>
            </p:cNvSpPr>
            <p:nvPr/>
          </p:nvSpPr>
          <p:spPr>
            <a:xfrm>
              <a:off x="2088000" y="2163547"/>
              <a:ext cx="6776617" cy="915908"/>
            </a:xfrm>
            <a:prstGeom prst="rect">
              <a:avLst/>
            </a:prstGeom>
          </p:spPr>
          <p:txBody>
            <a:bodyPr vert="horz" wrap="square" lIns="91440" tIns="126000" rIns="91440" bIns="45720" rtlCol="0">
              <a:spAutoFit/>
            </a:bodyPr>
            <a:lstStyle>
              <a:lvl1pPr marL="176213" indent="-176213" algn="l" defTabSz="914400" rtl="0" eaLnBrk="1" latinLnBrk="0" hangingPunct="1">
                <a:lnSpc>
                  <a:spcPct val="85000"/>
                </a:lnSpc>
                <a:spcBef>
                  <a:spcPts val="1200"/>
                </a:spcBef>
                <a:buClr>
                  <a:srgbClr val="1CBECA"/>
                </a:buClr>
                <a:buFont typeface="Arial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20725" indent="-263525" algn="l" defTabSz="914400" rtl="0" eaLnBrk="1" latinLnBrk="0" hangingPunct="1">
                <a:lnSpc>
                  <a:spcPct val="85000"/>
                </a:lnSpc>
                <a:spcBef>
                  <a:spcPts val="600"/>
                </a:spcBef>
                <a:buClr>
                  <a:schemeClr val="tx1">
                    <a:lumMod val="65000"/>
                    <a:lumOff val="35000"/>
                  </a:schemeClr>
                </a:buClr>
                <a:buFont typeface="Arial" pitchFamily="34" charset="0"/>
                <a:buChar char="‒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073150" indent="-158750" algn="l" defTabSz="914400" rtl="0" eaLnBrk="1" latinLnBrk="0" hangingPunct="1">
                <a:lnSpc>
                  <a:spcPct val="85000"/>
                </a:lnSpc>
                <a:spcBef>
                  <a:spcPts val="400"/>
                </a:spcBef>
                <a:buClr>
                  <a:srgbClr val="1CBECA"/>
                </a:buClr>
                <a:buFont typeface="Arial" pitchFamily="34" charset="0"/>
                <a:buChar char="•"/>
                <a:defRPr sz="16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520825" indent="-149225" algn="l" defTabSz="914400" rtl="0" eaLnBrk="1" latinLnBrk="0" hangingPunct="1">
                <a:lnSpc>
                  <a:spcPct val="85000"/>
                </a:lnSpc>
                <a:spcBef>
                  <a:spcPts val="0"/>
                </a:spcBef>
                <a:buClr>
                  <a:srgbClr val="1CBECA"/>
                </a:buClr>
                <a:buFont typeface="Arial" pitchFamily="34" charset="0"/>
                <a:buChar char="•"/>
                <a:defRPr sz="1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970088" indent="-141288" algn="l" defTabSz="914400" rtl="0" eaLnBrk="1" latinLnBrk="0" hangingPunct="1">
                <a:lnSpc>
                  <a:spcPct val="85000"/>
                </a:lnSpc>
                <a:spcBef>
                  <a:spcPts val="0"/>
                </a:spcBef>
                <a:buClr>
                  <a:srgbClr val="1CBECA"/>
                </a:buClr>
                <a:buFont typeface="Arial" pitchFamily="34" charset="0"/>
                <a:buChar char="•"/>
                <a:defRPr sz="1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600"/>
                </a:spcBef>
              </a:pPr>
              <a:r>
                <a:rPr lang="en-US" sz="1500" dirty="0"/>
                <a:t>Gently brush teeth and gums with a soft toothbrush</a:t>
              </a:r>
            </a:p>
            <a:p>
              <a:pPr>
                <a:spcBef>
                  <a:spcPts val="600"/>
                </a:spcBef>
              </a:pPr>
              <a:r>
                <a:rPr lang="en-US" sz="1500" dirty="0"/>
                <a:t>Rinse with warm salt water after every meal and at bedtime</a:t>
              </a:r>
            </a:p>
            <a:p>
              <a:pPr>
                <a:spcBef>
                  <a:spcPts val="600"/>
                </a:spcBef>
              </a:pPr>
              <a:r>
                <a:rPr lang="en-US" sz="1500" dirty="0"/>
                <a:t>Avoid mouthwashes containing alcohol</a:t>
              </a:r>
              <a:endParaRPr lang="en-GB" sz="1500" dirty="0" smtClean="0"/>
            </a:p>
          </p:txBody>
        </p:sp>
      </p:grpSp>
      <p:grpSp>
        <p:nvGrpSpPr>
          <p:cNvPr id="17" name="Groupe 16"/>
          <p:cNvGrpSpPr/>
          <p:nvPr/>
        </p:nvGrpSpPr>
        <p:grpSpPr>
          <a:xfrm>
            <a:off x="540000" y="3203092"/>
            <a:ext cx="8489241" cy="2364766"/>
            <a:chOff x="540000" y="3221410"/>
            <a:chExt cx="8489241" cy="2364766"/>
          </a:xfrm>
        </p:grpSpPr>
        <p:sp>
          <p:nvSpPr>
            <p:cNvPr id="18" name="ZoneTexte 8"/>
            <p:cNvSpPr txBox="1">
              <a:spLocks noChangeArrowheads="1"/>
            </p:cNvSpPr>
            <p:nvPr/>
          </p:nvSpPr>
          <p:spPr bwMode="auto">
            <a:xfrm>
              <a:off x="540000" y="3221410"/>
              <a:ext cx="1512000" cy="432000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innerShdw blurRad="254000">
                <a:schemeClr val="accent1">
                  <a:lumMod val="60000"/>
                  <a:lumOff val="40000"/>
                  <a:alpha val="84000"/>
                </a:schemeClr>
              </a:innerShdw>
            </a:effectLst>
            <a:extLst/>
          </p:spPr>
          <p:txBody>
            <a:bodyPr vert="horz" wrap="square" lIns="0" tIns="0" rIns="0" bIns="0" rtlCol="0" anchor="ctr">
              <a:noAutofit/>
            </a:bodyPr>
            <a:lstStyle>
              <a:defPPr>
                <a:defRPr lang="fr-FR"/>
              </a:defPPr>
              <a:lvl1pPr>
                <a:lnSpc>
                  <a:spcPct val="85000"/>
                </a:lnSpc>
                <a:spcBef>
                  <a:spcPts val="400"/>
                </a:spcBef>
                <a:buClr>
                  <a:srgbClr val="1CBECA"/>
                </a:buClr>
                <a:tabLst>
                  <a:tab pos="1835150" algn="l"/>
                </a:tabLst>
                <a:defRPr sz="1300" b="1">
                  <a:solidFill>
                    <a:schemeClr val="tx1"/>
                  </a:solidFill>
                </a:defRPr>
              </a:lvl1pPr>
              <a:lvl2pPr>
                <a:defRPr>
                  <a:solidFill>
                    <a:schemeClr val="tx1"/>
                  </a:solidFill>
                </a:defRPr>
              </a:lvl2pPr>
              <a:lvl3pPr>
                <a:defRPr>
                  <a:solidFill>
                    <a:schemeClr val="tx1"/>
                  </a:solidFill>
                </a:defRPr>
              </a:lvl3pPr>
              <a:lvl4pPr>
                <a:defRPr>
                  <a:solidFill>
                    <a:schemeClr val="tx1"/>
                  </a:solidFill>
                </a:defRPr>
              </a:lvl4pPr>
              <a:lvl5pPr>
                <a:defRPr>
                  <a:solidFill>
                    <a:schemeClr val="tx1"/>
                  </a:solidFill>
                </a:defRPr>
              </a:lvl5pPr>
              <a:lvl6pPr>
                <a:defRPr>
                  <a:solidFill>
                    <a:schemeClr val="tx1"/>
                  </a:solidFill>
                </a:defRPr>
              </a:lvl6pPr>
              <a:lvl7pPr>
                <a:defRPr>
                  <a:solidFill>
                    <a:schemeClr val="tx1"/>
                  </a:solidFill>
                </a:defRPr>
              </a:lvl7pPr>
              <a:lvl8pPr>
                <a:defRPr>
                  <a:solidFill>
                    <a:schemeClr val="tx1"/>
                  </a:solidFill>
                </a:defRPr>
              </a:lvl8pPr>
              <a:lvl9pPr>
                <a:defRPr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GB" sz="1400" dirty="0"/>
                <a:t>Eat for comfort</a:t>
              </a:r>
            </a:p>
          </p:txBody>
        </p:sp>
        <p:sp>
          <p:nvSpPr>
            <p:cNvPr id="19" name="Espace réservé du contenu 2"/>
            <p:cNvSpPr txBox="1">
              <a:spLocks/>
            </p:cNvSpPr>
            <p:nvPr/>
          </p:nvSpPr>
          <p:spPr>
            <a:xfrm>
              <a:off x="2088000" y="3221410"/>
              <a:ext cx="6941241" cy="2364766"/>
            </a:xfrm>
            <a:prstGeom prst="rect">
              <a:avLst/>
            </a:prstGeom>
          </p:spPr>
          <p:txBody>
            <a:bodyPr vert="horz" wrap="square" lIns="91440" tIns="126000" rIns="91440" bIns="45720" rtlCol="0">
              <a:spAutoFit/>
            </a:bodyPr>
            <a:lstStyle>
              <a:lvl1pPr marL="176213" indent="-176213" algn="l" defTabSz="914400" rtl="0" eaLnBrk="1" latinLnBrk="0" hangingPunct="1">
                <a:lnSpc>
                  <a:spcPct val="85000"/>
                </a:lnSpc>
                <a:spcBef>
                  <a:spcPts val="1200"/>
                </a:spcBef>
                <a:buClr>
                  <a:srgbClr val="1CBECA"/>
                </a:buClr>
                <a:buFont typeface="Arial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20725" indent="-263525" algn="l" defTabSz="914400" rtl="0" eaLnBrk="1" latinLnBrk="0" hangingPunct="1">
                <a:lnSpc>
                  <a:spcPct val="85000"/>
                </a:lnSpc>
                <a:spcBef>
                  <a:spcPts val="600"/>
                </a:spcBef>
                <a:buClr>
                  <a:schemeClr val="tx1">
                    <a:lumMod val="65000"/>
                    <a:lumOff val="35000"/>
                  </a:schemeClr>
                </a:buClr>
                <a:buFont typeface="Arial" pitchFamily="34" charset="0"/>
                <a:buChar char="‒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073150" indent="-158750" algn="l" defTabSz="914400" rtl="0" eaLnBrk="1" latinLnBrk="0" hangingPunct="1">
                <a:lnSpc>
                  <a:spcPct val="85000"/>
                </a:lnSpc>
                <a:spcBef>
                  <a:spcPts val="400"/>
                </a:spcBef>
                <a:buClr>
                  <a:srgbClr val="1CBECA"/>
                </a:buClr>
                <a:buFont typeface="Arial" pitchFamily="34" charset="0"/>
                <a:buChar char="•"/>
                <a:defRPr sz="16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520825" indent="-149225" algn="l" defTabSz="914400" rtl="0" eaLnBrk="1" latinLnBrk="0" hangingPunct="1">
                <a:lnSpc>
                  <a:spcPct val="85000"/>
                </a:lnSpc>
                <a:spcBef>
                  <a:spcPts val="0"/>
                </a:spcBef>
                <a:buClr>
                  <a:srgbClr val="1CBECA"/>
                </a:buClr>
                <a:buFont typeface="Arial" pitchFamily="34" charset="0"/>
                <a:buChar char="•"/>
                <a:defRPr sz="1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970088" indent="-141288" algn="l" defTabSz="914400" rtl="0" eaLnBrk="1" latinLnBrk="0" hangingPunct="1">
                <a:lnSpc>
                  <a:spcPct val="85000"/>
                </a:lnSpc>
                <a:spcBef>
                  <a:spcPts val="0"/>
                </a:spcBef>
                <a:buClr>
                  <a:srgbClr val="1CBECA"/>
                </a:buClr>
                <a:buFont typeface="Arial" pitchFamily="34" charset="0"/>
                <a:buChar char="•"/>
                <a:defRPr sz="1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600"/>
                </a:spcBef>
              </a:pPr>
              <a:r>
                <a:rPr lang="en-US" sz="1500" dirty="0"/>
                <a:t>Eat foods cold or at room temperature; hot and warm </a:t>
              </a:r>
              <a:r>
                <a:rPr lang="en-US" sz="1500" dirty="0" smtClean="0"/>
                <a:t>foods </a:t>
              </a:r>
              <a:r>
                <a:rPr lang="en-US" sz="1500" dirty="0"/>
                <a:t>can irritate a tender mouth</a:t>
              </a:r>
            </a:p>
            <a:p>
              <a:pPr>
                <a:spcBef>
                  <a:spcPts val="600"/>
                </a:spcBef>
              </a:pPr>
              <a:r>
                <a:rPr lang="en-US" sz="1500" dirty="0"/>
                <a:t>Eat soft, </a:t>
              </a:r>
              <a:r>
                <a:rPr lang="en-US" sz="1500" dirty="0" smtClean="0"/>
                <a:t>soothing, </a:t>
              </a:r>
              <a:r>
                <a:rPr lang="en-US" sz="1500" dirty="0"/>
                <a:t>and moist food, such as mashed potatoes, scrambled eggs, macaroni and cheese, cottage cheese, soft fruit, or pureed cooked foods</a:t>
              </a:r>
            </a:p>
            <a:p>
              <a:pPr>
                <a:spcBef>
                  <a:spcPts val="600"/>
                </a:spcBef>
              </a:pPr>
              <a:r>
                <a:rPr lang="en-US" sz="1500" dirty="0"/>
                <a:t>Avoid:</a:t>
              </a:r>
            </a:p>
            <a:p>
              <a:pPr lvl="1">
                <a:spcBef>
                  <a:spcPts val="200"/>
                </a:spcBef>
              </a:pPr>
              <a:r>
                <a:rPr lang="en-US" sz="1300" dirty="0"/>
                <a:t>Acidic or irritating juices and foods, such as those that are </a:t>
              </a:r>
              <a:r>
                <a:rPr lang="en-US" sz="1300" dirty="0" smtClean="0"/>
                <a:t>tomato- </a:t>
              </a:r>
              <a:r>
                <a:rPr lang="en-US" sz="1300" dirty="0"/>
                <a:t>or citrus-based</a:t>
              </a:r>
            </a:p>
            <a:p>
              <a:pPr lvl="1">
                <a:spcBef>
                  <a:spcPts val="200"/>
                </a:spcBef>
              </a:pPr>
              <a:r>
                <a:rPr lang="en-US" sz="1300" dirty="0"/>
                <a:t>Spicy or salty foods</a:t>
              </a:r>
            </a:p>
            <a:p>
              <a:pPr lvl="1">
                <a:spcBef>
                  <a:spcPts val="200"/>
                </a:spcBef>
              </a:pPr>
              <a:r>
                <a:rPr lang="en-US" sz="1300" dirty="0"/>
                <a:t>Rough or coarse foods, such as raw vegetables, granola, or toast</a:t>
              </a:r>
            </a:p>
            <a:p>
              <a:pPr>
                <a:spcBef>
                  <a:spcPts val="600"/>
                </a:spcBef>
              </a:pPr>
              <a:r>
                <a:rPr lang="en-US" sz="1500" dirty="0"/>
                <a:t>Drink plenty of water, and use a straw to drink liquids</a:t>
              </a:r>
              <a:endParaRPr lang="en-GB" sz="1500" dirty="0" smtClean="0"/>
            </a:p>
          </p:txBody>
        </p:sp>
      </p:grpSp>
      <p:grpSp>
        <p:nvGrpSpPr>
          <p:cNvPr id="20" name="Groupe 19"/>
          <p:cNvGrpSpPr/>
          <p:nvPr/>
        </p:nvGrpSpPr>
        <p:grpSpPr>
          <a:xfrm>
            <a:off x="540000" y="5541286"/>
            <a:ext cx="6860041" cy="955149"/>
            <a:chOff x="540000" y="5182776"/>
            <a:chExt cx="6860041" cy="955149"/>
          </a:xfrm>
        </p:grpSpPr>
        <p:sp>
          <p:nvSpPr>
            <p:cNvPr id="21" name="ZoneTexte 9"/>
            <p:cNvSpPr txBox="1">
              <a:spLocks noChangeArrowheads="1"/>
            </p:cNvSpPr>
            <p:nvPr/>
          </p:nvSpPr>
          <p:spPr bwMode="auto">
            <a:xfrm>
              <a:off x="540000" y="5182776"/>
              <a:ext cx="1512000" cy="540000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innerShdw blurRad="254000">
                <a:schemeClr val="accent1">
                  <a:lumMod val="60000"/>
                  <a:lumOff val="40000"/>
                  <a:alpha val="84000"/>
                </a:schemeClr>
              </a:innerShdw>
            </a:effectLst>
            <a:extLst/>
          </p:spPr>
          <p:txBody>
            <a:bodyPr vert="horz" wrap="square" lIns="0" tIns="0" rIns="0" bIns="0" rtlCol="0" anchor="ctr">
              <a:noAutofit/>
            </a:bodyPr>
            <a:lstStyle>
              <a:defPPr>
                <a:defRPr lang="fr-FR"/>
              </a:defPPr>
              <a:lvl1pPr>
                <a:lnSpc>
                  <a:spcPct val="85000"/>
                </a:lnSpc>
                <a:spcBef>
                  <a:spcPts val="400"/>
                </a:spcBef>
                <a:buClr>
                  <a:srgbClr val="1CBECA"/>
                </a:buClr>
                <a:tabLst>
                  <a:tab pos="1835150" algn="l"/>
                </a:tabLst>
                <a:defRPr sz="1300" b="1">
                  <a:solidFill>
                    <a:schemeClr val="tx1"/>
                  </a:solidFill>
                </a:defRPr>
              </a:lvl1pPr>
              <a:lvl2pPr>
                <a:defRPr>
                  <a:solidFill>
                    <a:schemeClr val="tx1"/>
                  </a:solidFill>
                </a:defRPr>
              </a:lvl2pPr>
              <a:lvl3pPr>
                <a:defRPr>
                  <a:solidFill>
                    <a:schemeClr val="tx1"/>
                  </a:solidFill>
                </a:defRPr>
              </a:lvl3pPr>
              <a:lvl4pPr>
                <a:defRPr>
                  <a:solidFill>
                    <a:schemeClr val="tx1"/>
                  </a:solidFill>
                </a:defRPr>
              </a:lvl4pPr>
              <a:lvl5pPr>
                <a:defRPr>
                  <a:solidFill>
                    <a:schemeClr val="tx1"/>
                  </a:solidFill>
                </a:defRPr>
              </a:lvl5pPr>
              <a:lvl6pPr>
                <a:defRPr>
                  <a:solidFill>
                    <a:schemeClr val="tx1"/>
                  </a:solidFill>
                </a:defRPr>
              </a:lvl6pPr>
              <a:lvl7pPr>
                <a:defRPr>
                  <a:solidFill>
                    <a:schemeClr val="tx1"/>
                  </a:solidFill>
                </a:defRPr>
              </a:lvl7pPr>
              <a:lvl8pPr>
                <a:defRPr>
                  <a:solidFill>
                    <a:schemeClr val="tx1"/>
                  </a:solidFill>
                </a:defRPr>
              </a:lvl8pPr>
              <a:lvl9pPr>
                <a:defRPr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GB" sz="1400" dirty="0" smtClean="0"/>
                <a:t>Soothe</a:t>
              </a:r>
              <a:br>
                <a:rPr lang="en-GB" sz="1400" dirty="0" smtClean="0"/>
              </a:br>
              <a:r>
                <a:rPr lang="en-GB" sz="1400" dirty="0" smtClean="0"/>
                <a:t>soreness</a:t>
              </a:r>
              <a:endParaRPr lang="en-GB" sz="1400" dirty="0"/>
            </a:p>
          </p:txBody>
        </p:sp>
        <p:sp>
          <p:nvSpPr>
            <p:cNvPr id="22" name="Espace réservé du contenu 2"/>
            <p:cNvSpPr txBox="1">
              <a:spLocks/>
            </p:cNvSpPr>
            <p:nvPr/>
          </p:nvSpPr>
          <p:spPr>
            <a:xfrm>
              <a:off x="2088000" y="5182776"/>
              <a:ext cx="5312041" cy="955149"/>
            </a:xfrm>
            <a:prstGeom prst="rect">
              <a:avLst/>
            </a:prstGeom>
          </p:spPr>
          <p:txBody>
            <a:bodyPr vert="horz" wrap="square" lIns="91440" tIns="126000" rIns="91440" bIns="45720" rtlCol="0">
              <a:spAutoFit/>
            </a:bodyPr>
            <a:lstStyle>
              <a:lvl1pPr marL="176213" indent="-176213" algn="l" defTabSz="914400" rtl="0" eaLnBrk="1" latinLnBrk="0" hangingPunct="1">
                <a:lnSpc>
                  <a:spcPct val="85000"/>
                </a:lnSpc>
                <a:spcBef>
                  <a:spcPts val="1200"/>
                </a:spcBef>
                <a:buClr>
                  <a:srgbClr val="1CBECA"/>
                </a:buClr>
                <a:buFont typeface="Arial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20725" indent="-263525" algn="l" defTabSz="914400" rtl="0" eaLnBrk="1" latinLnBrk="0" hangingPunct="1">
                <a:lnSpc>
                  <a:spcPct val="85000"/>
                </a:lnSpc>
                <a:spcBef>
                  <a:spcPts val="600"/>
                </a:spcBef>
                <a:buClr>
                  <a:schemeClr val="tx1">
                    <a:lumMod val="65000"/>
                    <a:lumOff val="35000"/>
                  </a:schemeClr>
                </a:buClr>
                <a:buFont typeface="Arial" pitchFamily="34" charset="0"/>
                <a:buChar char="‒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073150" indent="-158750" algn="l" defTabSz="914400" rtl="0" eaLnBrk="1" latinLnBrk="0" hangingPunct="1">
                <a:lnSpc>
                  <a:spcPct val="85000"/>
                </a:lnSpc>
                <a:spcBef>
                  <a:spcPts val="400"/>
                </a:spcBef>
                <a:buClr>
                  <a:srgbClr val="1CBECA"/>
                </a:buClr>
                <a:buFont typeface="Arial" pitchFamily="34" charset="0"/>
                <a:buChar char="•"/>
                <a:defRPr sz="16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520825" indent="-149225" algn="l" defTabSz="914400" rtl="0" eaLnBrk="1" latinLnBrk="0" hangingPunct="1">
                <a:lnSpc>
                  <a:spcPct val="85000"/>
                </a:lnSpc>
                <a:spcBef>
                  <a:spcPts val="0"/>
                </a:spcBef>
                <a:buClr>
                  <a:srgbClr val="1CBECA"/>
                </a:buClr>
                <a:buFont typeface="Arial" pitchFamily="34" charset="0"/>
                <a:buChar char="•"/>
                <a:defRPr sz="1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970088" indent="-141288" algn="l" defTabSz="914400" rtl="0" eaLnBrk="1" latinLnBrk="0" hangingPunct="1">
                <a:lnSpc>
                  <a:spcPct val="85000"/>
                </a:lnSpc>
                <a:spcBef>
                  <a:spcPts val="0"/>
                </a:spcBef>
                <a:buClr>
                  <a:srgbClr val="1CBECA"/>
                </a:buClr>
                <a:buFont typeface="Arial" pitchFamily="34" charset="0"/>
                <a:buChar char="•"/>
                <a:defRPr sz="1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GB" sz="1600" dirty="0">
                  <a:ea typeface="ＭＳ Ｐゴシック" pitchFamily="84" charset="-128"/>
                </a:rPr>
                <a:t>Use lip balm or petroleum jelly for dry lips</a:t>
              </a:r>
            </a:p>
            <a:p>
              <a:pPr>
                <a:defRPr/>
              </a:pPr>
              <a:r>
                <a:rPr lang="en-GB" sz="1600" dirty="0">
                  <a:ea typeface="ＭＳ Ｐゴシック" pitchFamily="84" charset="-128"/>
                </a:rPr>
                <a:t>Numb the mouth with ice chips or flavoured ice pops, as needed</a:t>
              </a:r>
              <a:endParaRPr lang="en-GB" sz="1500" dirty="0" smtClean="0"/>
            </a:p>
          </p:txBody>
        </p:sp>
      </p:grpSp>
      <p:grpSp>
        <p:nvGrpSpPr>
          <p:cNvPr id="23" name="Groupe 22"/>
          <p:cNvGrpSpPr/>
          <p:nvPr/>
        </p:nvGrpSpPr>
        <p:grpSpPr>
          <a:xfrm>
            <a:off x="540000" y="1391628"/>
            <a:ext cx="8325037" cy="556286"/>
            <a:chOff x="540000" y="1479548"/>
            <a:chExt cx="8325037" cy="556286"/>
          </a:xfrm>
        </p:grpSpPr>
        <p:sp>
          <p:nvSpPr>
            <p:cNvPr id="24" name="ZoneTexte 3"/>
            <p:cNvSpPr txBox="1">
              <a:spLocks noChangeArrowheads="1"/>
            </p:cNvSpPr>
            <p:nvPr/>
          </p:nvSpPr>
          <p:spPr bwMode="auto">
            <a:xfrm>
              <a:off x="540000" y="1479548"/>
              <a:ext cx="1512000" cy="432000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innerShdw blurRad="254000">
                <a:schemeClr val="accent1">
                  <a:lumMod val="60000"/>
                  <a:lumOff val="40000"/>
                  <a:alpha val="84000"/>
                </a:schemeClr>
              </a:innerShdw>
            </a:effectLst>
            <a:extLst/>
          </p:spPr>
          <p:txBody>
            <a:bodyPr vert="horz" wrap="square" lIns="0" tIns="0" rIns="0" bIns="0" rtlCol="0" anchor="ctr">
              <a:noAutofit/>
            </a:bodyPr>
            <a:lstStyle>
              <a:defPPr>
                <a:defRPr lang="fr-FR"/>
              </a:defPPr>
              <a:lvl1pPr>
                <a:lnSpc>
                  <a:spcPct val="85000"/>
                </a:lnSpc>
                <a:spcBef>
                  <a:spcPts val="400"/>
                </a:spcBef>
                <a:buClr>
                  <a:srgbClr val="1CBECA"/>
                </a:buClr>
                <a:tabLst>
                  <a:tab pos="1835150" algn="l"/>
                </a:tabLst>
                <a:defRPr sz="1300" b="1">
                  <a:solidFill>
                    <a:schemeClr val="tx1"/>
                  </a:solidFill>
                </a:defRPr>
              </a:lvl1pPr>
              <a:lvl2pPr>
                <a:defRPr>
                  <a:solidFill>
                    <a:schemeClr val="tx1"/>
                  </a:solidFill>
                </a:defRPr>
              </a:lvl2pPr>
              <a:lvl3pPr>
                <a:defRPr>
                  <a:solidFill>
                    <a:schemeClr val="tx1"/>
                  </a:solidFill>
                </a:defRPr>
              </a:lvl3pPr>
              <a:lvl4pPr>
                <a:defRPr>
                  <a:solidFill>
                    <a:schemeClr val="tx1"/>
                  </a:solidFill>
                </a:defRPr>
              </a:lvl4pPr>
              <a:lvl5pPr>
                <a:defRPr>
                  <a:solidFill>
                    <a:schemeClr val="tx1"/>
                  </a:solidFill>
                </a:defRPr>
              </a:lvl5pPr>
              <a:lvl6pPr>
                <a:defRPr>
                  <a:solidFill>
                    <a:schemeClr val="tx1"/>
                  </a:solidFill>
                </a:defRPr>
              </a:lvl6pPr>
              <a:lvl7pPr>
                <a:defRPr>
                  <a:solidFill>
                    <a:schemeClr val="tx1"/>
                  </a:solidFill>
                </a:defRPr>
              </a:lvl7pPr>
              <a:lvl8pPr>
                <a:defRPr>
                  <a:solidFill>
                    <a:schemeClr val="tx1"/>
                  </a:solidFill>
                </a:defRPr>
              </a:lvl8pPr>
              <a:lvl9pPr>
                <a:defRPr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GB" sz="1400"/>
                <a:t>Look out for</a:t>
              </a:r>
            </a:p>
          </p:txBody>
        </p:sp>
        <p:sp>
          <p:nvSpPr>
            <p:cNvPr id="25" name="Espace réservé du contenu 2"/>
            <p:cNvSpPr txBox="1">
              <a:spLocks/>
            </p:cNvSpPr>
            <p:nvPr/>
          </p:nvSpPr>
          <p:spPr>
            <a:xfrm>
              <a:off x="2088000" y="1551086"/>
              <a:ext cx="6777037" cy="484748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176213" indent="-176213" algn="l" defTabSz="914400" rtl="0" eaLnBrk="1" latinLnBrk="0" hangingPunct="1">
                <a:lnSpc>
                  <a:spcPct val="85000"/>
                </a:lnSpc>
                <a:spcBef>
                  <a:spcPts val="1200"/>
                </a:spcBef>
                <a:buClr>
                  <a:srgbClr val="1CBECA"/>
                </a:buClr>
                <a:buFont typeface="Arial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20725" indent="-263525" algn="l" defTabSz="914400" rtl="0" eaLnBrk="1" latinLnBrk="0" hangingPunct="1">
                <a:lnSpc>
                  <a:spcPct val="85000"/>
                </a:lnSpc>
                <a:spcBef>
                  <a:spcPts val="600"/>
                </a:spcBef>
                <a:buClr>
                  <a:schemeClr val="tx1">
                    <a:lumMod val="65000"/>
                    <a:lumOff val="35000"/>
                  </a:schemeClr>
                </a:buClr>
                <a:buFont typeface="Arial" pitchFamily="34" charset="0"/>
                <a:buChar char="‒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073150" indent="-158750" algn="l" defTabSz="914400" rtl="0" eaLnBrk="1" latinLnBrk="0" hangingPunct="1">
                <a:lnSpc>
                  <a:spcPct val="85000"/>
                </a:lnSpc>
                <a:spcBef>
                  <a:spcPts val="400"/>
                </a:spcBef>
                <a:buClr>
                  <a:srgbClr val="1CBECA"/>
                </a:buClr>
                <a:buFont typeface="Arial" pitchFamily="34" charset="0"/>
                <a:buChar char="•"/>
                <a:defRPr sz="16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520825" indent="-149225" algn="l" defTabSz="914400" rtl="0" eaLnBrk="1" latinLnBrk="0" hangingPunct="1">
                <a:lnSpc>
                  <a:spcPct val="85000"/>
                </a:lnSpc>
                <a:spcBef>
                  <a:spcPts val="0"/>
                </a:spcBef>
                <a:buClr>
                  <a:srgbClr val="1CBECA"/>
                </a:buClr>
                <a:buFont typeface="Arial" pitchFamily="34" charset="0"/>
                <a:buChar char="•"/>
                <a:defRPr sz="1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970088" indent="-141288" algn="l" defTabSz="914400" rtl="0" eaLnBrk="1" latinLnBrk="0" hangingPunct="1">
                <a:lnSpc>
                  <a:spcPct val="85000"/>
                </a:lnSpc>
                <a:spcBef>
                  <a:spcPts val="0"/>
                </a:spcBef>
                <a:buClr>
                  <a:srgbClr val="1CBECA"/>
                </a:buClr>
                <a:buFont typeface="Arial" pitchFamily="34" charset="0"/>
                <a:buChar char="•"/>
                <a:defRPr sz="1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0">
                <a:spcBef>
                  <a:spcPts val="600"/>
                </a:spcBef>
                <a:buNone/>
              </a:pPr>
              <a:r>
                <a:rPr lang="en-US" sz="1500" b="1" dirty="0">
                  <a:solidFill>
                    <a:schemeClr val="accent1"/>
                  </a:solidFill>
                </a:rPr>
                <a:t>Mouth ulcers. Red, sore, or bleeding gums, tongue, lips, roof or floor </a:t>
              </a:r>
              <a:r>
                <a:rPr lang="en-US" sz="1500" b="1" dirty="0" smtClean="0">
                  <a:solidFill>
                    <a:schemeClr val="accent1"/>
                  </a:solidFill>
                </a:rPr>
                <a:t>of mouth</a:t>
              </a:r>
              <a:endParaRPr lang="en-US" sz="15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27" name="Rectangle 3"/>
          <p:cNvSpPr>
            <a:spLocks noChangeArrowheads="1"/>
          </p:cNvSpPr>
          <p:nvPr/>
        </p:nvSpPr>
        <p:spPr bwMode="auto">
          <a:xfrm>
            <a:off x="0" y="6391719"/>
            <a:ext cx="5644662" cy="466281"/>
          </a:xfrm>
          <a:prstGeom prst="rect">
            <a:avLst/>
          </a:prstGeom>
          <a:extLst/>
        </p:spPr>
        <p:txBody>
          <a:bodyPr wrap="square" anchor="b">
            <a:spAutoFit/>
          </a:bodyPr>
          <a:lstStyle/>
          <a:p>
            <a:pPr>
              <a:lnSpc>
                <a:spcPct val="90000"/>
              </a:lnSpc>
            </a:pPr>
            <a:r>
              <a:rPr lang="en-GB" sz="9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Bensinger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 </a:t>
            </a:r>
            <a:r>
              <a:rPr lang="en-GB" sz="9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et </a:t>
            </a:r>
            <a:r>
              <a:rPr lang="en-GB" sz="9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al.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J </a:t>
            </a:r>
            <a:r>
              <a:rPr lang="en-GB" sz="9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Natl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9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Compr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9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Canc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9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Netw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2008;6(</a:t>
            </a:r>
            <a:r>
              <a:rPr lang="en-GB" sz="9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suppl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1):S1-S21.</a:t>
            </a:r>
          </a:p>
          <a:p>
            <a:pPr>
              <a:lnSpc>
                <a:spcPct val="90000"/>
              </a:lnSpc>
            </a:pP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Nutrition in Cancer Care (PDQ). National Cancer Institute. http://www.cancer.gov/</a:t>
            </a:r>
          </a:p>
          <a:p>
            <a:pPr>
              <a:lnSpc>
                <a:spcPct val="90000"/>
              </a:lnSpc>
            </a:pPr>
            <a:r>
              <a:rPr lang="en-GB" sz="9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cancertopics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/pdq/</a:t>
            </a:r>
            <a:r>
              <a:rPr lang="en-GB" sz="9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supportivecare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/nutrition/</a:t>
            </a:r>
            <a:r>
              <a:rPr lang="en-GB" sz="9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HealthProfessional</a:t>
            </a:r>
            <a:r>
              <a:rPr lang="en-GB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/page4. Accessed on 04/03/13</a:t>
            </a:r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60543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Advice for patients about when to contact their doctor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60</a:t>
            </a:fld>
            <a:endParaRPr lang="fr-FR"/>
          </a:p>
        </p:txBody>
      </p:sp>
      <p:grpSp>
        <p:nvGrpSpPr>
          <p:cNvPr id="6" name="Groupe 5"/>
          <p:cNvGrpSpPr/>
          <p:nvPr/>
        </p:nvGrpSpPr>
        <p:grpSpPr>
          <a:xfrm>
            <a:off x="7581666" y="978172"/>
            <a:ext cx="1449209" cy="247161"/>
            <a:chOff x="7581666" y="978172"/>
            <a:chExt cx="1449209" cy="247161"/>
          </a:xfrm>
        </p:grpSpPr>
        <p:sp>
          <p:nvSpPr>
            <p:cNvPr id="7" name="Rectangle 6"/>
            <p:cNvSpPr/>
            <p:nvPr/>
          </p:nvSpPr>
          <p:spPr>
            <a:xfrm>
              <a:off x="7581666" y="1081333"/>
              <a:ext cx="1447575" cy="144000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Rectangle à coins arrondis 9226"/>
            <p:cNvSpPr/>
            <p:nvPr/>
          </p:nvSpPr>
          <p:spPr>
            <a:xfrm>
              <a:off x="7581666" y="978172"/>
              <a:ext cx="1449209" cy="162152"/>
            </a:xfrm>
            <a:custGeom>
              <a:avLst/>
              <a:gdLst>
                <a:gd name="connsiteX0" fmla="*/ 0 w 1367459"/>
                <a:gd name="connsiteY0" fmla="*/ 89848 h 252000"/>
                <a:gd name="connsiteX1" fmla="*/ 89848 w 1367459"/>
                <a:gd name="connsiteY1" fmla="*/ 0 h 252000"/>
                <a:gd name="connsiteX2" fmla="*/ 1277611 w 1367459"/>
                <a:gd name="connsiteY2" fmla="*/ 0 h 252000"/>
                <a:gd name="connsiteX3" fmla="*/ 1367459 w 1367459"/>
                <a:gd name="connsiteY3" fmla="*/ 89848 h 252000"/>
                <a:gd name="connsiteX4" fmla="*/ 1367459 w 1367459"/>
                <a:gd name="connsiteY4" fmla="*/ 162152 h 252000"/>
                <a:gd name="connsiteX5" fmla="*/ 1277611 w 1367459"/>
                <a:gd name="connsiteY5" fmla="*/ 252000 h 252000"/>
                <a:gd name="connsiteX6" fmla="*/ 89848 w 1367459"/>
                <a:gd name="connsiteY6" fmla="*/ 252000 h 252000"/>
                <a:gd name="connsiteX7" fmla="*/ 0 w 1367459"/>
                <a:gd name="connsiteY7" fmla="*/ 162152 h 252000"/>
                <a:gd name="connsiteX8" fmla="*/ 0 w 1367459"/>
                <a:gd name="connsiteY8" fmla="*/ 89848 h 252000"/>
                <a:gd name="connsiteX0" fmla="*/ 89848 w 1367459"/>
                <a:gd name="connsiteY0" fmla="*/ 252000 h 343440"/>
                <a:gd name="connsiteX1" fmla="*/ 0 w 1367459"/>
                <a:gd name="connsiteY1" fmla="*/ 162152 h 343440"/>
                <a:gd name="connsiteX2" fmla="*/ 0 w 1367459"/>
                <a:gd name="connsiteY2" fmla="*/ 89848 h 343440"/>
                <a:gd name="connsiteX3" fmla="*/ 89848 w 1367459"/>
                <a:gd name="connsiteY3" fmla="*/ 0 h 343440"/>
                <a:gd name="connsiteX4" fmla="*/ 1277611 w 1367459"/>
                <a:gd name="connsiteY4" fmla="*/ 0 h 343440"/>
                <a:gd name="connsiteX5" fmla="*/ 1367459 w 1367459"/>
                <a:gd name="connsiteY5" fmla="*/ 89848 h 343440"/>
                <a:gd name="connsiteX6" fmla="*/ 1367459 w 1367459"/>
                <a:gd name="connsiteY6" fmla="*/ 162152 h 343440"/>
                <a:gd name="connsiteX7" fmla="*/ 1277611 w 1367459"/>
                <a:gd name="connsiteY7" fmla="*/ 252000 h 343440"/>
                <a:gd name="connsiteX8" fmla="*/ 181288 w 1367459"/>
                <a:gd name="connsiteY8" fmla="*/ 343440 h 343440"/>
                <a:gd name="connsiteX0" fmla="*/ 0 w 1367459"/>
                <a:gd name="connsiteY0" fmla="*/ 162152 h 343440"/>
                <a:gd name="connsiteX1" fmla="*/ 0 w 1367459"/>
                <a:gd name="connsiteY1" fmla="*/ 89848 h 343440"/>
                <a:gd name="connsiteX2" fmla="*/ 89848 w 1367459"/>
                <a:gd name="connsiteY2" fmla="*/ 0 h 343440"/>
                <a:gd name="connsiteX3" fmla="*/ 1277611 w 1367459"/>
                <a:gd name="connsiteY3" fmla="*/ 0 h 343440"/>
                <a:gd name="connsiteX4" fmla="*/ 1367459 w 1367459"/>
                <a:gd name="connsiteY4" fmla="*/ 89848 h 343440"/>
                <a:gd name="connsiteX5" fmla="*/ 1367459 w 1367459"/>
                <a:gd name="connsiteY5" fmla="*/ 162152 h 343440"/>
                <a:gd name="connsiteX6" fmla="*/ 1277611 w 1367459"/>
                <a:gd name="connsiteY6" fmla="*/ 252000 h 343440"/>
                <a:gd name="connsiteX7" fmla="*/ 181288 w 1367459"/>
                <a:gd name="connsiteY7" fmla="*/ 343440 h 343440"/>
                <a:gd name="connsiteX0" fmla="*/ 0 w 1367459"/>
                <a:gd name="connsiteY0" fmla="*/ 162152 h 252000"/>
                <a:gd name="connsiteX1" fmla="*/ 0 w 1367459"/>
                <a:gd name="connsiteY1" fmla="*/ 89848 h 252000"/>
                <a:gd name="connsiteX2" fmla="*/ 89848 w 1367459"/>
                <a:gd name="connsiteY2" fmla="*/ 0 h 252000"/>
                <a:gd name="connsiteX3" fmla="*/ 1277611 w 1367459"/>
                <a:gd name="connsiteY3" fmla="*/ 0 h 252000"/>
                <a:gd name="connsiteX4" fmla="*/ 1367459 w 1367459"/>
                <a:gd name="connsiteY4" fmla="*/ 89848 h 252000"/>
                <a:gd name="connsiteX5" fmla="*/ 1367459 w 1367459"/>
                <a:gd name="connsiteY5" fmla="*/ 162152 h 252000"/>
                <a:gd name="connsiteX6" fmla="*/ 1277611 w 1367459"/>
                <a:gd name="connsiteY6" fmla="*/ 252000 h 252000"/>
                <a:gd name="connsiteX0" fmla="*/ 0 w 1367459"/>
                <a:gd name="connsiteY0" fmla="*/ 162152 h 162152"/>
                <a:gd name="connsiteX1" fmla="*/ 0 w 1367459"/>
                <a:gd name="connsiteY1" fmla="*/ 89848 h 162152"/>
                <a:gd name="connsiteX2" fmla="*/ 89848 w 1367459"/>
                <a:gd name="connsiteY2" fmla="*/ 0 h 162152"/>
                <a:gd name="connsiteX3" fmla="*/ 1277611 w 1367459"/>
                <a:gd name="connsiteY3" fmla="*/ 0 h 162152"/>
                <a:gd name="connsiteX4" fmla="*/ 1367459 w 1367459"/>
                <a:gd name="connsiteY4" fmla="*/ 89848 h 162152"/>
                <a:gd name="connsiteX5" fmla="*/ 1367459 w 1367459"/>
                <a:gd name="connsiteY5" fmla="*/ 162152 h 162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67459" h="162152">
                  <a:moveTo>
                    <a:pt x="0" y="162152"/>
                  </a:moveTo>
                  <a:lnTo>
                    <a:pt x="0" y="89848"/>
                  </a:lnTo>
                  <a:cubicBezTo>
                    <a:pt x="0" y="40226"/>
                    <a:pt x="40226" y="0"/>
                    <a:pt x="89848" y="0"/>
                  </a:cubicBezTo>
                  <a:lnTo>
                    <a:pt x="1277611" y="0"/>
                  </a:lnTo>
                  <a:cubicBezTo>
                    <a:pt x="1327233" y="0"/>
                    <a:pt x="1367459" y="40226"/>
                    <a:pt x="1367459" y="89848"/>
                  </a:cubicBezTo>
                  <a:lnTo>
                    <a:pt x="1367459" y="162152"/>
                  </a:lnTo>
                </a:path>
              </a:pathLst>
            </a:custGeom>
            <a:solidFill>
              <a:schemeClr val="bg1"/>
            </a:solidFill>
            <a:ln w="19050" cap="rnd">
              <a:solidFill>
                <a:schemeClr val="accent2"/>
              </a:solidFill>
            </a:ln>
            <a:effectLst/>
          </p:spPr>
          <p:txBody>
            <a:bodyPr wrap="none" tIns="144000" bIns="0" anchor="ctr">
              <a:noAutofit/>
            </a:bodyPr>
            <a:lstStyle/>
            <a:p>
              <a:pPr algn="r"/>
              <a:r>
                <a:rPr lang="en-US" sz="1400" b="1" noProof="1" smtClean="0">
                  <a:solidFill>
                    <a:schemeClr val="accent2"/>
                  </a:solidFill>
                </a:rPr>
                <a:t>SEs </a:t>
              </a:r>
              <a:r>
                <a:rPr lang="en-US" sz="1400" b="1" noProof="1">
                  <a:solidFill>
                    <a:schemeClr val="accent2"/>
                  </a:solidFill>
                </a:rPr>
                <a:t>stomatitis</a:t>
              </a:r>
            </a:p>
          </p:txBody>
        </p:sp>
      </p:grpSp>
      <p:sp>
        <p:nvSpPr>
          <p:cNvPr id="11" name="Espace réservé du contenu 2"/>
          <p:cNvSpPr txBox="1">
            <a:spLocks/>
          </p:cNvSpPr>
          <p:nvPr/>
        </p:nvSpPr>
        <p:spPr>
          <a:xfrm>
            <a:off x="2088000" y="1729032"/>
            <a:ext cx="6706750" cy="1400553"/>
          </a:xfrm>
          <a:prstGeom prst="rect">
            <a:avLst/>
          </a:prstGeom>
        </p:spPr>
        <p:txBody>
          <a:bodyPr vert="horz" wrap="square" lIns="91440" tIns="180000" rIns="91440" bIns="45720" rtlCol="0">
            <a:spAutoFit/>
          </a:bodyPr>
          <a:lstStyle>
            <a:lvl1pPr marL="176213" indent="-176213" algn="l" defTabSz="914400" rtl="0" eaLnBrk="1" latinLnBrk="0" hangingPunct="1">
              <a:lnSpc>
                <a:spcPct val="85000"/>
              </a:lnSpc>
              <a:spcBef>
                <a:spcPts val="1200"/>
              </a:spcBef>
              <a:buClr>
                <a:srgbClr val="1CBECA"/>
              </a:buClr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20725" indent="-263525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Font typeface="Arial" pitchFamily="34" charset="0"/>
              <a:buChar char="‒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3150" indent="-158750" algn="l" defTabSz="914400" rtl="0" eaLnBrk="1" latinLnBrk="0" hangingPunct="1">
              <a:lnSpc>
                <a:spcPct val="85000"/>
              </a:lnSpc>
              <a:spcBef>
                <a:spcPts val="400"/>
              </a:spcBef>
              <a:buClr>
                <a:srgbClr val="1CBECA"/>
              </a:buClr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20825" indent="-149225" algn="l" defTabSz="914400" rtl="0" eaLnBrk="1" latinLnBrk="0" hangingPunct="1">
              <a:lnSpc>
                <a:spcPct val="85000"/>
              </a:lnSpc>
              <a:spcBef>
                <a:spcPts val="0"/>
              </a:spcBef>
              <a:buClr>
                <a:srgbClr val="1CBECA"/>
              </a:buClr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970088" indent="-141288" algn="l" defTabSz="914400" rtl="0" eaLnBrk="1" latinLnBrk="0" hangingPunct="1">
              <a:lnSpc>
                <a:spcPct val="85000"/>
              </a:lnSpc>
              <a:spcBef>
                <a:spcPts val="0"/>
              </a:spcBef>
              <a:buClr>
                <a:srgbClr val="1CBECA"/>
              </a:buClr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800"/>
              </a:spcBef>
            </a:pPr>
            <a:r>
              <a:rPr lang="en-US" sz="1800" dirty="0"/>
              <a:t>If you feel very unwell and/or the sore mouth is affecting your daily </a:t>
            </a:r>
            <a:r>
              <a:rPr lang="en-US" sz="1800" dirty="0" smtClean="0"/>
              <a:t>activities</a:t>
            </a:r>
            <a:endParaRPr lang="en-US" sz="1800" dirty="0"/>
          </a:p>
          <a:p>
            <a:pPr>
              <a:spcBef>
                <a:spcPts val="1800"/>
              </a:spcBef>
            </a:pPr>
            <a:r>
              <a:rPr lang="en-US" sz="1800" dirty="0"/>
              <a:t>If you have been treating the problem according to your healthcare professional’s </a:t>
            </a:r>
            <a:r>
              <a:rPr lang="en-US" sz="1800" dirty="0" smtClean="0"/>
              <a:t>instructions, </a:t>
            </a:r>
            <a:r>
              <a:rPr lang="en-US" sz="1800" dirty="0"/>
              <a:t>but it does not improve</a:t>
            </a:r>
            <a:endParaRPr lang="en-GB" sz="1800" dirty="0"/>
          </a:p>
        </p:txBody>
      </p:sp>
      <p:sp>
        <p:nvSpPr>
          <p:cNvPr id="12" name="ZoneTexte 11"/>
          <p:cNvSpPr txBox="1">
            <a:spLocks noChangeArrowheads="1"/>
          </p:cNvSpPr>
          <p:nvPr/>
        </p:nvSpPr>
        <p:spPr bwMode="auto">
          <a:xfrm>
            <a:off x="540000" y="1729032"/>
            <a:ext cx="1512000" cy="58996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  <a:effectLst>
            <a:innerShdw blurRad="254000">
              <a:schemeClr val="accent1">
                <a:lumMod val="60000"/>
                <a:lumOff val="40000"/>
                <a:alpha val="84000"/>
              </a:schemeClr>
            </a:innerShdw>
          </a:effectLst>
          <a:extLst/>
        </p:spPr>
        <p:txBody>
          <a:bodyPr vert="horz" wrap="square" lIns="0" tIns="0" rIns="0" bIns="0" rtlCol="0" anchor="ctr">
            <a:noAutofit/>
          </a:bodyPr>
          <a:lstStyle>
            <a:defPPr>
              <a:defRPr lang="fr-FR"/>
            </a:defPPr>
            <a:lvl1pPr>
              <a:lnSpc>
                <a:spcPct val="85000"/>
              </a:lnSpc>
              <a:spcBef>
                <a:spcPts val="400"/>
              </a:spcBef>
              <a:buClr>
                <a:srgbClr val="1CBECA"/>
              </a:buClr>
              <a:tabLst>
                <a:tab pos="1835150" algn="l"/>
              </a:tabLst>
              <a:defRPr sz="13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GB" sz="1400" dirty="0"/>
              <a:t>Contact your doctor…</a:t>
            </a:r>
          </a:p>
        </p:txBody>
      </p:sp>
    </p:spTree>
    <p:extLst>
      <p:ext uri="{BB962C8B-B14F-4D97-AF65-F5344CB8AC3E}">
        <p14:creationId xmlns:p14="http://schemas.microsoft.com/office/powerpoint/2010/main" val="2099847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Oral </a:t>
            </a:r>
            <a:r>
              <a:rPr lang="en-GB" dirty="0" err="1" smtClean="0"/>
              <a:t>mucositis</a:t>
            </a:r>
            <a:r>
              <a:rPr lang="en-GB" dirty="0" smtClean="0"/>
              <a:t> (stomatitis) grades</a:t>
            </a:r>
            <a:endParaRPr lang="fr-FR" dirty="0" smtClean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949568" y="1548000"/>
            <a:ext cx="7948080" cy="510909"/>
          </a:xfrm>
        </p:spPr>
        <p:txBody>
          <a:bodyPr/>
          <a:lstStyle/>
          <a:p>
            <a:r>
              <a:rPr lang="en-US" sz="1600" dirty="0"/>
              <a:t>See dosing and administration section for dose modification guidelines </a:t>
            </a:r>
            <a:r>
              <a:rPr lang="en-US" sz="1600" dirty="0" smtClean="0"/>
              <a:t>according</a:t>
            </a:r>
            <a:br>
              <a:rPr lang="en-US" sz="1600" dirty="0" smtClean="0"/>
            </a:br>
            <a:r>
              <a:rPr lang="en-US" sz="1600" dirty="0" smtClean="0"/>
              <a:t>to </a:t>
            </a:r>
            <a:r>
              <a:rPr lang="en-US" sz="1600" dirty="0"/>
              <a:t>side effect </a:t>
            </a:r>
            <a:r>
              <a:rPr lang="en-US" sz="1600" dirty="0" smtClean="0"/>
              <a:t>grade</a:t>
            </a:r>
            <a:endParaRPr lang="en-US" sz="16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61</a:t>
            </a:fld>
            <a:endParaRPr lang="fr-FR"/>
          </a:p>
        </p:txBody>
      </p:sp>
      <p:sp>
        <p:nvSpPr>
          <p:cNvPr id="103430" name="Rectangle 7"/>
          <p:cNvSpPr>
            <a:spLocks noChangeArrowheads="1"/>
          </p:cNvSpPr>
          <p:nvPr/>
        </p:nvSpPr>
        <p:spPr bwMode="auto">
          <a:xfrm>
            <a:off x="0" y="6516368"/>
            <a:ext cx="3841750" cy="341632"/>
          </a:xfrm>
          <a:prstGeom prst="rect">
            <a:avLst/>
          </a:prstGeom>
          <a:extLst/>
        </p:spPr>
        <p:txBody>
          <a:bodyPr wrap="square" anchor="b">
            <a:spAutoFit/>
          </a:bodyPr>
          <a:lstStyle/>
          <a:p>
            <a:pPr>
              <a:lnSpc>
                <a:spcPct val="90000"/>
              </a:lnSpc>
            </a:pP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Common Terminology Criteria for Adverse Events (CTCAE) </a:t>
            </a:r>
            <a:r>
              <a:rPr 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v4.0 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National Institutes of </a:t>
            </a:r>
            <a:r>
              <a:rPr 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Health, 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National Cancer </a:t>
            </a:r>
            <a:r>
              <a:rPr 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Institute.</a:t>
            </a:r>
            <a:endParaRPr lang="en-GB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8" name="Groupe 7"/>
          <p:cNvGrpSpPr/>
          <p:nvPr/>
        </p:nvGrpSpPr>
        <p:grpSpPr>
          <a:xfrm>
            <a:off x="7581666" y="978172"/>
            <a:ext cx="1449209" cy="247161"/>
            <a:chOff x="7581666" y="978172"/>
            <a:chExt cx="1449209" cy="247161"/>
          </a:xfrm>
        </p:grpSpPr>
        <p:sp>
          <p:nvSpPr>
            <p:cNvPr id="9" name="Rectangle 8"/>
            <p:cNvSpPr/>
            <p:nvPr/>
          </p:nvSpPr>
          <p:spPr>
            <a:xfrm>
              <a:off x="7581666" y="1081333"/>
              <a:ext cx="1447575" cy="144000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Rectangle à coins arrondis 9226"/>
            <p:cNvSpPr/>
            <p:nvPr/>
          </p:nvSpPr>
          <p:spPr>
            <a:xfrm>
              <a:off x="7581666" y="978172"/>
              <a:ext cx="1449209" cy="162152"/>
            </a:xfrm>
            <a:custGeom>
              <a:avLst/>
              <a:gdLst>
                <a:gd name="connsiteX0" fmla="*/ 0 w 1367459"/>
                <a:gd name="connsiteY0" fmla="*/ 89848 h 252000"/>
                <a:gd name="connsiteX1" fmla="*/ 89848 w 1367459"/>
                <a:gd name="connsiteY1" fmla="*/ 0 h 252000"/>
                <a:gd name="connsiteX2" fmla="*/ 1277611 w 1367459"/>
                <a:gd name="connsiteY2" fmla="*/ 0 h 252000"/>
                <a:gd name="connsiteX3" fmla="*/ 1367459 w 1367459"/>
                <a:gd name="connsiteY3" fmla="*/ 89848 h 252000"/>
                <a:gd name="connsiteX4" fmla="*/ 1367459 w 1367459"/>
                <a:gd name="connsiteY4" fmla="*/ 162152 h 252000"/>
                <a:gd name="connsiteX5" fmla="*/ 1277611 w 1367459"/>
                <a:gd name="connsiteY5" fmla="*/ 252000 h 252000"/>
                <a:gd name="connsiteX6" fmla="*/ 89848 w 1367459"/>
                <a:gd name="connsiteY6" fmla="*/ 252000 h 252000"/>
                <a:gd name="connsiteX7" fmla="*/ 0 w 1367459"/>
                <a:gd name="connsiteY7" fmla="*/ 162152 h 252000"/>
                <a:gd name="connsiteX8" fmla="*/ 0 w 1367459"/>
                <a:gd name="connsiteY8" fmla="*/ 89848 h 252000"/>
                <a:gd name="connsiteX0" fmla="*/ 89848 w 1367459"/>
                <a:gd name="connsiteY0" fmla="*/ 252000 h 343440"/>
                <a:gd name="connsiteX1" fmla="*/ 0 w 1367459"/>
                <a:gd name="connsiteY1" fmla="*/ 162152 h 343440"/>
                <a:gd name="connsiteX2" fmla="*/ 0 w 1367459"/>
                <a:gd name="connsiteY2" fmla="*/ 89848 h 343440"/>
                <a:gd name="connsiteX3" fmla="*/ 89848 w 1367459"/>
                <a:gd name="connsiteY3" fmla="*/ 0 h 343440"/>
                <a:gd name="connsiteX4" fmla="*/ 1277611 w 1367459"/>
                <a:gd name="connsiteY4" fmla="*/ 0 h 343440"/>
                <a:gd name="connsiteX5" fmla="*/ 1367459 w 1367459"/>
                <a:gd name="connsiteY5" fmla="*/ 89848 h 343440"/>
                <a:gd name="connsiteX6" fmla="*/ 1367459 w 1367459"/>
                <a:gd name="connsiteY6" fmla="*/ 162152 h 343440"/>
                <a:gd name="connsiteX7" fmla="*/ 1277611 w 1367459"/>
                <a:gd name="connsiteY7" fmla="*/ 252000 h 343440"/>
                <a:gd name="connsiteX8" fmla="*/ 181288 w 1367459"/>
                <a:gd name="connsiteY8" fmla="*/ 343440 h 343440"/>
                <a:gd name="connsiteX0" fmla="*/ 0 w 1367459"/>
                <a:gd name="connsiteY0" fmla="*/ 162152 h 343440"/>
                <a:gd name="connsiteX1" fmla="*/ 0 w 1367459"/>
                <a:gd name="connsiteY1" fmla="*/ 89848 h 343440"/>
                <a:gd name="connsiteX2" fmla="*/ 89848 w 1367459"/>
                <a:gd name="connsiteY2" fmla="*/ 0 h 343440"/>
                <a:gd name="connsiteX3" fmla="*/ 1277611 w 1367459"/>
                <a:gd name="connsiteY3" fmla="*/ 0 h 343440"/>
                <a:gd name="connsiteX4" fmla="*/ 1367459 w 1367459"/>
                <a:gd name="connsiteY4" fmla="*/ 89848 h 343440"/>
                <a:gd name="connsiteX5" fmla="*/ 1367459 w 1367459"/>
                <a:gd name="connsiteY5" fmla="*/ 162152 h 343440"/>
                <a:gd name="connsiteX6" fmla="*/ 1277611 w 1367459"/>
                <a:gd name="connsiteY6" fmla="*/ 252000 h 343440"/>
                <a:gd name="connsiteX7" fmla="*/ 181288 w 1367459"/>
                <a:gd name="connsiteY7" fmla="*/ 343440 h 343440"/>
                <a:gd name="connsiteX0" fmla="*/ 0 w 1367459"/>
                <a:gd name="connsiteY0" fmla="*/ 162152 h 252000"/>
                <a:gd name="connsiteX1" fmla="*/ 0 w 1367459"/>
                <a:gd name="connsiteY1" fmla="*/ 89848 h 252000"/>
                <a:gd name="connsiteX2" fmla="*/ 89848 w 1367459"/>
                <a:gd name="connsiteY2" fmla="*/ 0 h 252000"/>
                <a:gd name="connsiteX3" fmla="*/ 1277611 w 1367459"/>
                <a:gd name="connsiteY3" fmla="*/ 0 h 252000"/>
                <a:gd name="connsiteX4" fmla="*/ 1367459 w 1367459"/>
                <a:gd name="connsiteY4" fmla="*/ 89848 h 252000"/>
                <a:gd name="connsiteX5" fmla="*/ 1367459 w 1367459"/>
                <a:gd name="connsiteY5" fmla="*/ 162152 h 252000"/>
                <a:gd name="connsiteX6" fmla="*/ 1277611 w 1367459"/>
                <a:gd name="connsiteY6" fmla="*/ 252000 h 252000"/>
                <a:gd name="connsiteX0" fmla="*/ 0 w 1367459"/>
                <a:gd name="connsiteY0" fmla="*/ 162152 h 162152"/>
                <a:gd name="connsiteX1" fmla="*/ 0 w 1367459"/>
                <a:gd name="connsiteY1" fmla="*/ 89848 h 162152"/>
                <a:gd name="connsiteX2" fmla="*/ 89848 w 1367459"/>
                <a:gd name="connsiteY2" fmla="*/ 0 h 162152"/>
                <a:gd name="connsiteX3" fmla="*/ 1277611 w 1367459"/>
                <a:gd name="connsiteY3" fmla="*/ 0 h 162152"/>
                <a:gd name="connsiteX4" fmla="*/ 1367459 w 1367459"/>
                <a:gd name="connsiteY4" fmla="*/ 89848 h 162152"/>
                <a:gd name="connsiteX5" fmla="*/ 1367459 w 1367459"/>
                <a:gd name="connsiteY5" fmla="*/ 162152 h 162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67459" h="162152">
                  <a:moveTo>
                    <a:pt x="0" y="162152"/>
                  </a:moveTo>
                  <a:lnTo>
                    <a:pt x="0" y="89848"/>
                  </a:lnTo>
                  <a:cubicBezTo>
                    <a:pt x="0" y="40226"/>
                    <a:pt x="40226" y="0"/>
                    <a:pt x="89848" y="0"/>
                  </a:cubicBezTo>
                  <a:lnTo>
                    <a:pt x="1277611" y="0"/>
                  </a:lnTo>
                  <a:cubicBezTo>
                    <a:pt x="1327233" y="0"/>
                    <a:pt x="1367459" y="40226"/>
                    <a:pt x="1367459" y="89848"/>
                  </a:cubicBezTo>
                  <a:lnTo>
                    <a:pt x="1367459" y="162152"/>
                  </a:lnTo>
                </a:path>
              </a:pathLst>
            </a:custGeom>
            <a:solidFill>
              <a:schemeClr val="bg1"/>
            </a:solidFill>
            <a:ln w="19050" cap="rnd">
              <a:solidFill>
                <a:schemeClr val="accent2"/>
              </a:solidFill>
            </a:ln>
            <a:effectLst/>
          </p:spPr>
          <p:txBody>
            <a:bodyPr wrap="none" tIns="144000" bIns="0" anchor="ctr">
              <a:noAutofit/>
            </a:bodyPr>
            <a:lstStyle/>
            <a:p>
              <a:pPr algn="r"/>
              <a:r>
                <a:rPr lang="en-US" sz="1400" b="1" noProof="1" smtClean="0">
                  <a:solidFill>
                    <a:schemeClr val="accent2"/>
                  </a:solidFill>
                </a:rPr>
                <a:t>SEs </a:t>
              </a:r>
              <a:r>
                <a:rPr lang="en-US" sz="1400" b="1" noProof="1">
                  <a:solidFill>
                    <a:schemeClr val="accent2"/>
                  </a:solidFill>
                </a:rPr>
                <a:t>stomatitis</a:t>
              </a:r>
            </a:p>
          </p:txBody>
        </p:sp>
      </p:grpSp>
      <p:sp>
        <p:nvSpPr>
          <p:cNvPr id="12" name="Rectangle à coins arrondis 11"/>
          <p:cNvSpPr/>
          <p:nvPr/>
        </p:nvSpPr>
        <p:spPr>
          <a:xfrm>
            <a:off x="593725" y="2426861"/>
            <a:ext cx="7956550" cy="2696066"/>
          </a:xfrm>
          <a:prstGeom prst="roundRect">
            <a:avLst>
              <a:gd name="adj" fmla="val 4446"/>
            </a:avLst>
          </a:prstGeom>
          <a:solidFill>
            <a:schemeClr val="bg1"/>
          </a:solidFill>
          <a:ln w="1905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13" name="Tableau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771072"/>
              </p:ext>
            </p:extLst>
          </p:nvPr>
        </p:nvGraphicFramePr>
        <p:xfrm>
          <a:off x="650451" y="2495594"/>
          <a:ext cx="7843100" cy="256722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568620"/>
                <a:gridCol w="1568620"/>
                <a:gridCol w="1568620"/>
                <a:gridCol w="1568620"/>
                <a:gridCol w="1568620"/>
              </a:tblGrid>
              <a:tr h="324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600" b="1" noProof="1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fr-FR" sz="1600" b="1" noProof="1">
                        <a:solidFill>
                          <a:schemeClr val="bg1"/>
                        </a:solidFill>
                        <a:latin typeface="Arial"/>
                        <a:ea typeface="Calibri"/>
                      </a:endParaRPr>
                    </a:p>
                  </a:txBody>
                  <a:tcPr marL="87485" marR="87485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79CE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600" b="1" noProof="1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fr-FR" sz="1600" b="1" noProof="1">
                        <a:solidFill>
                          <a:schemeClr val="bg1"/>
                        </a:solidFill>
                        <a:latin typeface="Arial"/>
                        <a:ea typeface="Calibri"/>
                      </a:endParaRPr>
                    </a:p>
                  </a:txBody>
                  <a:tcPr marL="87485" marR="8748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79CE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600" b="1" noProof="1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fr-FR" sz="1600" b="1" noProof="1">
                        <a:solidFill>
                          <a:schemeClr val="bg1"/>
                        </a:solidFill>
                        <a:latin typeface="Arial"/>
                        <a:ea typeface="Calibri"/>
                      </a:endParaRPr>
                    </a:p>
                  </a:txBody>
                  <a:tcPr marL="87485" marR="8748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79CE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600" b="1" noProof="1" smtClean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fr-FR" sz="1600" b="1" noProof="1">
                        <a:solidFill>
                          <a:schemeClr val="bg1"/>
                        </a:solidFill>
                        <a:latin typeface="Arial"/>
                        <a:ea typeface="Calibri"/>
                      </a:endParaRPr>
                    </a:p>
                  </a:txBody>
                  <a:tcPr marL="87485" marR="8748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79CE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600" b="1" noProof="1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fr-FR" sz="1600" b="1" noProof="1">
                        <a:solidFill>
                          <a:schemeClr val="bg1"/>
                        </a:solidFill>
                        <a:latin typeface="Arial"/>
                        <a:ea typeface="Calibri"/>
                      </a:endParaRPr>
                    </a:p>
                  </a:txBody>
                  <a:tcPr marL="87485" marR="8748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79CED7"/>
                    </a:solidFill>
                  </a:tcPr>
                </a:tc>
              </a:tr>
              <a:tr h="2243220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Asymptomatic or mild symptoms; intervention not indicated </a:t>
                      </a:r>
                      <a:endParaRPr lang="en-GB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2000" marR="72000" marT="108000" marB="36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Moderate pain; not interfering with oral intake; modified diet indicated</a:t>
                      </a:r>
                      <a:endParaRPr lang="en-GB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2000" marR="72000" marT="108000" marB="36000"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Severe pain; interfering with oral intake</a:t>
                      </a:r>
                      <a:endParaRPr lang="en-GB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2000" marR="72000" marT="108000" marB="36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Life-threatening consequences; urgent intervention indicated</a:t>
                      </a:r>
                      <a:endParaRPr lang="en-GB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2000" marR="72000" marT="108000" marB="36000"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latin typeface="+mn-lt"/>
                        </a:rPr>
                        <a:t>-</a:t>
                      </a:r>
                      <a:endParaRPr lang="fr-FR" sz="1200" dirty="0">
                        <a:latin typeface="+mn-lt"/>
                        <a:ea typeface="Calibri"/>
                      </a:endParaRPr>
                    </a:p>
                  </a:txBody>
                  <a:tcPr marL="72000" marR="72000" marT="108000" marB="36000"/>
                </a:tc>
              </a:tr>
            </a:tbl>
          </a:graphicData>
        </a:graphic>
      </p:graphicFrame>
      <p:sp>
        <p:nvSpPr>
          <p:cNvPr id="14" name="Rectangle 1"/>
          <p:cNvSpPr>
            <a:spLocks noChangeArrowheads="1"/>
          </p:cNvSpPr>
          <p:nvPr/>
        </p:nvSpPr>
        <p:spPr bwMode="auto">
          <a:xfrm>
            <a:off x="614363" y="5122985"/>
            <a:ext cx="7956550" cy="246221"/>
          </a:xfrm>
          <a:prstGeom prst="rect">
            <a:avLst/>
          </a:prstGeom>
          <a:extLst/>
        </p:spPr>
        <p:txBody>
          <a:bodyPr wrap="square">
            <a:spAutoFit/>
          </a:bodyPr>
          <a:lstStyle/>
          <a:p>
            <a:r>
              <a:rPr lang="en-US" altLang="zh-CN" sz="1000" dirty="0"/>
              <a:t>Instrumental ADL refer to preparing meals, shopping for groceries or clothes, using the telephone, managing money, etc. </a:t>
            </a:r>
          </a:p>
        </p:txBody>
      </p:sp>
    </p:spTree>
    <p:extLst>
      <p:ext uri="{BB962C8B-B14F-4D97-AF65-F5344CB8AC3E}">
        <p14:creationId xmlns:p14="http://schemas.microsoft.com/office/powerpoint/2010/main" val="3222125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626569" y="2888615"/>
            <a:ext cx="6339264" cy="667875"/>
          </a:xfrm>
        </p:spPr>
        <p:txBody>
          <a:bodyPr/>
          <a:lstStyle/>
          <a:p>
            <a:pPr>
              <a:defRPr/>
            </a:pPr>
            <a:r>
              <a:rPr lang="en-GB" dirty="0" smtClean="0">
                <a:ea typeface="ＭＳ Ｐゴシック" pitchFamily="84" charset="-128"/>
              </a:rPr>
              <a:t>USEFUL TOOLS</a:t>
            </a:r>
            <a:endParaRPr lang="en-GB" dirty="0">
              <a:ea typeface="ＭＳ Ｐゴシック" pitchFamily="84" charset="-128"/>
            </a:endParaRPr>
          </a:p>
        </p:txBody>
      </p:sp>
      <p:sp>
        <p:nvSpPr>
          <p:cNvPr id="4" name="Sous-titre 3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2400" dirty="0" smtClean="0"/>
              <a:t>And </a:t>
            </a:r>
            <a:r>
              <a:rPr lang="fr-FR" sz="2400" dirty="0" err="1"/>
              <a:t>materials</a:t>
            </a:r>
            <a:r>
              <a:rPr lang="fr-FR" sz="2400" dirty="0"/>
              <a:t> for patients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62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6038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à coins arrondis 14"/>
          <p:cNvSpPr/>
          <p:nvPr/>
        </p:nvSpPr>
        <p:spPr>
          <a:xfrm>
            <a:off x="593725" y="2234157"/>
            <a:ext cx="4383628" cy="3561908"/>
          </a:xfrm>
          <a:prstGeom prst="roundRect">
            <a:avLst>
              <a:gd name="adj" fmla="val 4446"/>
            </a:avLst>
          </a:prstGeom>
          <a:solidFill>
            <a:schemeClr val="bg1"/>
          </a:solidFill>
          <a:ln w="19050">
            <a:solidFill>
              <a:schemeClr val="accent1"/>
            </a:solidFill>
          </a:ln>
          <a:effectLst>
            <a:innerShdw blurRad="469900">
              <a:schemeClr val="accent1">
                <a:lumMod val="60000"/>
                <a:lumOff val="40000"/>
                <a:alpha val="84000"/>
              </a:schemeClr>
            </a:innerShdw>
          </a:effectLst>
        </p:spPr>
        <p:txBody>
          <a:bodyPr vert="horz" wrap="square" lIns="252000" tIns="45720" rIns="108000" bIns="45720" rtlCol="0" anchor="ctr">
            <a:noAutofit/>
          </a:bodyPr>
          <a:lstStyle/>
          <a:p>
            <a:pPr>
              <a:lnSpc>
                <a:spcPct val="85000"/>
              </a:lnSpc>
              <a:spcBef>
                <a:spcPts val="1200"/>
              </a:spcBef>
              <a:buClr>
                <a:srgbClr val="1CBECA"/>
              </a:buClr>
              <a:buFont typeface="Arial" pitchFamily="34" charset="0"/>
              <a:buNone/>
            </a:pPr>
            <a:endParaRPr lang="fr-FR" sz="2000" b="1">
              <a:solidFill>
                <a:schemeClr val="accent1"/>
              </a:solidFill>
            </a:endParaRPr>
          </a:p>
        </p:txBody>
      </p:sp>
      <p:sp>
        <p:nvSpPr>
          <p:cNvPr id="10547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Afatinib starter pack for patients</a:t>
            </a:r>
          </a:p>
        </p:txBody>
      </p:sp>
      <p:sp>
        <p:nvSpPr>
          <p:cNvPr id="105475" name="Espace réservé du contenu 2"/>
          <p:cNvSpPr>
            <a:spLocks noGrp="1"/>
          </p:cNvSpPr>
          <p:nvPr>
            <p:ph idx="1"/>
          </p:nvPr>
        </p:nvSpPr>
        <p:spPr>
          <a:xfrm>
            <a:off x="949568" y="1548000"/>
            <a:ext cx="7948080" cy="353943"/>
          </a:xfrm>
        </p:spPr>
        <p:txBody>
          <a:bodyPr/>
          <a:lstStyle/>
          <a:p>
            <a:r>
              <a:rPr lang="en-GB" dirty="0" smtClean="0"/>
              <a:t>Contains: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63</a:t>
            </a:fld>
            <a:endParaRPr lang="fr-FR"/>
          </a:p>
        </p:txBody>
      </p:sp>
      <p:grpSp>
        <p:nvGrpSpPr>
          <p:cNvPr id="12" name="Groupe 11"/>
          <p:cNvGrpSpPr/>
          <p:nvPr/>
        </p:nvGrpSpPr>
        <p:grpSpPr>
          <a:xfrm>
            <a:off x="7345496" y="978173"/>
            <a:ext cx="1685379" cy="247160"/>
            <a:chOff x="7345496" y="978173"/>
            <a:chExt cx="1685379" cy="247160"/>
          </a:xfrm>
        </p:grpSpPr>
        <p:sp>
          <p:nvSpPr>
            <p:cNvPr id="13" name="Rectangle 12"/>
            <p:cNvSpPr/>
            <p:nvPr/>
          </p:nvSpPr>
          <p:spPr>
            <a:xfrm>
              <a:off x="7345496" y="1081333"/>
              <a:ext cx="1683745" cy="144000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Rectangle à coins arrondis 9226"/>
            <p:cNvSpPr/>
            <p:nvPr/>
          </p:nvSpPr>
          <p:spPr>
            <a:xfrm>
              <a:off x="7345496" y="978173"/>
              <a:ext cx="1685379" cy="155875"/>
            </a:xfrm>
            <a:custGeom>
              <a:avLst/>
              <a:gdLst>
                <a:gd name="connsiteX0" fmla="*/ 0 w 1741313"/>
                <a:gd name="connsiteY0" fmla="*/ 96125 h 252000"/>
                <a:gd name="connsiteX1" fmla="*/ 96125 w 1741313"/>
                <a:gd name="connsiteY1" fmla="*/ 0 h 252000"/>
                <a:gd name="connsiteX2" fmla="*/ 1645188 w 1741313"/>
                <a:gd name="connsiteY2" fmla="*/ 0 h 252000"/>
                <a:gd name="connsiteX3" fmla="*/ 1741313 w 1741313"/>
                <a:gd name="connsiteY3" fmla="*/ 96125 h 252000"/>
                <a:gd name="connsiteX4" fmla="*/ 1741313 w 1741313"/>
                <a:gd name="connsiteY4" fmla="*/ 155875 h 252000"/>
                <a:gd name="connsiteX5" fmla="*/ 1645188 w 1741313"/>
                <a:gd name="connsiteY5" fmla="*/ 252000 h 252000"/>
                <a:gd name="connsiteX6" fmla="*/ 96125 w 1741313"/>
                <a:gd name="connsiteY6" fmla="*/ 252000 h 252000"/>
                <a:gd name="connsiteX7" fmla="*/ 0 w 1741313"/>
                <a:gd name="connsiteY7" fmla="*/ 155875 h 252000"/>
                <a:gd name="connsiteX8" fmla="*/ 0 w 1741313"/>
                <a:gd name="connsiteY8" fmla="*/ 96125 h 252000"/>
                <a:gd name="connsiteX0" fmla="*/ 96125 w 1741313"/>
                <a:gd name="connsiteY0" fmla="*/ 252000 h 343440"/>
                <a:gd name="connsiteX1" fmla="*/ 0 w 1741313"/>
                <a:gd name="connsiteY1" fmla="*/ 155875 h 343440"/>
                <a:gd name="connsiteX2" fmla="*/ 0 w 1741313"/>
                <a:gd name="connsiteY2" fmla="*/ 96125 h 343440"/>
                <a:gd name="connsiteX3" fmla="*/ 96125 w 1741313"/>
                <a:gd name="connsiteY3" fmla="*/ 0 h 343440"/>
                <a:gd name="connsiteX4" fmla="*/ 1645188 w 1741313"/>
                <a:gd name="connsiteY4" fmla="*/ 0 h 343440"/>
                <a:gd name="connsiteX5" fmla="*/ 1741313 w 1741313"/>
                <a:gd name="connsiteY5" fmla="*/ 96125 h 343440"/>
                <a:gd name="connsiteX6" fmla="*/ 1741313 w 1741313"/>
                <a:gd name="connsiteY6" fmla="*/ 155875 h 343440"/>
                <a:gd name="connsiteX7" fmla="*/ 1645188 w 1741313"/>
                <a:gd name="connsiteY7" fmla="*/ 252000 h 343440"/>
                <a:gd name="connsiteX8" fmla="*/ 187565 w 1741313"/>
                <a:gd name="connsiteY8" fmla="*/ 343440 h 343440"/>
                <a:gd name="connsiteX0" fmla="*/ 96125 w 1741313"/>
                <a:gd name="connsiteY0" fmla="*/ 252000 h 252000"/>
                <a:gd name="connsiteX1" fmla="*/ 0 w 1741313"/>
                <a:gd name="connsiteY1" fmla="*/ 155875 h 252000"/>
                <a:gd name="connsiteX2" fmla="*/ 0 w 1741313"/>
                <a:gd name="connsiteY2" fmla="*/ 96125 h 252000"/>
                <a:gd name="connsiteX3" fmla="*/ 96125 w 1741313"/>
                <a:gd name="connsiteY3" fmla="*/ 0 h 252000"/>
                <a:gd name="connsiteX4" fmla="*/ 1645188 w 1741313"/>
                <a:gd name="connsiteY4" fmla="*/ 0 h 252000"/>
                <a:gd name="connsiteX5" fmla="*/ 1741313 w 1741313"/>
                <a:gd name="connsiteY5" fmla="*/ 96125 h 252000"/>
                <a:gd name="connsiteX6" fmla="*/ 1741313 w 1741313"/>
                <a:gd name="connsiteY6" fmla="*/ 155875 h 252000"/>
                <a:gd name="connsiteX7" fmla="*/ 1645188 w 1741313"/>
                <a:gd name="connsiteY7" fmla="*/ 252000 h 252000"/>
                <a:gd name="connsiteX0" fmla="*/ 0 w 1741313"/>
                <a:gd name="connsiteY0" fmla="*/ 155875 h 252000"/>
                <a:gd name="connsiteX1" fmla="*/ 0 w 1741313"/>
                <a:gd name="connsiteY1" fmla="*/ 96125 h 252000"/>
                <a:gd name="connsiteX2" fmla="*/ 96125 w 1741313"/>
                <a:gd name="connsiteY2" fmla="*/ 0 h 252000"/>
                <a:gd name="connsiteX3" fmla="*/ 1645188 w 1741313"/>
                <a:gd name="connsiteY3" fmla="*/ 0 h 252000"/>
                <a:gd name="connsiteX4" fmla="*/ 1741313 w 1741313"/>
                <a:gd name="connsiteY4" fmla="*/ 96125 h 252000"/>
                <a:gd name="connsiteX5" fmla="*/ 1741313 w 1741313"/>
                <a:gd name="connsiteY5" fmla="*/ 155875 h 252000"/>
                <a:gd name="connsiteX6" fmla="*/ 1645188 w 1741313"/>
                <a:gd name="connsiteY6" fmla="*/ 252000 h 252000"/>
                <a:gd name="connsiteX0" fmla="*/ 0 w 1741313"/>
                <a:gd name="connsiteY0" fmla="*/ 155875 h 155875"/>
                <a:gd name="connsiteX1" fmla="*/ 0 w 1741313"/>
                <a:gd name="connsiteY1" fmla="*/ 96125 h 155875"/>
                <a:gd name="connsiteX2" fmla="*/ 96125 w 1741313"/>
                <a:gd name="connsiteY2" fmla="*/ 0 h 155875"/>
                <a:gd name="connsiteX3" fmla="*/ 1645188 w 1741313"/>
                <a:gd name="connsiteY3" fmla="*/ 0 h 155875"/>
                <a:gd name="connsiteX4" fmla="*/ 1741313 w 1741313"/>
                <a:gd name="connsiteY4" fmla="*/ 96125 h 155875"/>
                <a:gd name="connsiteX5" fmla="*/ 1741313 w 1741313"/>
                <a:gd name="connsiteY5" fmla="*/ 155875 h 155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41313" h="155875">
                  <a:moveTo>
                    <a:pt x="0" y="155875"/>
                  </a:moveTo>
                  <a:lnTo>
                    <a:pt x="0" y="96125"/>
                  </a:lnTo>
                  <a:cubicBezTo>
                    <a:pt x="0" y="43037"/>
                    <a:pt x="43037" y="0"/>
                    <a:pt x="96125" y="0"/>
                  </a:cubicBezTo>
                  <a:lnTo>
                    <a:pt x="1645188" y="0"/>
                  </a:lnTo>
                  <a:cubicBezTo>
                    <a:pt x="1698276" y="0"/>
                    <a:pt x="1741313" y="43037"/>
                    <a:pt x="1741313" y="96125"/>
                  </a:cubicBezTo>
                  <a:lnTo>
                    <a:pt x="1741313" y="155875"/>
                  </a:lnTo>
                </a:path>
              </a:pathLst>
            </a:custGeom>
            <a:solidFill>
              <a:schemeClr val="bg1"/>
            </a:solidFill>
            <a:ln w="19050" cap="rnd">
              <a:solidFill>
                <a:schemeClr val="accent2"/>
              </a:solidFill>
            </a:ln>
            <a:effectLst/>
          </p:spPr>
          <p:txBody>
            <a:bodyPr wrap="none" tIns="144000" rIns="90000" bIns="0" anchor="ctr">
              <a:noAutofit/>
            </a:bodyPr>
            <a:lstStyle/>
            <a:p>
              <a:pPr algn="r"/>
              <a:r>
                <a:rPr lang="en-US" sz="1400" b="1" dirty="0" smtClean="0">
                  <a:solidFill>
                    <a:schemeClr val="accent2"/>
                  </a:solidFill>
                </a:rPr>
                <a:t>Tools &amp; Materials</a:t>
              </a:r>
              <a:endParaRPr lang="en-US" sz="1400" b="1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20" name="Espace réservé du contenu 2"/>
          <p:cNvSpPr txBox="1">
            <a:spLocks/>
          </p:cNvSpPr>
          <p:nvPr/>
        </p:nvSpPr>
        <p:spPr>
          <a:xfrm>
            <a:off x="4977354" y="2311298"/>
            <a:ext cx="3920294" cy="1962076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176213" indent="-176213" algn="l" defTabSz="914400" rtl="0" eaLnBrk="1" latinLnBrk="0" hangingPunct="1">
              <a:lnSpc>
                <a:spcPct val="85000"/>
              </a:lnSpc>
              <a:spcBef>
                <a:spcPts val="1200"/>
              </a:spcBef>
              <a:buClr>
                <a:srgbClr val="1CBECA"/>
              </a:buClr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20725" indent="-263525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Font typeface="Arial" pitchFamily="34" charset="0"/>
              <a:buChar char="‒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3150" indent="-158750" algn="l" defTabSz="914400" rtl="0" eaLnBrk="1" latinLnBrk="0" hangingPunct="1">
              <a:lnSpc>
                <a:spcPct val="85000"/>
              </a:lnSpc>
              <a:spcBef>
                <a:spcPts val="400"/>
              </a:spcBef>
              <a:buClr>
                <a:srgbClr val="1CBECA"/>
              </a:buClr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20825" indent="-149225" algn="l" defTabSz="914400" rtl="0" eaLnBrk="1" latinLnBrk="0" hangingPunct="1">
              <a:lnSpc>
                <a:spcPct val="85000"/>
              </a:lnSpc>
              <a:spcBef>
                <a:spcPts val="0"/>
              </a:spcBef>
              <a:buClr>
                <a:srgbClr val="1CBECA"/>
              </a:buClr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970088" indent="-141288" algn="l" defTabSz="914400" rtl="0" eaLnBrk="1" latinLnBrk="0" hangingPunct="1">
              <a:lnSpc>
                <a:spcPct val="85000"/>
              </a:lnSpc>
              <a:spcBef>
                <a:spcPts val="0"/>
              </a:spcBef>
              <a:buClr>
                <a:srgbClr val="1CBECA"/>
              </a:buClr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ts val="1800"/>
              </a:spcBef>
            </a:pPr>
            <a:r>
              <a:rPr lang="en-GB" dirty="0" smtClean="0"/>
              <a:t>Information brochure</a:t>
            </a:r>
          </a:p>
          <a:p>
            <a:pPr lvl="1">
              <a:spcBef>
                <a:spcPts val="1800"/>
              </a:spcBef>
            </a:pPr>
            <a:r>
              <a:rPr lang="en-GB" dirty="0" smtClean="0"/>
              <a:t>Treatment diary</a:t>
            </a:r>
          </a:p>
          <a:p>
            <a:pPr lvl="1">
              <a:spcBef>
                <a:spcPts val="1800"/>
              </a:spcBef>
            </a:pPr>
            <a:r>
              <a:rPr lang="en-GB" dirty="0" smtClean="0"/>
              <a:t>Dosing aid</a:t>
            </a:r>
          </a:p>
          <a:p>
            <a:pPr lvl="1">
              <a:spcBef>
                <a:spcPts val="1800"/>
              </a:spcBef>
            </a:pPr>
            <a:r>
              <a:rPr lang="en-GB" dirty="0" smtClean="0"/>
              <a:t>Free skin care samples</a:t>
            </a:r>
            <a:br>
              <a:rPr lang="en-GB" dirty="0" smtClean="0"/>
            </a:br>
            <a:r>
              <a:rPr lang="en-GB" dirty="0" smtClean="0"/>
              <a:t>(where available)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9" t="8147" r="3654" b="7706"/>
          <a:stretch/>
        </p:blipFill>
        <p:spPr>
          <a:xfrm>
            <a:off x="975949" y="2690449"/>
            <a:ext cx="3689286" cy="2837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94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à coins arrondis 15"/>
          <p:cNvSpPr/>
          <p:nvPr/>
        </p:nvSpPr>
        <p:spPr>
          <a:xfrm>
            <a:off x="857676" y="2047637"/>
            <a:ext cx="3855726" cy="4138362"/>
          </a:xfrm>
          <a:prstGeom prst="roundRect">
            <a:avLst>
              <a:gd name="adj" fmla="val 4446"/>
            </a:avLst>
          </a:prstGeom>
          <a:solidFill>
            <a:schemeClr val="bg1"/>
          </a:solidFill>
          <a:ln w="19050">
            <a:solidFill>
              <a:schemeClr val="accent1"/>
            </a:solidFill>
          </a:ln>
          <a:effectLst>
            <a:innerShdw blurRad="469900">
              <a:schemeClr val="accent1">
                <a:lumMod val="60000"/>
                <a:lumOff val="40000"/>
                <a:alpha val="84000"/>
              </a:schemeClr>
            </a:innerShdw>
          </a:effectLst>
        </p:spPr>
        <p:txBody>
          <a:bodyPr vert="horz" wrap="square" lIns="252000" tIns="45720" rIns="108000" bIns="45720" rtlCol="0" anchor="ctr">
            <a:noAutofit/>
          </a:bodyPr>
          <a:lstStyle/>
          <a:p>
            <a:pPr>
              <a:lnSpc>
                <a:spcPct val="85000"/>
              </a:lnSpc>
              <a:spcBef>
                <a:spcPts val="1200"/>
              </a:spcBef>
              <a:buClr>
                <a:srgbClr val="1CBECA"/>
              </a:buClr>
              <a:buFont typeface="Arial" pitchFamily="34" charset="0"/>
              <a:buNone/>
            </a:pPr>
            <a:endParaRPr lang="fr-FR" sz="2000" b="1">
              <a:solidFill>
                <a:schemeClr val="accent1"/>
              </a:solidFill>
            </a:endParaRPr>
          </a:p>
        </p:txBody>
      </p:sp>
      <p:sp>
        <p:nvSpPr>
          <p:cNvPr id="17" name="Espace réservé du contenu 2"/>
          <p:cNvSpPr txBox="1">
            <a:spLocks/>
          </p:cNvSpPr>
          <p:nvPr/>
        </p:nvSpPr>
        <p:spPr>
          <a:xfrm>
            <a:off x="4977353" y="2311298"/>
            <a:ext cx="4053521" cy="265919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176213" indent="-176213" algn="l" defTabSz="914400" rtl="0" eaLnBrk="1" latinLnBrk="0" hangingPunct="1">
              <a:lnSpc>
                <a:spcPct val="85000"/>
              </a:lnSpc>
              <a:spcBef>
                <a:spcPts val="1200"/>
              </a:spcBef>
              <a:buClr>
                <a:srgbClr val="1CBECA"/>
              </a:buClr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20725" indent="-263525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Font typeface="Arial" pitchFamily="34" charset="0"/>
              <a:buChar char="‒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3150" indent="-158750" algn="l" defTabSz="914400" rtl="0" eaLnBrk="1" latinLnBrk="0" hangingPunct="1">
              <a:lnSpc>
                <a:spcPct val="85000"/>
              </a:lnSpc>
              <a:spcBef>
                <a:spcPts val="400"/>
              </a:spcBef>
              <a:buClr>
                <a:srgbClr val="1CBECA"/>
              </a:buClr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20825" indent="-149225" algn="l" defTabSz="914400" rtl="0" eaLnBrk="1" latinLnBrk="0" hangingPunct="1">
              <a:lnSpc>
                <a:spcPct val="85000"/>
              </a:lnSpc>
              <a:spcBef>
                <a:spcPts val="0"/>
              </a:spcBef>
              <a:buClr>
                <a:srgbClr val="1CBECA"/>
              </a:buClr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970088" indent="-141288" algn="l" defTabSz="914400" rtl="0" eaLnBrk="1" latinLnBrk="0" hangingPunct="1">
              <a:lnSpc>
                <a:spcPct val="85000"/>
              </a:lnSpc>
              <a:spcBef>
                <a:spcPts val="0"/>
              </a:spcBef>
              <a:buClr>
                <a:srgbClr val="1CBECA"/>
              </a:buClr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ts val="1800"/>
              </a:spcBef>
            </a:pPr>
            <a:r>
              <a:rPr lang="en-GB" dirty="0"/>
              <a:t>EGFR M+ NSCLC</a:t>
            </a:r>
          </a:p>
          <a:p>
            <a:pPr lvl="1">
              <a:spcBef>
                <a:spcPts val="1800"/>
              </a:spcBef>
            </a:pPr>
            <a:r>
              <a:rPr lang="en-GB" dirty="0"/>
              <a:t>How </a:t>
            </a:r>
            <a:r>
              <a:rPr lang="en-GB" dirty="0" err="1"/>
              <a:t>afatinib</a:t>
            </a:r>
            <a:r>
              <a:rPr lang="en-GB" dirty="0"/>
              <a:t> works</a:t>
            </a:r>
          </a:p>
          <a:p>
            <a:pPr lvl="1">
              <a:spcBef>
                <a:spcPts val="1800"/>
              </a:spcBef>
            </a:pPr>
            <a:r>
              <a:rPr lang="en-GB" dirty="0"/>
              <a:t>What to expect from treatment</a:t>
            </a:r>
          </a:p>
          <a:p>
            <a:pPr lvl="1">
              <a:spcBef>
                <a:spcPts val="1800"/>
              </a:spcBef>
            </a:pPr>
            <a:r>
              <a:rPr lang="en-GB" dirty="0"/>
              <a:t>How to take </a:t>
            </a:r>
            <a:r>
              <a:rPr lang="en-GB" dirty="0" err="1"/>
              <a:t>afatinib</a:t>
            </a:r>
            <a:endParaRPr lang="en-GB" dirty="0"/>
          </a:p>
          <a:p>
            <a:pPr lvl="1">
              <a:spcBef>
                <a:spcPts val="1800"/>
              </a:spcBef>
            </a:pPr>
            <a:r>
              <a:rPr lang="en-GB" dirty="0"/>
              <a:t>Tips on managing side effects</a:t>
            </a:r>
          </a:p>
          <a:p>
            <a:pPr lvl="1">
              <a:spcBef>
                <a:spcPts val="1800"/>
              </a:spcBef>
            </a:pPr>
            <a:r>
              <a:rPr lang="en-GB" dirty="0"/>
              <a:t>Guidance on when to get help</a:t>
            </a:r>
          </a:p>
        </p:txBody>
      </p:sp>
      <p:sp>
        <p:nvSpPr>
          <p:cNvPr id="10649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Information brochure for patients</a:t>
            </a:r>
          </a:p>
        </p:txBody>
      </p:sp>
      <p:sp>
        <p:nvSpPr>
          <p:cNvPr id="106499" name="Espace réservé du contenu 2"/>
          <p:cNvSpPr>
            <a:spLocks noGrp="1"/>
          </p:cNvSpPr>
          <p:nvPr>
            <p:ph idx="1"/>
          </p:nvPr>
        </p:nvSpPr>
        <p:spPr>
          <a:xfrm>
            <a:off x="949568" y="1548000"/>
            <a:ext cx="7948080" cy="353943"/>
          </a:xfrm>
        </p:spPr>
        <p:txBody>
          <a:bodyPr/>
          <a:lstStyle/>
          <a:p>
            <a:r>
              <a:rPr lang="en-GB" dirty="0" smtClean="0"/>
              <a:t>Patient-friendly information about: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64</a:t>
            </a:fld>
            <a:endParaRPr lang="fr-FR"/>
          </a:p>
        </p:txBody>
      </p:sp>
      <p:grpSp>
        <p:nvGrpSpPr>
          <p:cNvPr id="9" name="Groupe 8"/>
          <p:cNvGrpSpPr/>
          <p:nvPr/>
        </p:nvGrpSpPr>
        <p:grpSpPr>
          <a:xfrm>
            <a:off x="7345496" y="978173"/>
            <a:ext cx="1685379" cy="247160"/>
            <a:chOff x="7345496" y="978173"/>
            <a:chExt cx="1685379" cy="247160"/>
          </a:xfrm>
        </p:grpSpPr>
        <p:sp>
          <p:nvSpPr>
            <p:cNvPr id="10" name="Rectangle 9"/>
            <p:cNvSpPr/>
            <p:nvPr/>
          </p:nvSpPr>
          <p:spPr>
            <a:xfrm>
              <a:off x="7345496" y="1081333"/>
              <a:ext cx="1683745" cy="144000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Rectangle à coins arrondis 9226"/>
            <p:cNvSpPr/>
            <p:nvPr/>
          </p:nvSpPr>
          <p:spPr>
            <a:xfrm>
              <a:off x="7345496" y="978173"/>
              <a:ext cx="1685379" cy="155875"/>
            </a:xfrm>
            <a:custGeom>
              <a:avLst/>
              <a:gdLst>
                <a:gd name="connsiteX0" fmla="*/ 0 w 1741313"/>
                <a:gd name="connsiteY0" fmla="*/ 96125 h 252000"/>
                <a:gd name="connsiteX1" fmla="*/ 96125 w 1741313"/>
                <a:gd name="connsiteY1" fmla="*/ 0 h 252000"/>
                <a:gd name="connsiteX2" fmla="*/ 1645188 w 1741313"/>
                <a:gd name="connsiteY2" fmla="*/ 0 h 252000"/>
                <a:gd name="connsiteX3" fmla="*/ 1741313 w 1741313"/>
                <a:gd name="connsiteY3" fmla="*/ 96125 h 252000"/>
                <a:gd name="connsiteX4" fmla="*/ 1741313 w 1741313"/>
                <a:gd name="connsiteY4" fmla="*/ 155875 h 252000"/>
                <a:gd name="connsiteX5" fmla="*/ 1645188 w 1741313"/>
                <a:gd name="connsiteY5" fmla="*/ 252000 h 252000"/>
                <a:gd name="connsiteX6" fmla="*/ 96125 w 1741313"/>
                <a:gd name="connsiteY6" fmla="*/ 252000 h 252000"/>
                <a:gd name="connsiteX7" fmla="*/ 0 w 1741313"/>
                <a:gd name="connsiteY7" fmla="*/ 155875 h 252000"/>
                <a:gd name="connsiteX8" fmla="*/ 0 w 1741313"/>
                <a:gd name="connsiteY8" fmla="*/ 96125 h 252000"/>
                <a:gd name="connsiteX0" fmla="*/ 96125 w 1741313"/>
                <a:gd name="connsiteY0" fmla="*/ 252000 h 343440"/>
                <a:gd name="connsiteX1" fmla="*/ 0 w 1741313"/>
                <a:gd name="connsiteY1" fmla="*/ 155875 h 343440"/>
                <a:gd name="connsiteX2" fmla="*/ 0 w 1741313"/>
                <a:gd name="connsiteY2" fmla="*/ 96125 h 343440"/>
                <a:gd name="connsiteX3" fmla="*/ 96125 w 1741313"/>
                <a:gd name="connsiteY3" fmla="*/ 0 h 343440"/>
                <a:gd name="connsiteX4" fmla="*/ 1645188 w 1741313"/>
                <a:gd name="connsiteY4" fmla="*/ 0 h 343440"/>
                <a:gd name="connsiteX5" fmla="*/ 1741313 w 1741313"/>
                <a:gd name="connsiteY5" fmla="*/ 96125 h 343440"/>
                <a:gd name="connsiteX6" fmla="*/ 1741313 w 1741313"/>
                <a:gd name="connsiteY6" fmla="*/ 155875 h 343440"/>
                <a:gd name="connsiteX7" fmla="*/ 1645188 w 1741313"/>
                <a:gd name="connsiteY7" fmla="*/ 252000 h 343440"/>
                <a:gd name="connsiteX8" fmla="*/ 187565 w 1741313"/>
                <a:gd name="connsiteY8" fmla="*/ 343440 h 343440"/>
                <a:gd name="connsiteX0" fmla="*/ 96125 w 1741313"/>
                <a:gd name="connsiteY0" fmla="*/ 252000 h 252000"/>
                <a:gd name="connsiteX1" fmla="*/ 0 w 1741313"/>
                <a:gd name="connsiteY1" fmla="*/ 155875 h 252000"/>
                <a:gd name="connsiteX2" fmla="*/ 0 w 1741313"/>
                <a:gd name="connsiteY2" fmla="*/ 96125 h 252000"/>
                <a:gd name="connsiteX3" fmla="*/ 96125 w 1741313"/>
                <a:gd name="connsiteY3" fmla="*/ 0 h 252000"/>
                <a:gd name="connsiteX4" fmla="*/ 1645188 w 1741313"/>
                <a:gd name="connsiteY4" fmla="*/ 0 h 252000"/>
                <a:gd name="connsiteX5" fmla="*/ 1741313 w 1741313"/>
                <a:gd name="connsiteY5" fmla="*/ 96125 h 252000"/>
                <a:gd name="connsiteX6" fmla="*/ 1741313 w 1741313"/>
                <a:gd name="connsiteY6" fmla="*/ 155875 h 252000"/>
                <a:gd name="connsiteX7" fmla="*/ 1645188 w 1741313"/>
                <a:gd name="connsiteY7" fmla="*/ 252000 h 252000"/>
                <a:gd name="connsiteX0" fmla="*/ 0 w 1741313"/>
                <a:gd name="connsiteY0" fmla="*/ 155875 h 252000"/>
                <a:gd name="connsiteX1" fmla="*/ 0 w 1741313"/>
                <a:gd name="connsiteY1" fmla="*/ 96125 h 252000"/>
                <a:gd name="connsiteX2" fmla="*/ 96125 w 1741313"/>
                <a:gd name="connsiteY2" fmla="*/ 0 h 252000"/>
                <a:gd name="connsiteX3" fmla="*/ 1645188 w 1741313"/>
                <a:gd name="connsiteY3" fmla="*/ 0 h 252000"/>
                <a:gd name="connsiteX4" fmla="*/ 1741313 w 1741313"/>
                <a:gd name="connsiteY4" fmla="*/ 96125 h 252000"/>
                <a:gd name="connsiteX5" fmla="*/ 1741313 w 1741313"/>
                <a:gd name="connsiteY5" fmla="*/ 155875 h 252000"/>
                <a:gd name="connsiteX6" fmla="*/ 1645188 w 1741313"/>
                <a:gd name="connsiteY6" fmla="*/ 252000 h 252000"/>
                <a:gd name="connsiteX0" fmla="*/ 0 w 1741313"/>
                <a:gd name="connsiteY0" fmla="*/ 155875 h 155875"/>
                <a:gd name="connsiteX1" fmla="*/ 0 w 1741313"/>
                <a:gd name="connsiteY1" fmla="*/ 96125 h 155875"/>
                <a:gd name="connsiteX2" fmla="*/ 96125 w 1741313"/>
                <a:gd name="connsiteY2" fmla="*/ 0 h 155875"/>
                <a:gd name="connsiteX3" fmla="*/ 1645188 w 1741313"/>
                <a:gd name="connsiteY3" fmla="*/ 0 h 155875"/>
                <a:gd name="connsiteX4" fmla="*/ 1741313 w 1741313"/>
                <a:gd name="connsiteY4" fmla="*/ 96125 h 155875"/>
                <a:gd name="connsiteX5" fmla="*/ 1741313 w 1741313"/>
                <a:gd name="connsiteY5" fmla="*/ 155875 h 155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41313" h="155875">
                  <a:moveTo>
                    <a:pt x="0" y="155875"/>
                  </a:moveTo>
                  <a:lnTo>
                    <a:pt x="0" y="96125"/>
                  </a:lnTo>
                  <a:cubicBezTo>
                    <a:pt x="0" y="43037"/>
                    <a:pt x="43037" y="0"/>
                    <a:pt x="96125" y="0"/>
                  </a:cubicBezTo>
                  <a:lnTo>
                    <a:pt x="1645188" y="0"/>
                  </a:lnTo>
                  <a:cubicBezTo>
                    <a:pt x="1698276" y="0"/>
                    <a:pt x="1741313" y="43037"/>
                    <a:pt x="1741313" y="96125"/>
                  </a:cubicBezTo>
                  <a:lnTo>
                    <a:pt x="1741313" y="155875"/>
                  </a:lnTo>
                </a:path>
              </a:pathLst>
            </a:custGeom>
            <a:solidFill>
              <a:schemeClr val="bg1"/>
            </a:solidFill>
            <a:ln w="19050" cap="rnd">
              <a:solidFill>
                <a:schemeClr val="accent2"/>
              </a:solidFill>
            </a:ln>
            <a:effectLst/>
          </p:spPr>
          <p:txBody>
            <a:bodyPr wrap="none" tIns="144000" rIns="90000" bIns="0" anchor="ctr">
              <a:noAutofit/>
            </a:bodyPr>
            <a:lstStyle/>
            <a:p>
              <a:pPr algn="r"/>
              <a:r>
                <a:rPr lang="en-US" sz="1400" b="1" dirty="0" smtClean="0">
                  <a:solidFill>
                    <a:schemeClr val="accent2"/>
                  </a:solidFill>
                </a:rPr>
                <a:t>Tools &amp; Materials</a:t>
              </a:r>
              <a:endParaRPr lang="en-US" sz="1400" b="1" dirty="0">
                <a:solidFill>
                  <a:schemeClr val="accent2"/>
                </a:solidFill>
              </a:endParaRPr>
            </a:p>
          </p:txBody>
        </p:sp>
      </p:grpSp>
      <p:pic>
        <p:nvPicPr>
          <p:cNvPr id="5122" name="Picture 2" descr="D:\Dossier en cours\Publicis life brand\Afatinib Nurse\Fichier recu\15032013\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588" y="2377254"/>
            <a:ext cx="2460973" cy="3492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6084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à coins arrondis 12"/>
          <p:cNvSpPr/>
          <p:nvPr/>
        </p:nvSpPr>
        <p:spPr>
          <a:xfrm>
            <a:off x="857676" y="2047637"/>
            <a:ext cx="3855726" cy="4138362"/>
          </a:xfrm>
          <a:prstGeom prst="roundRect">
            <a:avLst>
              <a:gd name="adj" fmla="val 4446"/>
            </a:avLst>
          </a:prstGeom>
          <a:solidFill>
            <a:schemeClr val="bg1"/>
          </a:solidFill>
          <a:ln w="19050">
            <a:solidFill>
              <a:schemeClr val="accent1"/>
            </a:solidFill>
          </a:ln>
          <a:effectLst>
            <a:innerShdw blurRad="469900">
              <a:schemeClr val="accent1">
                <a:lumMod val="60000"/>
                <a:lumOff val="40000"/>
                <a:alpha val="84000"/>
              </a:schemeClr>
            </a:innerShdw>
          </a:effectLst>
        </p:spPr>
        <p:txBody>
          <a:bodyPr vert="horz" wrap="square" lIns="252000" tIns="45720" rIns="108000" bIns="45720" rtlCol="0" anchor="ctr">
            <a:noAutofit/>
          </a:bodyPr>
          <a:lstStyle/>
          <a:p>
            <a:pPr>
              <a:lnSpc>
                <a:spcPct val="85000"/>
              </a:lnSpc>
              <a:spcBef>
                <a:spcPts val="1200"/>
              </a:spcBef>
              <a:buClr>
                <a:srgbClr val="1CBECA"/>
              </a:buClr>
              <a:buFont typeface="Arial" pitchFamily="34" charset="0"/>
              <a:buNone/>
            </a:pPr>
            <a:endParaRPr lang="fr-FR" sz="2000" b="1">
              <a:solidFill>
                <a:schemeClr val="accent1"/>
              </a:solidFill>
            </a:endParaRPr>
          </a:p>
        </p:txBody>
      </p:sp>
      <p:sp>
        <p:nvSpPr>
          <p:cNvPr id="14" name="Espace réservé du contenu 2"/>
          <p:cNvSpPr txBox="1">
            <a:spLocks/>
          </p:cNvSpPr>
          <p:nvPr/>
        </p:nvSpPr>
        <p:spPr>
          <a:xfrm>
            <a:off x="4977354" y="2311298"/>
            <a:ext cx="3940404" cy="290387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176213" indent="-176213" algn="l" defTabSz="914400" rtl="0" eaLnBrk="1" latinLnBrk="0" hangingPunct="1">
              <a:lnSpc>
                <a:spcPct val="85000"/>
              </a:lnSpc>
              <a:spcBef>
                <a:spcPts val="1200"/>
              </a:spcBef>
              <a:buClr>
                <a:srgbClr val="1CBECA"/>
              </a:buClr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20725" indent="-263525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Font typeface="Arial" pitchFamily="34" charset="0"/>
              <a:buChar char="‒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3150" indent="-158750" algn="l" defTabSz="914400" rtl="0" eaLnBrk="1" latinLnBrk="0" hangingPunct="1">
              <a:lnSpc>
                <a:spcPct val="85000"/>
              </a:lnSpc>
              <a:spcBef>
                <a:spcPts val="400"/>
              </a:spcBef>
              <a:buClr>
                <a:srgbClr val="1CBECA"/>
              </a:buClr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20825" indent="-149225" algn="l" defTabSz="914400" rtl="0" eaLnBrk="1" latinLnBrk="0" hangingPunct="1">
              <a:lnSpc>
                <a:spcPct val="85000"/>
              </a:lnSpc>
              <a:spcBef>
                <a:spcPts val="0"/>
              </a:spcBef>
              <a:buClr>
                <a:srgbClr val="1CBECA"/>
              </a:buClr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970088" indent="-141288" algn="l" defTabSz="914400" rtl="0" eaLnBrk="1" latinLnBrk="0" hangingPunct="1">
              <a:lnSpc>
                <a:spcPct val="85000"/>
              </a:lnSpc>
              <a:spcBef>
                <a:spcPts val="0"/>
              </a:spcBef>
              <a:buClr>
                <a:srgbClr val="1CBECA"/>
              </a:buClr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ts val="1800"/>
              </a:spcBef>
            </a:pPr>
            <a:r>
              <a:rPr lang="en-US" dirty="0"/>
              <a:t>Space to store important contact information</a:t>
            </a:r>
          </a:p>
          <a:p>
            <a:pPr lvl="1">
              <a:spcBef>
                <a:spcPts val="1800"/>
              </a:spcBef>
            </a:pPr>
            <a:r>
              <a:rPr lang="en-US" dirty="0"/>
              <a:t>An appointment calendar</a:t>
            </a:r>
          </a:p>
          <a:p>
            <a:pPr lvl="1">
              <a:spcBef>
                <a:spcPts val="1800"/>
              </a:spcBef>
            </a:pPr>
            <a:r>
              <a:rPr lang="en-US" dirty="0"/>
              <a:t>Reminders of dosing instructions</a:t>
            </a:r>
          </a:p>
          <a:p>
            <a:pPr lvl="1">
              <a:spcBef>
                <a:spcPts val="1800"/>
              </a:spcBef>
            </a:pPr>
            <a:r>
              <a:rPr lang="en-US" dirty="0"/>
              <a:t>A diary to keep track of physical and emotional state to help report back to medical team</a:t>
            </a:r>
          </a:p>
        </p:txBody>
      </p:sp>
      <p:sp>
        <p:nvSpPr>
          <p:cNvPr id="10752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Treatment diary for patients</a:t>
            </a:r>
          </a:p>
        </p:txBody>
      </p:sp>
      <p:sp>
        <p:nvSpPr>
          <p:cNvPr id="107523" name="Espace réservé du contenu 2"/>
          <p:cNvSpPr>
            <a:spLocks noGrp="1"/>
          </p:cNvSpPr>
          <p:nvPr>
            <p:ph idx="1"/>
          </p:nvPr>
        </p:nvSpPr>
        <p:spPr>
          <a:xfrm>
            <a:off x="949568" y="1548000"/>
            <a:ext cx="7948080" cy="353943"/>
          </a:xfrm>
        </p:spPr>
        <p:txBody>
          <a:bodyPr/>
          <a:lstStyle/>
          <a:p>
            <a:r>
              <a:rPr lang="en-GB" dirty="0" smtClean="0"/>
              <a:t>Diary containing: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65</a:t>
            </a:fld>
            <a:endParaRPr lang="fr-FR"/>
          </a:p>
        </p:txBody>
      </p:sp>
      <p:grpSp>
        <p:nvGrpSpPr>
          <p:cNvPr id="9" name="Groupe 8"/>
          <p:cNvGrpSpPr/>
          <p:nvPr/>
        </p:nvGrpSpPr>
        <p:grpSpPr>
          <a:xfrm>
            <a:off x="7345496" y="978173"/>
            <a:ext cx="1685379" cy="247160"/>
            <a:chOff x="7345496" y="978173"/>
            <a:chExt cx="1685379" cy="247160"/>
          </a:xfrm>
        </p:grpSpPr>
        <p:sp>
          <p:nvSpPr>
            <p:cNvPr id="10" name="Rectangle 9"/>
            <p:cNvSpPr/>
            <p:nvPr/>
          </p:nvSpPr>
          <p:spPr>
            <a:xfrm>
              <a:off x="7345496" y="1081333"/>
              <a:ext cx="1683745" cy="144000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Rectangle à coins arrondis 9226"/>
            <p:cNvSpPr/>
            <p:nvPr/>
          </p:nvSpPr>
          <p:spPr>
            <a:xfrm>
              <a:off x="7345496" y="978173"/>
              <a:ext cx="1685379" cy="155875"/>
            </a:xfrm>
            <a:custGeom>
              <a:avLst/>
              <a:gdLst>
                <a:gd name="connsiteX0" fmla="*/ 0 w 1741313"/>
                <a:gd name="connsiteY0" fmla="*/ 96125 h 252000"/>
                <a:gd name="connsiteX1" fmla="*/ 96125 w 1741313"/>
                <a:gd name="connsiteY1" fmla="*/ 0 h 252000"/>
                <a:gd name="connsiteX2" fmla="*/ 1645188 w 1741313"/>
                <a:gd name="connsiteY2" fmla="*/ 0 h 252000"/>
                <a:gd name="connsiteX3" fmla="*/ 1741313 w 1741313"/>
                <a:gd name="connsiteY3" fmla="*/ 96125 h 252000"/>
                <a:gd name="connsiteX4" fmla="*/ 1741313 w 1741313"/>
                <a:gd name="connsiteY4" fmla="*/ 155875 h 252000"/>
                <a:gd name="connsiteX5" fmla="*/ 1645188 w 1741313"/>
                <a:gd name="connsiteY5" fmla="*/ 252000 h 252000"/>
                <a:gd name="connsiteX6" fmla="*/ 96125 w 1741313"/>
                <a:gd name="connsiteY6" fmla="*/ 252000 h 252000"/>
                <a:gd name="connsiteX7" fmla="*/ 0 w 1741313"/>
                <a:gd name="connsiteY7" fmla="*/ 155875 h 252000"/>
                <a:gd name="connsiteX8" fmla="*/ 0 w 1741313"/>
                <a:gd name="connsiteY8" fmla="*/ 96125 h 252000"/>
                <a:gd name="connsiteX0" fmla="*/ 96125 w 1741313"/>
                <a:gd name="connsiteY0" fmla="*/ 252000 h 343440"/>
                <a:gd name="connsiteX1" fmla="*/ 0 w 1741313"/>
                <a:gd name="connsiteY1" fmla="*/ 155875 h 343440"/>
                <a:gd name="connsiteX2" fmla="*/ 0 w 1741313"/>
                <a:gd name="connsiteY2" fmla="*/ 96125 h 343440"/>
                <a:gd name="connsiteX3" fmla="*/ 96125 w 1741313"/>
                <a:gd name="connsiteY3" fmla="*/ 0 h 343440"/>
                <a:gd name="connsiteX4" fmla="*/ 1645188 w 1741313"/>
                <a:gd name="connsiteY4" fmla="*/ 0 h 343440"/>
                <a:gd name="connsiteX5" fmla="*/ 1741313 w 1741313"/>
                <a:gd name="connsiteY5" fmla="*/ 96125 h 343440"/>
                <a:gd name="connsiteX6" fmla="*/ 1741313 w 1741313"/>
                <a:gd name="connsiteY6" fmla="*/ 155875 h 343440"/>
                <a:gd name="connsiteX7" fmla="*/ 1645188 w 1741313"/>
                <a:gd name="connsiteY7" fmla="*/ 252000 h 343440"/>
                <a:gd name="connsiteX8" fmla="*/ 187565 w 1741313"/>
                <a:gd name="connsiteY8" fmla="*/ 343440 h 343440"/>
                <a:gd name="connsiteX0" fmla="*/ 96125 w 1741313"/>
                <a:gd name="connsiteY0" fmla="*/ 252000 h 252000"/>
                <a:gd name="connsiteX1" fmla="*/ 0 w 1741313"/>
                <a:gd name="connsiteY1" fmla="*/ 155875 h 252000"/>
                <a:gd name="connsiteX2" fmla="*/ 0 w 1741313"/>
                <a:gd name="connsiteY2" fmla="*/ 96125 h 252000"/>
                <a:gd name="connsiteX3" fmla="*/ 96125 w 1741313"/>
                <a:gd name="connsiteY3" fmla="*/ 0 h 252000"/>
                <a:gd name="connsiteX4" fmla="*/ 1645188 w 1741313"/>
                <a:gd name="connsiteY4" fmla="*/ 0 h 252000"/>
                <a:gd name="connsiteX5" fmla="*/ 1741313 w 1741313"/>
                <a:gd name="connsiteY5" fmla="*/ 96125 h 252000"/>
                <a:gd name="connsiteX6" fmla="*/ 1741313 w 1741313"/>
                <a:gd name="connsiteY6" fmla="*/ 155875 h 252000"/>
                <a:gd name="connsiteX7" fmla="*/ 1645188 w 1741313"/>
                <a:gd name="connsiteY7" fmla="*/ 252000 h 252000"/>
                <a:gd name="connsiteX0" fmla="*/ 0 w 1741313"/>
                <a:gd name="connsiteY0" fmla="*/ 155875 h 252000"/>
                <a:gd name="connsiteX1" fmla="*/ 0 w 1741313"/>
                <a:gd name="connsiteY1" fmla="*/ 96125 h 252000"/>
                <a:gd name="connsiteX2" fmla="*/ 96125 w 1741313"/>
                <a:gd name="connsiteY2" fmla="*/ 0 h 252000"/>
                <a:gd name="connsiteX3" fmla="*/ 1645188 w 1741313"/>
                <a:gd name="connsiteY3" fmla="*/ 0 h 252000"/>
                <a:gd name="connsiteX4" fmla="*/ 1741313 w 1741313"/>
                <a:gd name="connsiteY4" fmla="*/ 96125 h 252000"/>
                <a:gd name="connsiteX5" fmla="*/ 1741313 w 1741313"/>
                <a:gd name="connsiteY5" fmla="*/ 155875 h 252000"/>
                <a:gd name="connsiteX6" fmla="*/ 1645188 w 1741313"/>
                <a:gd name="connsiteY6" fmla="*/ 252000 h 252000"/>
                <a:gd name="connsiteX0" fmla="*/ 0 w 1741313"/>
                <a:gd name="connsiteY0" fmla="*/ 155875 h 155875"/>
                <a:gd name="connsiteX1" fmla="*/ 0 w 1741313"/>
                <a:gd name="connsiteY1" fmla="*/ 96125 h 155875"/>
                <a:gd name="connsiteX2" fmla="*/ 96125 w 1741313"/>
                <a:gd name="connsiteY2" fmla="*/ 0 h 155875"/>
                <a:gd name="connsiteX3" fmla="*/ 1645188 w 1741313"/>
                <a:gd name="connsiteY3" fmla="*/ 0 h 155875"/>
                <a:gd name="connsiteX4" fmla="*/ 1741313 w 1741313"/>
                <a:gd name="connsiteY4" fmla="*/ 96125 h 155875"/>
                <a:gd name="connsiteX5" fmla="*/ 1741313 w 1741313"/>
                <a:gd name="connsiteY5" fmla="*/ 155875 h 155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41313" h="155875">
                  <a:moveTo>
                    <a:pt x="0" y="155875"/>
                  </a:moveTo>
                  <a:lnTo>
                    <a:pt x="0" y="96125"/>
                  </a:lnTo>
                  <a:cubicBezTo>
                    <a:pt x="0" y="43037"/>
                    <a:pt x="43037" y="0"/>
                    <a:pt x="96125" y="0"/>
                  </a:cubicBezTo>
                  <a:lnTo>
                    <a:pt x="1645188" y="0"/>
                  </a:lnTo>
                  <a:cubicBezTo>
                    <a:pt x="1698276" y="0"/>
                    <a:pt x="1741313" y="43037"/>
                    <a:pt x="1741313" y="96125"/>
                  </a:cubicBezTo>
                  <a:lnTo>
                    <a:pt x="1741313" y="155875"/>
                  </a:lnTo>
                </a:path>
              </a:pathLst>
            </a:custGeom>
            <a:solidFill>
              <a:schemeClr val="bg1"/>
            </a:solidFill>
            <a:ln w="19050" cap="rnd">
              <a:solidFill>
                <a:schemeClr val="accent2"/>
              </a:solidFill>
            </a:ln>
            <a:effectLst/>
          </p:spPr>
          <p:txBody>
            <a:bodyPr wrap="none" tIns="144000" rIns="90000" bIns="0" anchor="ctr">
              <a:noAutofit/>
            </a:bodyPr>
            <a:lstStyle/>
            <a:p>
              <a:pPr algn="r"/>
              <a:r>
                <a:rPr lang="en-US" sz="1400" b="1" dirty="0" smtClean="0">
                  <a:solidFill>
                    <a:schemeClr val="accent2"/>
                  </a:solidFill>
                </a:rPr>
                <a:t>Tools &amp; Materials</a:t>
              </a:r>
              <a:endParaRPr lang="en-US" sz="1400" b="1" dirty="0">
                <a:solidFill>
                  <a:schemeClr val="accent2"/>
                </a:solidFill>
              </a:endParaRPr>
            </a:p>
          </p:txBody>
        </p:sp>
      </p:grpSp>
      <p:pic>
        <p:nvPicPr>
          <p:cNvPr id="12" name="Picture 3" descr="D:\Dossier en cours\Publicis life brand\Afatinib Nurse\Fichier recu\15032013\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588" y="2377254"/>
            <a:ext cx="2452017" cy="3492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6675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à coins arrondis 13"/>
          <p:cNvSpPr/>
          <p:nvPr/>
        </p:nvSpPr>
        <p:spPr>
          <a:xfrm>
            <a:off x="961451" y="2828041"/>
            <a:ext cx="7221098" cy="3157979"/>
          </a:xfrm>
          <a:prstGeom prst="roundRect">
            <a:avLst>
              <a:gd name="adj" fmla="val 5640"/>
            </a:avLst>
          </a:prstGeom>
          <a:solidFill>
            <a:schemeClr val="bg1"/>
          </a:solidFill>
          <a:ln w="19050">
            <a:solidFill>
              <a:schemeClr val="accent1"/>
            </a:solidFill>
          </a:ln>
          <a:effectLst>
            <a:innerShdw blurRad="469900">
              <a:schemeClr val="accent1">
                <a:lumMod val="60000"/>
                <a:lumOff val="40000"/>
                <a:alpha val="84000"/>
              </a:schemeClr>
            </a:innerShdw>
          </a:effectLst>
        </p:spPr>
        <p:txBody>
          <a:bodyPr vert="horz" wrap="square" lIns="252000" tIns="45720" rIns="108000" bIns="45720" rtlCol="0" anchor="ctr">
            <a:noAutofit/>
          </a:bodyPr>
          <a:lstStyle/>
          <a:p>
            <a:pPr>
              <a:lnSpc>
                <a:spcPct val="85000"/>
              </a:lnSpc>
              <a:spcBef>
                <a:spcPts val="1200"/>
              </a:spcBef>
              <a:buClr>
                <a:srgbClr val="1CBECA"/>
              </a:buClr>
              <a:buFont typeface="Arial" pitchFamily="34" charset="0"/>
              <a:buNone/>
            </a:pPr>
            <a:endParaRPr lang="fr-FR" sz="2000" b="1">
              <a:solidFill>
                <a:schemeClr val="accent1"/>
              </a:solidFill>
            </a:endParaRPr>
          </a:p>
        </p:txBody>
      </p:sp>
      <p:sp>
        <p:nvSpPr>
          <p:cNvPr id="10854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Dosing aid for patients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49568" y="1548000"/>
            <a:ext cx="7948080" cy="1031051"/>
          </a:xfrm>
        </p:spPr>
        <p:txBody>
          <a:bodyPr/>
          <a:lstStyle/>
          <a:p>
            <a:r>
              <a:rPr lang="en-GB" dirty="0" smtClean="0"/>
              <a:t>Cardboard sleeve for blister pack with dosing instructions reminder</a:t>
            </a:r>
          </a:p>
          <a:p>
            <a:r>
              <a:rPr lang="en-GB" dirty="0" smtClean="0"/>
              <a:t>Integrated digital alarm that can be set to remind patients to take their dose</a:t>
            </a:r>
            <a:endParaRPr lang="en-GB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66</a:t>
            </a:fld>
            <a:endParaRPr lang="fr-FR"/>
          </a:p>
        </p:txBody>
      </p:sp>
      <p:grpSp>
        <p:nvGrpSpPr>
          <p:cNvPr id="10" name="Groupe 9"/>
          <p:cNvGrpSpPr/>
          <p:nvPr/>
        </p:nvGrpSpPr>
        <p:grpSpPr>
          <a:xfrm>
            <a:off x="7345496" y="978173"/>
            <a:ext cx="1685379" cy="247160"/>
            <a:chOff x="7345496" y="978173"/>
            <a:chExt cx="1685379" cy="247160"/>
          </a:xfrm>
        </p:grpSpPr>
        <p:sp>
          <p:nvSpPr>
            <p:cNvPr id="11" name="Rectangle 10"/>
            <p:cNvSpPr/>
            <p:nvPr/>
          </p:nvSpPr>
          <p:spPr>
            <a:xfrm>
              <a:off x="7345496" y="1081333"/>
              <a:ext cx="1683745" cy="144000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Rectangle à coins arrondis 9226"/>
            <p:cNvSpPr/>
            <p:nvPr/>
          </p:nvSpPr>
          <p:spPr>
            <a:xfrm>
              <a:off x="7345496" y="978173"/>
              <a:ext cx="1685379" cy="155875"/>
            </a:xfrm>
            <a:custGeom>
              <a:avLst/>
              <a:gdLst>
                <a:gd name="connsiteX0" fmla="*/ 0 w 1741313"/>
                <a:gd name="connsiteY0" fmla="*/ 96125 h 252000"/>
                <a:gd name="connsiteX1" fmla="*/ 96125 w 1741313"/>
                <a:gd name="connsiteY1" fmla="*/ 0 h 252000"/>
                <a:gd name="connsiteX2" fmla="*/ 1645188 w 1741313"/>
                <a:gd name="connsiteY2" fmla="*/ 0 h 252000"/>
                <a:gd name="connsiteX3" fmla="*/ 1741313 w 1741313"/>
                <a:gd name="connsiteY3" fmla="*/ 96125 h 252000"/>
                <a:gd name="connsiteX4" fmla="*/ 1741313 w 1741313"/>
                <a:gd name="connsiteY4" fmla="*/ 155875 h 252000"/>
                <a:gd name="connsiteX5" fmla="*/ 1645188 w 1741313"/>
                <a:gd name="connsiteY5" fmla="*/ 252000 h 252000"/>
                <a:gd name="connsiteX6" fmla="*/ 96125 w 1741313"/>
                <a:gd name="connsiteY6" fmla="*/ 252000 h 252000"/>
                <a:gd name="connsiteX7" fmla="*/ 0 w 1741313"/>
                <a:gd name="connsiteY7" fmla="*/ 155875 h 252000"/>
                <a:gd name="connsiteX8" fmla="*/ 0 w 1741313"/>
                <a:gd name="connsiteY8" fmla="*/ 96125 h 252000"/>
                <a:gd name="connsiteX0" fmla="*/ 96125 w 1741313"/>
                <a:gd name="connsiteY0" fmla="*/ 252000 h 343440"/>
                <a:gd name="connsiteX1" fmla="*/ 0 w 1741313"/>
                <a:gd name="connsiteY1" fmla="*/ 155875 h 343440"/>
                <a:gd name="connsiteX2" fmla="*/ 0 w 1741313"/>
                <a:gd name="connsiteY2" fmla="*/ 96125 h 343440"/>
                <a:gd name="connsiteX3" fmla="*/ 96125 w 1741313"/>
                <a:gd name="connsiteY3" fmla="*/ 0 h 343440"/>
                <a:gd name="connsiteX4" fmla="*/ 1645188 w 1741313"/>
                <a:gd name="connsiteY4" fmla="*/ 0 h 343440"/>
                <a:gd name="connsiteX5" fmla="*/ 1741313 w 1741313"/>
                <a:gd name="connsiteY5" fmla="*/ 96125 h 343440"/>
                <a:gd name="connsiteX6" fmla="*/ 1741313 w 1741313"/>
                <a:gd name="connsiteY6" fmla="*/ 155875 h 343440"/>
                <a:gd name="connsiteX7" fmla="*/ 1645188 w 1741313"/>
                <a:gd name="connsiteY7" fmla="*/ 252000 h 343440"/>
                <a:gd name="connsiteX8" fmla="*/ 187565 w 1741313"/>
                <a:gd name="connsiteY8" fmla="*/ 343440 h 343440"/>
                <a:gd name="connsiteX0" fmla="*/ 96125 w 1741313"/>
                <a:gd name="connsiteY0" fmla="*/ 252000 h 252000"/>
                <a:gd name="connsiteX1" fmla="*/ 0 w 1741313"/>
                <a:gd name="connsiteY1" fmla="*/ 155875 h 252000"/>
                <a:gd name="connsiteX2" fmla="*/ 0 w 1741313"/>
                <a:gd name="connsiteY2" fmla="*/ 96125 h 252000"/>
                <a:gd name="connsiteX3" fmla="*/ 96125 w 1741313"/>
                <a:gd name="connsiteY3" fmla="*/ 0 h 252000"/>
                <a:gd name="connsiteX4" fmla="*/ 1645188 w 1741313"/>
                <a:gd name="connsiteY4" fmla="*/ 0 h 252000"/>
                <a:gd name="connsiteX5" fmla="*/ 1741313 w 1741313"/>
                <a:gd name="connsiteY5" fmla="*/ 96125 h 252000"/>
                <a:gd name="connsiteX6" fmla="*/ 1741313 w 1741313"/>
                <a:gd name="connsiteY6" fmla="*/ 155875 h 252000"/>
                <a:gd name="connsiteX7" fmla="*/ 1645188 w 1741313"/>
                <a:gd name="connsiteY7" fmla="*/ 252000 h 252000"/>
                <a:gd name="connsiteX0" fmla="*/ 0 w 1741313"/>
                <a:gd name="connsiteY0" fmla="*/ 155875 h 252000"/>
                <a:gd name="connsiteX1" fmla="*/ 0 w 1741313"/>
                <a:gd name="connsiteY1" fmla="*/ 96125 h 252000"/>
                <a:gd name="connsiteX2" fmla="*/ 96125 w 1741313"/>
                <a:gd name="connsiteY2" fmla="*/ 0 h 252000"/>
                <a:gd name="connsiteX3" fmla="*/ 1645188 w 1741313"/>
                <a:gd name="connsiteY3" fmla="*/ 0 h 252000"/>
                <a:gd name="connsiteX4" fmla="*/ 1741313 w 1741313"/>
                <a:gd name="connsiteY4" fmla="*/ 96125 h 252000"/>
                <a:gd name="connsiteX5" fmla="*/ 1741313 w 1741313"/>
                <a:gd name="connsiteY5" fmla="*/ 155875 h 252000"/>
                <a:gd name="connsiteX6" fmla="*/ 1645188 w 1741313"/>
                <a:gd name="connsiteY6" fmla="*/ 252000 h 252000"/>
                <a:gd name="connsiteX0" fmla="*/ 0 w 1741313"/>
                <a:gd name="connsiteY0" fmla="*/ 155875 h 155875"/>
                <a:gd name="connsiteX1" fmla="*/ 0 w 1741313"/>
                <a:gd name="connsiteY1" fmla="*/ 96125 h 155875"/>
                <a:gd name="connsiteX2" fmla="*/ 96125 w 1741313"/>
                <a:gd name="connsiteY2" fmla="*/ 0 h 155875"/>
                <a:gd name="connsiteX3" fmla="*/ 1645188 w 1741313"/>
                <a:gd name="connsiteY3" fmla="*/ 0 h 155875"/>
                <a:gd name="connsiteX4" fmla="*/ 1741313 w 1741313"/>
                <a:gd name="connsiteY4" fmla="*/ 96125 h 155875"/>
                <a:gd name="connsiteX5" fmla="*/ 1741313 w 1741313"/>
                <a:gd name="connsiteY5" fmla="*/ 155875 h 155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41313" h="155875">
                  <a:moveTo>
                    <a:pt x="0" y="155875"/>
                  </a:moveTo>
                  <a:lnTo>
                    <a:pt x="0" y="96125"/>
                  </a:lnTo>
                  <a:cubicBezTo>
                    <a:pt x="0" y="43037"/>
                    <a:pt x="43037" y="0"/>
                    <a:pt x="96125" y="0"/>
                  </a:cubicBezTo>
                  <a:lnTo>
                    <a:pt x="1645188" y="0"/>
                  </a:lnTo>
                  <a:cubicBezTo>
                    <a:pt x="1698276" y="0"/>
                    <a:pt x="1741313" y="43037"/>
                    <a:pt x="1741313" y="96125"/>
                  </a:cubicBezTo>
                  <a:lnTo>
                    <a:pt x="1741313" y="155875"/>
                  </a:lnTo>
                </a:path>
              </a:pathLst>
            </a:custGeom>
            <a:solidFill>
              <a:schemeClr val="bg1"/>
            </a:solidFill>
            <a:ln w="19050" cap="rnd">
              <a:solidFill>
                <a:schemeClr val="accent2"/>
              </a:solidFill>
            </a:ln>
            <a:effectLst/>
          </p:spPr>
          <p:txBody>
            <a:bodyPr wrap="none" tIns="144000" rIns="90000" bIns="0" anchor="ctr">
              <a:noAutofit/>
            </a:bodyPr>
            <a:lstStyle/>
            <a:p>
              <a:pPr algn="r"/>
              <a:r>
                <a:rPr lang="en-US" sz="1400" b="1" dirty="0" smtClean="0">
                  <a:solidFill>
                    <a:schemeClr val="accent2"/>
                  </a:solidFill>
                </a:rPr>
                <a:t>Tools &amp; Materials</a:t>
              </a:r>
              <a:endParaRPr lang="en-US" sz="1400" b="1" dirty="0">
                <a:solidFill>
                  <a:schemeClr val="accent2"/>
                </a:solidFill>
              </a:endParaRPr>
            </a:p>
          </p:txBody>
        </p:sp>
      </p:grpSp>
      <p:pic>
        <p:nvPicPr>
          <p:cNvPr id="6146" name="Picture 2" descr="D:\Dossier en cours\Publicis life brand\Afatinib Nurse\Fichier recu\15032013\0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1" t="7745" b="18440"/>
          <a:stretch/>
        </p:blipFill>
        <p:spPr bwMode="auto">
          <a:xfrm>
            <a:off x="1606769" y="3314024"/>
            <a:ext cx="2331990" cy="1501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D:\Dossier en cours\Publicis life brand\Afatinib Nurse\Fichier recu\15032013\0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22" t="14922" r="13924" b="18831"/>
          <a:stretch/>
        </p:blipFill>
        <p:spPr bwMode="auto">
          <a:xfrm>
            <a:off x="3166129" y="4514731"/>
            <a:ext cx="1857659" cy="1201700"/>
          </a:xfrm>
          <a:prstGeom prst="roundRect">
            <a:avLst>
              <a:gd name="adj" fmla="val 1903"/>
            </a:avLst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Dossier en cours\Publicis life brand\Afatinib Nurse\Fichier recu\18032013\gitrifdosing_aid_3d_hiend_newdimension-5seul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1" t="23404" b="22010"/>
          <a:stretch/>
        </p:blipFill>
        <p:spPr bwMode="auto">
          <a:xfrm>
            <a:off x="4402318" y="3065495"/>
            <a:ext cx="3553906" cy="1403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0926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à coins arrondis 12"/>
          <p:cNvSpPr/>
          <p:nvPr/>
        </p:nvSpPr>
        <p:spPr>
          <a:xfrm>
            <a:off x="1102779" y="2047637"/>
            <a:ext cx="2894192" cy="4138362"/>
          </a:xfrm>
          <a:prstGeom prst="roundRect">
            <a:avLst>
              <a:gd name="adj" fmla="val 8029"/>
            </a:avLst>
          </a:prstGeom>
          <a:solidFill>
            <a:schemeClr val="bg1"/>
          </a:solidFill>
          <a:ln w="19050">
            <a:solidFill>
              <a:schemeClr val="accent1"/>
            </a:solidFill>
          </a:ln>
          <a:effectLst>
            <a:innerShdw blurRad="469900">
              <a:schemeClr val="accent1">
                <a:lumMod val="60000"/>
                <a:lumOff val="40000"/>
                <a:alpha val="84000"/>
              </a:schemeClr>
            </a:innerShdw>
          </a:effectLst>
        </p:spPr>
        <p:txBody>
          <a:bodyPr vert="horz" wrap="square" lIns="252000" tIns="45720" rIns="108000" bIns="45720" rtlCol="0" anchor="ctr">
            <a:noAutofit/>
          </a:bodyPr>
          <a:lstStyle/>
          <a:p>
            <a:pPr>
              <a:lnSpc>
                <a:spcPct val="85000"/>
              </a:lnSpc>
              <a:spcBef>
                <a:spcPts val="1200"/>
              </a:spcBef>
              <a:buClr>
                <a:srgbClr val="1CBECA"/>
              </a:buClr>
              <a:buFont typeface="Arial" pitchFamily="34" charset="0"/>
              <a:buNone/>
            </a:pPr>
            <a:endParaRPr lang="fr-FR" sz="2000" b="1">
              <a:solidFill>
                <a:schemeClr val="accent1"/>
              </a:solidFill>
            </a:endParaRPr>
          </a:p>
        </p:txBody>
      </p:sp>
      <p:sp>
        <p:nvSpPr>
          <p:cNvPr id="14" name="Espace réservé du contenu 2"/>
          <p:cNvSpPr txBox="1">
            <a:spLocks/>
          </p:cNvSpPr>
          <p:nvPr/>
        </p:nvSpPr>
        <p:spPr>
          <a:xfrm>
            <a:off x="4044099" y="2311298"/>
            <a:ext cx="4817097" cy="313932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176213" indent="-176213" algn="l" defTabSz="914400" rtl="0" eaLnBrk="1" latinLnBrk="0" hangingPunct="1">
              <a:lnSpc>
                <a:spcPct val="85000"/>
              </a:lnSpc>
              <a:spcBef>
                <a:spcPts val="1200"/>
              </a:spcBef>
              <a:buClr>
                <a:srgbClr val="1CBECA"/>
              </a:buClr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20725" indent="-263525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Font typeface="Arial" pitchFamily="34" charset="0"/>
              <a:buChar char="‒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3150" indent="-158750" algn="l" defTabSz="914400" rtl="0" eaLnBrk="1" latinLnBrk="0" hangingPunct="1">
              <a:lnSpc>
                <a:spcPct val="85000"/>
              </a:lnSpc>
              <a:spcBef>
                <a:spcPts val="400"/>
              </a:spcBef>
              <a:buClr>
                <a:srgbClr val="1CBECA"/>
              </a:buClr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20825" indent="-149225" algn="l" defTabSz="914400" rtl="0" eaLnBrk="1" latinLnBrk="0" hangingPunct="1">
              <a:lnSpc>
                <a:spcPct val="85000"/>
              </a:lnSpc>
              <a:spcBef>
                <a:spcPts val="0"/>
              </a:spcBef>
              <a:buClr>
                <a:srgbClr val="1CBECA"/>
              </a:buClr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970088" indent="-141288" algn="l" defTabSz="914400" rtl="0" eaLnBrk="1" latinLnBrk="0" hangingPunct="1">
              <a:lnSpc>
                <a:spcPct val="85000"/>
              </a:lnSpc>
              <a:spcBef>
                <a:spcPts val="0"/>
              </a:spcBef>
              <a:buClr>
                <a:srgbClr val="1CBECA"/>
              </a:buClr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ts val="1800"/>
              </a:spcBef>
            </a:pPr>
            <a:r>
              <a:rPr lang="en-US" dirty="0"/>
              <a:t>Dosing aid function that reminds patients when to take dose</a:t>
            </a:r>
          </a:p>
          <a:p>
            <a:pPr lvl="1">
              <a:spcBef>
                <a:spcPts val="1800"/>
              </a:spcBef>
            </a:pPr>
            <a:r>
              <a:rPr lang="en-US" dirty="0"/>
              <a:t>Diary function that records daily physical and emotional state using easy-to-use slider scales</a:t>
            </a:r>
          </a:p>
          <a:p>
            <a:pPr lvl="1">
              <a:spcBef>
                <a:spcPts val="1800"/>
              </a:spcBef>
            </a:pPr>
            <a:r>
              <a:rPr lang="en-US" dirty="0" err="1"/>
              <a:t>Organiser</a:t>
            </a:r>
            <a:r>
              <a:rPr lang="en-US" dirty="0"/>
              <a:t> with calendar to store medical appointments and useful contacts</a:t>
            </a:r>
          </a:p>
          <a:p>
            <a:pPr lvl="1">
              <a:spcBef>
                <a:spcPts val="1800"/>
              </a:spcBef>
            </a:pPr>
            <a:r>
              <a:rPr lang="en-US" dirty="0"/>
              <a:t>General information about NSCLC and </a:t>
            </a:r>
            <a:r>
              <a:rPr lang="en-US" dirty="0" err="1"/>
              <a:t>afatinib</a:t>
            </a:r>
            <a:endParaRPr lang="en-US" dirty="0"/>
          </a:p>
        </p:txBody>
      </p:sp>
      <p:sp>
        <p:nvSpPr>
          <p:cNvPr id="109570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Phone/tablet app for patients</a:t>
            </a:r>
          </a:p>
        </p:txBody>
      </p:sp>
      <p:sp>
        <p:nvSpPr>
          <p:cNvPr id="109571" name="Espace réservé du contenu 2"/>
          <p:cNvSpPr>
            <a:spLocks noGrp="1"/>
          </p:cNvSpPr>
          <p:nvPr>
            <p:ph idx="1"/>
          </p:nvPr>
        </p:nvSpPr>
        <p:spPr>
          <a:xfrm>
            <a:off x="949568" y="1548000"/>
            <a:ext cx="7948080" cy="353943"/>
          </a:xfrm>
        </p:spPr>
        <p:txBody>
          <a:bodyPr/>
          <a:lstStyle/>
          <a:p>
            <a:r>
              <a:rPr lang="en-GB" dirty="0" smtClean="0"/>
              <a:t>App for phones and tablets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67</a:t>
            </a:fld>
            <a:endParaRPr lang="fr-FR"/>
          </a:p>
        </p:txBody>
      </p:sp>
      <p:grpSp>
        <p:nvGrpSpPr>
          <p:cNvPr id="9" name="Groupe 8"/>
          <p:cNvGrpSpPr/>
          <p:nvPr/>
        </p:nvGrpSpPr>
        <p:grpSpPr>
          <a:xfrm>
            <a:off x="7345496" y="978173"/>
            <a:ext cx="1685379" cy="247160"/>
            <a:chOff x="7345496" y="978173"/>
            <a:chExt cx="1685379" cy="247160"/>
          </a:xfrm>
        </p:grpSpPr>
        <p:sp>
          <p:nvSpPr>
            <p:cNvPr id="10" name="Rectangle 9"/>
            <p:cNvSpPr/>
            <p:nvPr/>
          </p:nvSpPr>
          <p:spPr>
            <a:xfrm>
              <a:off x="7345496" y="1081333"/>
              <a:ext cx="1683745" cy="144000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Rectangle à coins arrondis 9226"/>
            <p:cNvSpPr/>
            <p:nvPr/>
          </p:nvSpPr>
          <p:spPr>
            <a:xfrm>
              <a:off x="7345496" y="978173"/>
              <a:ext cx="1685379" cy="155875"/>
            </a:xfrm>
            <a:custGeom>
              <a:avLst/>
              <a:gdLst>
                <a:gd name="connsiteX0" fmla="*/ 0 w 1741313"/>
                <a:gd name="connsiteY0" fmla="*/ 96125 h 252000"/>
                <a:gd name="connsiteX1" fmla="*/ 96125 w 1741313"/>
                <a:gd name="connsiteY1" fmla="*/ 0 h 252000"/>
                <a:gd name="connsiteX2" fmla="*/ 1645188 w 1741313"/>
                <a:gd name="connsiteY2" fmla="*/ 0 h 252000"/>
                <a:gd name="connsiteX3" fmla="*/ 1741313 w 1741313"/>
                <a:gd name="connsiteY3" fmla="*/ 96125 h 252000"/>
                <a:gd name="connsiteX4" fmla="*/ 1741313 w 1741313"/>
                <a:gd name="connsiteY4" fmla="*/ 155875 h 252000"/>
                <a:gd name="connsiteX5" fmla="*/ 1645188 w 1741313"/>
                <a:gd name="connsiteY5" fmla="*/ 252000 h 252000"/>
                <a:gd name="connsiteX6" fmla="*/ 96125 w 1741313"/>
                <a:gd name="connsiteY6" fmla="*/ 252000 h 252000"/>
                <a:gd name="connsiteX7" fmla="*/ 0 w 1741313"/>
                <a:gd name="connsiteY7" fmla="*/ 155875 h 252000"/>
                <a:gd name="connsiteX8" fmla="*/ 0 w 1741313"/>
                <a:gd name="connsiteY8" fmla="*/ 96125 h 252000"/>
                <a:gd name="connsiteX0" fmla="*/ 96125 w 1741313"/>
                <a:gd name="connsiteY0" fmla="*/ 252000 h 343440"/>
                <a:gd name="connsiteX1" fmla="*/ 0 w 1741313"/>
                <a:gd name="connsiteY1" fmla="*/ 155875 h 343440"/>
                <a:gd name="connsiteX2" fmla="*/ 0 w 1741313"/>
                <a:gd name="connsiteY2" fmla="*/ 96125 h 343440"/>
                <a:gd name="connsiteX3" fmla="*/ 96125 w 1741313"/>
                <a:gd name="connsiteY3" fmla="*/ 0 h 343440"/>
                <a:gd name="connsiteX4" fmla="*/ 1645188 w 1741313"/>
                <a:gd name="connsiteY4" fmla="*/ 0 h 343440"/>
                <a:gd name="connsiteX5" fmla="*/ 1741313 w 1741313"/>
                <a:gd name="connsiteY5" fmla="*/ 96125 h 343440"/>
                <a:gd name="connsiteX6" fmla="*/ 1741313 w 1741313"/>
                <a:gd name="connsiteY6" fmla="*/ 155875 h 343440"/>
                <a:gd name="connsiteX7" fmla="*/ 1645188 w 1741313"/>
                <a:gd name="connsiteY7" fmla="*/ 252000 h 343440"/>
                <a:gd name="connsiteX8" fmla="*/ 187565 w 1741313"/>
                <a:gd name="connsiteY8" fmla="*/ 343440 h 343440"/>
                <a:gd name="connsiteX0" fmla="*/ 96125 w 1741313"/>
                <a:gd name="connsiteY0" fmla="*/ 252000 h 252000"/>
                <a:gd name="connsiteX1" fmla="*/ 0 w 1741313"/>
                <a:gd name="connsiteY1" fmla="*/ 155875 h 252000"/>
                <a:gd name="connsiteX2" fmla="*/ 0 w 1741313"/>
                <a:gd name="connsiteY2" fmla="*/ 96125 h 252000"/>
                <a:gd name="connsiteX3" fmla="*/ 96125 w 1741313"/>
                <a:gd name="connsiteY3" fmla="*/ 0 h 252000"/>
                <a:gd name="connsiteX4" fmla="*/ 1645188 w 1741313"/>
                <a:gd name="connsiteY4" fmla="*/ 0 h 252000"/>
                <a:gd name="connsiteX5" fmla="*/ 1741313 w 1741313"/>
                <a:gd name="connsiteY5" fmla="*/ 96125 h 252000"/>
                <a:gd name="connsiteX6" fmla="*/ 1741313 w 1741313"/>
                <a:gd name="connsiteY6" fmla="*/ 155875 h 252000"/>
                <a:gd name="connsiteX7" fmla="*/ 1645188 w 1741313"/>
                <a:gd name="connsiteY7" fmla="*/ 252000 h 252000"/>
                <a:gd name="connsiteX0" fmla="*/ 0 w 1741313"/>
                <a:gd name="connsiteY0" fmla="*/ 155875 h 252000"/>
                <a:gd name="connsiteX1" fmla="*/ 0 w 1741313"/>
                <a:gd name="connsiteY1" fmla="*/ 96125 h 252000"/>
                <a:gd name="connsiteX2" fmla="*/ 96125 w 1741313"/>
                <a:gd name="connsiteY2" fmla="*/ 0 h 252000"/>
                <a:gd name="connsiteX3" fmla="*/ 1645188 w 1741313"/>
                <a:gd name="connsiteY3" fmla="*/ 0 h 252000"/>
                <a:gd name="connsiteX4" fmla="*/ 1741313 w 1741313"/>
                <a:gd name="connsiteY4" fmla="*/ 96125 h 252000"/>
                <a:gd name="connsiteX5" fmla="*/ 1741313 w 1741313"/>
                <a:gd name="connsiteY5" fmla="*/ 155875 h 252000"/>
                <a:gd name="connsiteX6" fmla="*/ 1645188 w 1741313"/>
                <a:gd name="connsiteY6" fmla="*/ 252000 h 252000"/>
                <a:gd name="connsiteX0" fmla="*/ 0 w 1741313"/>
                <a:gd name="connsiteY0" fmla="*/ 155875 h 155875"/>
                <a:gd name="connsiteX1" fmla="*/ 0 w 1741313"/>
                <a:gd name="connsiteY1" fmla="*/ 96125 h 155875"/>
                <a:gd name="connsiteX2" fmla="*/ 96125 w 1741313"/>
                <a:gd name="connsiteY2" fmla="*/ 0 h 155875"/>
                <a:gd name="connsiteX3" fmla="*/ 1645188 w 1741313"/>
                <a:gd name="connsiteY3" fmla="*/ 0 h 155875"/>
                <a:gd name="connsiteX4" fmla="*/ 1741313 w 1741313"/>
                <a:gd name="connsiteY4" fmla="*/ 96125 h 155875"/>
                <a:gd name="connsiteX5" fmla="*/ 1741313 w 1741313"/>
                <a:gd name="connsiteY5" fmla="*/ 155875 h 155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41313" h="155875">
                  <a:moveTo>
                    <a:pt x="0" y="155875"/>
                  </a:moveTo>
                  <a:lnTo>
                    <a:pt x="0" y="96125"/>
                  </a:lnTo>
                  <a:cubicBezTo>
                    <a:pt x="0" y="43037"/>
                    <a:pt x="43037" y="0"/>
                    <a:pt x="96125" y="0"/>
                  </a:cubicBezTo>
                  <a:lnTo>
                    <a:pt x="1645188" y="0"/>
                  </a:lnTo>
                  <a:cubicBezTo>
                    <a:pt x="1698276" y="0"/>
                    <a:pt x="1741313" y="43037"/>
                    <a:pt x="1741313" y="96125"/>
                  </a:cubicBezTo>
                  <a:lnTo>
                    <a:pt x="1741313" y="155875"/>
                  </a:lnTo>
                </a:path>
              </a:pathLst>
            </a:custGeom>
            <a:solidFill>
              <a:schemeClr val="bg1"/>
            </a:solidFill>
            <a:ln w="19050" cap="rnd">
              <a:solidFill>
                <a:schemeClr val="accent2"/>
              </a:solidFill>
            </a:ln>
            <a:effectLst/>
          </p:spPr>
          <p:txBody>
            <a:bodyPr wrap="none" tIns="144000" rIns="90000" bIns="0" anchor="ctr">
              <a:noAutofit/>
            </a:bodyPr>
            <a:lstStyle/>
            <a:p>
              <a:pPr algn="r"/>
              <a:r>
                <a:rPr lang="en-US" sz="1400" b="1" dirty="0" smtClean="0">
                  <a:solidFill>
                    <a:schemeClr val="accent2"/>
                  </a:solidFill>
                </a:rPr>
                <a:t>Tools &amp; Materials</a:t>
              </a:r>
              <a:endParaRPr lang="en-US" sz="1400" b="1" dirty="0">
                <a:solidFill>
                  <a:schemeClr val="accent2"/>
                </a:solidFill>
              </a:endParaRPr>
            </a:p>
          </p:txBody>
        </p:sp>
      </p:grp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898" y="2320091"/>
            <a:ext cx="1761933" cy="3543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563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626569" y="2888615"/>
            <a:ext cx="6339264" cy="667875"/>
          </a:xfrm>
        </p:spPr>
        <p:txBody>
          <a:bodyPr/>
          <a:lstStyle/>
          <a:p>
            <a:pPr>
              <a:defRPr/>
            </a:pPr>
            <a:r>
              <a:rPr lang="en-GB" dirty="0" smtClean="0">
                <a:ea typeface="ＭＳ Ｐゴシック" pitchFamily="84" charset="-128"/>
              </a:rPr>
              <a:t>SUPPORT</a:t>
            </a:r>
            <a:endParaRPr lang="en-GB" dirty="0">
              <a:ea typeface="ＭＳ Ｐゴシック" pitchFamily="84" charset="-128"/>
            </a:endParaRPr>
          </a:p>
        </p:txBody>
      </p:sp>
      <p:sp>
        <p:nvSpPr>
          <p:cNvPr id="4" name="Sous-titre 3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2400" dirty="0" smtClean="0">
                <a:ea typeface="ＭＳ Ｐゴシック" pitchFamily="84" charset="-128"/>
              </a:rPr>
              <a:t>For </a:t>
            </a:r>
            <a:r>
              <a:rPr lang="en-GB" sz="2400" dirty="0">
                <a:ea typeface="ＭＳ Ｐゴシック" pitchFamily="84" charset="-128"/>
              </a:rPr>
              <a:t>access and reimbursement</a:t>
            </a:r>
            <a:endParaRPr lang="fr-FR" sz="24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68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5626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Support for access and reimbursement</a:t>
            </a:r>
          </a:p>
        </p:txBody>
      </p:sp>
      <p:sp>
        <p:nvSpPr>
          <p:cNvPr id="111619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/>
              <a:t>To be completed by markets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69</a:t>
            </a:fld>
            <a:endParaRPr lang="fr-FR"/>
          </a:p>
        </p:txBody>
      </p:sp>
      <p:grpSp>
        <p:nvGrpSpPr>
          <p:cNvPr id="10" name="Groupe 9"/>
          <p:cNvGrpSpPr/>
          <p:nvPr/>
        </p:nvGrpSpPr>
        <p:grpSpPr>
          <a:xfrm>
            <a:off x="6427410" y="978172"/>
            <a:ext cx="2603466" cy="247161"/>
            <a:chOff x="6427410" y="978172"/>
            <a:chExt cx="2603466" cy="247161"/>
          </a:xfrm>
        </p:grpSpPr>
        <p:sp>
          <p:nvSpPr>
            <p:cNvPr id="11" name="Rectangle 10"/>
            <p:cNvSpPr/>
            <p:nvPr/>
          </p:nvSpPr>
          <p:spPr>
            <a:xfrm>
              <a:off x="6427410" y="1081333"/>
              <a:ext cx="2601831" cy="144000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Rectangle à coins arrondis 9226"/>
            <p:cNvSpPr/>
            <p:nvPr/>
          </p:nvSpPr>
          <p:spPr>
            <a:xfrm>
              <a:off x="6427410" y="978172"/>
              <a:ext cx="2603466" cy="157598"/>
            </a:xfrm>
            <a:custGeom>
              <a:avLst/>
              <a:gdLst>
                <a:gd name="connsiteX0" fmla="*/ 0 w 2538374"/>
                <a:gd name="connsiteY0" fmla="*/ 94402 h 252000"/>
                <a:gd name="connsiteX1" fmla="*/ 94402 w 2538374"/>
                <a:gd name="connsiteY1" fmla="*/ 0 h 252000"/>
                <a:gd name="connsiteX2" fmla="*/ 2443972 w 2538374"/>
                <a:gd name="connsiteY2" fmla="*/ 0 h 252000"/>
                <a:gd name="connsiteX3" fmla="*/ 2538374 w 2538374"/>
                <a:gd name="connsiteY3" fmla="*/ 94402 h 252000"/>
                <a:gd name="connsiteX4" fmla="*/ 2538374 w 2538374"/>
                <a:gd name="connsiteY4" fmla="*/ 157598 h 252000"/>
                <a:gd name="connsiteX5" fmla="*/ 2443972 w 2538374"/>
                <a:gd name="connsiteY5" fmla="*/ 252000 h 252000"/>
                <a:gd name="connsiteX6" fmla="*/ 94402 w 2538374"/>
                <a:gd name="connsiteY6" fmla="*/ 252000 h 252000"/>
                <a:gd name="connsiteX7" fmla="*/ 0 w 2538374"/>
                <a:gd name="connsiteY7" fmla="*/ 157598 h 252000"/>
                <a:gd name="connsiteX8" fmla="*/ 0 w 2538374"/>
                <a:gd name="connsiteY8" fmla="*/ 94402 h 252000"/>
                <a:gd name="connsiteX0" fmla="*/ 94402 w 2538374"/>
                <a:gd name="connsiteY0" fmla="*/ 252000 h 343440"/>
                <a:gd name="connsiteX1" fmla="*/ 0 w 2538374"/>
                <a:gd name="connsiteY1" fmla="*/ 157598 h 343440"/>
                <a:gd name="connsiteX2" fmla="*/ 0 w 2538374"/>
                <a:gd name="connsiteY2" fmla="*/ 94402 h 343440"/>
                <a:gd name="connsiteX3" fmla="*/ 94402 w 2538374"/>
                <a:gd name="connsiteY3" fmla="*/ 0 h 343440"/>
                <a:gd name="connsiteX4" fmla="*/ 2443972 w 2538374"/>
                <a:gd name="connsiteY4" fmla="*/ 0 h 343440"/>
                <a:gd name="connsiteX5" fmla="*/ 2538374 w 2538374"/>
                <a:gd name="connsiteY5" fmla="*/ 94402 h 343440"/>
                <a:gd name="connsiteX6" fmla="*/ 2538374 w 2538374"/>
                <a:gd name="connsiteY6" fmla="*/ 157598 h 343440"/>
                <a:gd name="connsiteX7" fmla="*/ 2443972 w 2538374"/>
                <a:gd name="connsiteY7" fmla="*/ 252000 h 343440"/>
                <a:gd name="connsiteX8" fmla="*/ 185842 w 2538374"/>
                <a:gd name="connsiteY8" fmla="*/ 343440 h 343440"/>
                <a:gd name="connsiteX0" fmla="*/ 94402 w 2538374"/>
                <a:gd name="connsiteY0" fmla="*/ 252000 h 252000"/>
                <a:gd name="connsiteX1" fmla="*/ 0 w 2538374"/>
                <a:gd name="connsiteY1" fmla="*/ 157598 h 252000"/>
                <a:gd name="connsiteX2" fmla="*/ 0 w 2538374"/>
                <a:gd name="connsiteY2" fmla="*/ 94402 h 252000"/>
                <a:gd name="connsiteX3" fmla="*/ 94402 w 2538374"/>
                <a:gd name="connsiteY3" fmla="*/ 0 h 252000"/>
                <a:gd name="connsiteX4" fmla="*/ 2443972 w 2538374"/>
                <a:gd name="connsiteY4" fmla="*/ 0 h 252000"/>
                <a:gd name="connsiteX5" fmla="*/ 2538374 w 2538374"/>
                <a:gd name="connsiteY5" fmla="*/ 94402 h 252000"/>
                <a:gd name="connsiteX6" fmla="*/ 2538374 w 2538374"/>
                <a:gd name="connsiteY6" fmla="*/ 157598 h 252000"/>
                <a:gd name="connsiteX7" fmla="*/ 2443972 w 2538374"/>
                <a:gd name="connsiteY7" fmla="*/ 252000 h 252000"/>
                <a:gd name="connsiteX0" fmla="*/ 0 w 2538374"/>
                <a:gd name="connsiteY0" fmla="*/ 157598 h 252000"/>
                <a:gd name="connsiteX1" fmla="*/ 0 w 2538374"/>
                <a:gd name="connsiteY1" fmla="*/ 94402 h 252000"/>
                <a:gd name="connsiteX2" fmla="*/ 94402 w 2538374"/>
                <a:gd name="connsiteY2" fmla="*/ 0 h 252000"/>
                <a:gd name="connsiteX3" fmla="*/ 2443972 w 2538374"/>
                <a:gd name="connsiteY3" fmla="*/ 0 h 252000"/>
                <a:gd name="connsiteX4" fmla="*/ 2538374 w 2538374"/>
                <a:gd name="connsiteY4" fmla="*/ 94402 h 252000"/>
                <a:gd name="connsiteX5" fmla="*/ 2538374 w 2538374"/>
                <a:gd name="connsiteY5" fmla="*/ 157598 h 252000"/>
                <a:gd name="connsiteX6" fmla="*/ 2443972 w 2538374"/>
                <a:gd name="connsiteY6" fmla="*/ 252000 h 252000"/>
                <a:gd name="connsiteX0" fmla="*/ 0 w 2538374"/>
                <a:gd name="connsiteY0" fmla="*/ 157598 h 157598"/>
                <a:gd name="connsiteX1" fmla="*/ 0 w 2538374"/>
                <a:gd name="connsiteY1" fmla="*/ 94402 h 157598"/>
                <a:gd name="connsiteX2" fmla="*/ 94402 w 2538374"/>
                <a:gd name="connsiteY2" fmla="*/ 0 h 157598"/>
                <a:gd name="connsiteX3" fmla="*/ 2443972 w 2538374"/>
                <a:gd name="connsiteY3" fmla="*/ 0 h 157598"/>
                <a:gd name="connsiteX4" fmla="*/ 2538374 w 2538374"/>
                <a:gd name="connsiteY4" fmla="*/ 94402 h 157598"/>
                <a:gd name="connsiteX5" fmla="*/ 2538374 w 2538374"/>
                <a:gd name="connsiteY5" fmla="*/ 157598 h 157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38374" h="157598">
                  <a:moveTo>
                    <a:pt x="0" y="157598"/>
                  </a:moveTo>
                  <a:lnTo>
                    <a:pt x="0" y="94402"/>
                  </a:lnTo>
                  <a:cubicBezTo>
                    <a:pt x="0" y="42265"/>
                    <a:pt x="42265" y="0"/>
                    <a:pt x="94402" y="0"/>
                  </a:cubicBezTo>
                  <a:lnTo>
                    <a:pt x="2443972" y="0"/>
                  </a:lnTo>
                  <a:cubicBezTo>
                    <a:pt x="2496109" y="0"/>
                    <a:pt x="2538374" y="42265"/>
                    <a:pt x="2538374" y="94402"/>
                  </a:cubicBezTo>
                  <a:lnTo>
                    <a:pt x="2538374" y="157598"/>
                  </a:lnTo>
                </a:path>
              </a:pathLst>
            </a:custGeom>
            <a:solidFill>
              <a:schemeClr val="bg1"/>
            </a:solidFill>
            <a:ln w="19050" cap="rnd">
              <a:solidFill>
                <a:schemeClr val="accent2"/>
              </a:solidFill>
            </a:ln>
            <a:effectLst/>
          </p:spPr>
          <p:txBody>
            <a:bodyPr wrap="none" tIns="144000" rIns="90000" bIns="0" anchor="ctr">
              <a:noAutofit/>
            </a:bodyPr>
            <a:lstStyle/>
            <a:p>
              <a:pPr algn="r"/>
              <a:r>
                <a:rPr lang="en-US" sz="1400" b="1" dirty="0" smtClean="0">
                  <a:solidFill>
                    <a:schemeClr val="accent2"/>
                  </a:solidFill>
                </a:rPr>
                <a:t>Access </a:t>
              </a:r>
              <a:r>
                <a:rPr lang="en-US" sz="1400" b="1" dirty="0">
                  <a:solidFill>
                    <a:schemeClr val="accent2"/>
                  </a:solidFill>
                </a:rPr>
                <a:t>and </a:t>
              </a:r>
              <a:r>
                <a:rPr lang="en-US" sz="1400" b="1" dirty="0" smtClean="0">
                  <a:solidFill>
                    <a:schemeClr val="accent2"/>
                  </a:solidFill>
                </a:rPr>
                <a:t>Reimbursement</a:t>
              </a:r>
              <a:endParaRPr lang="en-US" sz="1400" b="1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72354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626569" y="2888615"/>
            <a:ext cx="6339264" cy="667875"/>
          </a:xfrm>
        </p:spPr>
        <p:txBody>
          <a:bodyPr/>
          <a:lstStyle/>
          <a:p>
            <a:pPr>
              <a:defRPr/>
            </a:pPr>
            <a:r>
              <a:rPr lang="en-GB" dirty="0" smtClean="0">
                <a:ea typeface="ＭＳ Ｐゴシック" pitchFamily="84" charset="-128"/>
              </a:rPr>
              <a:t>SUMMARY</a:t>
            </a:r>
            <a:endParaRPr lang="en-GB" dirty="0">
              <a:ea typeface="ＭＳ Ｐゴシック" pitchFamily="84" charset="-128"/>
            </a:endParaRPr>
          </a:p>
        </p:txBody>
      </p:sp>
      <p:sp>
        <p:nvSpPr>
          <p:cNvPr id="4" name="Sous-titr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70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9660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Afatinib</a:t>
            </a:r>
            <a:r>
              <a:rPr lang="en-GB" dirty="0" smtClean="0"/>
              <a:t>: the benefits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71</a:t>
            </a:fld>
            <a:endParaRPr lang="fr-FR"/>
          </a:p>
        </p:txBody>
      </p:sp>
      <p:grpSp>
        <p:nvGrpSpPr>
          <p:cNvPr id="14" name="Groupe 13"/>
          <p:cNvGrpSpPr/>
          <p:nvPr/>
        </p:nvGrpSpPr>
        <p:grpSpPr>
          <a:xfrm>
            <a:off x="8027784" y="978172"/>
            <a:ext cx="1003091" cy="247161"/>
            <a:chOff x="8027784" y="978172"/>
            <a:chExt cx="1003091" cy="247161"/>
          </a:xfrm>
        </p:grpSpPr>
        <p:sp>
          <p:nvSpPr>
            <p:cNvPr id="16" name="Rectangle 15"/>
            <p:cNvSpPr/>
            <p:nvPr/>
          </p:nvSpPr>
          <p:spPr>
            <a:xfrm>
              <a:off x="8027784" y="1081333"/>
              <a:ext cx="1001457" cy="144000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Rectangle à coins arrondis 9226"/>
            <p:cNvSpPr/>
            <p:nvPr/>
          </p:nvSpPr>
          <p:spPr>
            <a:xfrm>
              <a:off x="8027784" y="978172"/>
              <a:ext cx="1003091" cy="162658"/>
            </a:xfrm>
            <a:custGeom>
              <a:avLst/>
              <a:gdLst>
                <a:gd name="connsiteX0" fmla="*/ 0 w 1003091"/>
                <a:gd name="connsiteY0" fmla="*/ 89342 h 252000"/>
                <a:gd name="connsiteX1" fmla="*/ 89342 w 1003091"/>
                <a:gd name="connsiteY1" fmla="*/ 0 h 252000"/>
                <a:gd name="connsiteX2" fmla="*/ 913749 w 1003091"/>
                <a:gd name="connsiteY2" fmla="*/ 0 h 252000"/>
                <a:gd name="connsiteX3" fmla="*/ 1003091 w 1003091"/>
                <a:gd name="connsiteY3" fmla="*/ 89342 h 252000"/>
                <a:gd name="connsiteX4" fmla="*/ 1003091 w 1003091"/>
                <a:gd name="connsiteY4" fmla="*/ 162658 h 252000"/>
                <a:gd name="connsiteX5" fmla="*/ 913749 w 1003091"/>
                <a:gd name="connsiteY5" fmla="*/ 252000 h 252000"/>
                <a:gd name="connsiteX6" fmla="*/ 89342 w 1003091"/>
                <a:gd name="connsiteY6" fmla="*/ 252000 h 252000"/>
                <a:gd name="connsiteX7" fmla="*/ 0 w 1003091"/>
                <a:gd name="connsiteY7" fmla="*/ 162658 h 252000"/>
                <a:gd name="connsiteX8" fmla="*/ 0 w 1003091"/>
                <a:gd name="connsiteY8" fmla="*/ 89342 h 252000"/>
                <a:gd name="connsiteX0" fmla="*/ 89342 w 1003091"/>
                <a:gd name="connsiteY0" fmla="*/ 252000 h 343440"/>
                <a:gd name="connsiteX1" fmla="*/ 0 w 1003091"/>
                <a:gd name="connsiteY1" fmla="*/ 162658 h 343440"/>
                <a:gd name="connsiteX2" fmla="*/ 0 w 1003091"/>
                <a:gd name="connsiteY2" fmla="*/ 89342 h 343440"/>
                <a:gd name="connsiteX3" fmla="*/ 89342 w 1003091"/>
                <a:gd name="connsiteY3" fmla="*/ 0 h 343440"/>
                <a:gd name="connsiteX4" fmla="*/ 913749 w 1003091"/>
                <a:gd name="connsiteY4" fmla="*/ 0 h 343440"/>
                <a:gd name="connsiteX5" fmla="*/ 1003091 w 1003091"/>
                <a:gd name="connsiteY5" fmla="*/ 89342 h 343440"/>
                <a:gd name="connsiteX6" fmla="*/ 1003091 w 1003091"/>
                <a:gd name="connsiteY6" fmla="*/ 162658 h 343440"/>
                <a:gd name="connsiteX7" fmla="*/ 913749 w 1003091"/>
                <a:gd name="connsiteY7" fmla="*/ 252000 h 343440"/>
                <a:gd name="connsiteX8" fmla="*/ 180782 w 1003091"/>
                <a:gd name="connsiteY8" fmla="*/ 343440 h 343440"/>
                <a:gd name="connsiteX0" fmla="*/ 0 w 1003091"/>
                <a:gd name="connsiteY0" fmla="*/ 162658 h 343440"/>
                <a:gd name="connsiteX1" fmla="*/ 0 w 1003091"/>
                <a:gd name="connsiteY1" fmla="*/ 89342 h 343440"/>
                <a:gd name="connsiteX2" fmla="*/ 89342 w 1003091"/>
                <a:gd name="connsiteY2" fmla="*/ 0 h 343440"/>
                <a:gd name="connsiteX3" fmla="*/ 913749 w 1003091"/>
                <a:gd name="connsiteY3" fmla="*/ 0 h 343440"/>
                <a:gd name="connsiteX4" fmla="*/ 1003091 w 1003091"/>
                <a:gd name="connsiteY4" fmla="*/ 89342 h 343440"/>
                <a:gd name="connsiteX5" fmla="*/ 1003091 w 1003091"/>
                <a:gd name="connsiteY5" fmla="*/ 162658 h 343440"/>
                <a:gd name="connsiteX6" fmla="*/ 913749 w 1003091"/>
                <a:gd name="connsiteY6" fmla="*/ 252000 h 343440"/>
                <a:gd name="connsiteX7" fmla="*/ 180782 w 1003091"/>
                <a:gd name="connsiteY7" fmla="*/ 343440 h 343440"/>
                <a:gd name="connsiteX0" fmla="*/ 0 w 1003091"/>
                <a:gd name="connsiteY0" fmla="*/ 162658 h 252000"/>
                <a:gd name="connsiteX1" fmla="*/ 0 w 1003091"/>
                <a:gd name="connsiteY1" fmla="*/ 89342 h 252000"/>
                <a:gd name="connsiteX2" fmla="*/ 89342 w 1003091"/>
                <a:gd name="connsiteY2" fmla="*/ 0 h 252000"/>
                <a:gd name="connsiteX3" fmla="*/ 913749 w 1003091"/>
                <a:gd name="connsiteY3" fmla="*/ 0 h 252000"/>
                <a:gd name="connsiteX4" fmla="*/ 1003091 w 1003091"/>
                <a:gd name="connsiteY4" fmla="*/ 89342 h 252000"/>
                <a:gd name="connsiteX5" fmla="*/ 1003091 w 1003091"/>
                <a:gd name="connsiteY5" fmla="*/ 162658 h 252000"/>
                <a:gd name="connsiteX6" fmla="*/ 913749 w 1003091"/>
                <a:gd name="connsiteY6" fmla="*/ 252000 h 252000"/>
                <a:gd name="connsiteX0" fmla="*/ 0 w 1003091"/>
                <a:gd name="connsiteY0" fmla="*/ 162658 h 162658"/>
                <a:gd name="connsiteX1" fmla="*/ 0 w 1003091"/>
                <a:gd name="connsiteY1" fmla="*/ 89342 h 162658"/>
                <a:gd name="connsiteX2" fmla="*/ 89342 w 1003091"/>
                <a:gd name="connsiteY2" fmla="*/ 0 h 162658"/>
                <a:gd name="connsiteX3" fmla="*/ 913749 w 1003091"/>
                <a:gd name="connsiteY3" fmla="*/ 0 h 162658"/>
                <a:gd name="connsiteX4" fmla="*/ 1003091 w 1003091"/>
                <a:gd name="connsiteY4" fmla="*/ 89342 h 162658"/>
                <a:gd name="connsiteX5" fmla="*/ 1003091 w 1003091"/>
                <a:gd name="connsiteY5" fmla="*/ 162658 h 162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3091" h="162658">
                  <a:moveTo>
                    <a:pt x="0" y="162658"/>
                  </a:moveTo>
                  <a:lnTo>
                    <a:pt x="0" y="89342"/>
                  </a:lnTo>
                  <a:cubicBezTo>
                    <a:pt x="0" y="40000"/>
                    <a:pt x="40000" y="0"/>
                    <a:pt x="89342" y="0"/>
                  </a:cubicBezTo>
                  <a:lnTo>
                    <a:pt x="913749" y="0"/>
                  </a:lnTo>
                  <a:cubicBezTo>
                    <a:pt x="963091" y="0"/>
                    <a:pt x="1003091" y="40000"/>
                    <a:pt x="1003091" y="89342"/>
                  </a:cubicBezTo>
                  <a:lnTo>
                    <a:pt x="1003091" y="162658"/>
                  </a:lnTo>
                </a:path>
              </a:pathLst>
            </a:custGeom>
            <a:solidFill>
              <a:schemeClr val="bg1"/>
            </a:solidFill>
            <a:ln w="19050" cap="rnd">
              <a:solidFill>
                <a:schemeClr val="accent2"/>
              </a:solidFill>
            </a:ln>
            <a:effectLst/>
          </p:spPr>
          <p:txBody>
            <a:bodyPr wrap="none" tIns="144000" rIns="90000" bIns="0" anchor="ctr">
              <a:noAutofit/>
            </a:bodyPr>
            <a:lstStyle/>
            <a:p>
              <a:pPr algn="r"/>
              <a:r>
                <a:rPr lang="en-US" sz="1400" b="1" dirty="0" smtClean="0">
                  <a:solidFill>
                    <a:schemeClr val="accent2"/>
                  </a:solidFill>
                </a:rPr>
                <a:t>Summary</a:t>
              </a:r>
              <a:endParaRPr lang="en-US" sz="1400" b="1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18" name="Rectangle à coins arrondis 17"/>
          <p:cNvSpPr/>
          <p:nvPr/>
        </p:nvSpPr>
        <p:spPr>
          <a:xfrm>
            <a:off x="759080" y="1389839"/>
            <a:ext cx="7769432" cy="1224000"/>
          </a:xfrm>
          <a:prstGeom prst="roundRect">
            <a:avLst>
              <a:gd name="adj" fmla="val 12417"/>
            </a:avLst>
          </a:prstGeom>
          <a:solidFill>
            <a:schemeClr val="bg1"/>
          </a:solidFill>
          <a:ln w="1905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24000" bIns="72000" rtlCol="0" anchor="t"/>
          <a:lstStyle/>
          <a:p>
            <a:pPr marL="285750" indent="-201613">
              <a:lnSpc>
                <a:spcPct val="85000"/>
              </a:lnSpc>
              <a:spcBef>
                <a:spcPts val="4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"EGFR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M+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NSCLC"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denotes a distinct subset of NSCLC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tumours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that require a specific treatment approach</a:t>
            </a:r>
          </a:p>
          <a:p>
            <a:pPr marL="285750" indent="-201613">
              <a:lnSpc>
                <a:spcPct val="85000"/>
              </a:lnSpc>
              <a:spcBef>
                <a:spcPts val="4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Afatinib is a new targeted therapy that irreversibly blocks </a:t>
            </a:r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signalling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from all relevant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ErbB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Family receptor pairs, including those with EGFR</a:t>
            </a:r>
            <a:endParaRPr lang="fr-FR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Rectangle 31"/>
          <p:cNvSpPr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759080" y="1389839"/>
            <a:ext cx="7625840" cy="324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w="19050" algn="ctr">
            <a:solidFill>
              <a:schemeClr val="accent2"/>
            </a:solidFill>
            <a:miter lim="800000"/>
            <a:headEnd/>
            <a:tailEnd/>
          </a:ln>
        </p:spPr>
        <p:txBody>
          <a:bodyPr lIns="0" tIns="0" rIns="0" bIns="72000" anchor="ctr"/>
          <a:lstStyle/>
          <a:p>
            <a:pPr algn="ctr" defTabSz="895350">
              <a:buClr>
                <a:srgbClr val="000000"/>
              </a:buClr>
            </a:pPr>
            <a:r>
              <a:rPr lang="en-US" sz="1600" dirty="0">
                <a:solidFill>
                  <a:srgbClr val="FFFFFF"/>
                </a:solidFill>
                <a:latin typeface="Arial" charset="0"/>
                <a:cs typeface="Arial" charset="0"/>
              </a:rPr>
              <a:t>A  new targeted therapy</a:t>
            </a:r>
          </a:p>
        </p:txBody>
      </p:sp>
      <p:sp>
        <p:nvSpPr>
          <p:cNvPr id="20" name="Rectangle à coins arrondis 19"/>
          <p:cNvSpPr/>
          <p:nvPr/>
        </p:nvSpPr>
        <p:spPr>
          <a:xfrm>
            <a:off x="759080" y="2747292"/>
            <a:ext cx="7769432" cy="1836000"/>
          </a:xfrm>
          <a:prstGeom prst="roundRect">
            <a:avLst>
              <a:gd name="adj" fmla="val 8090"/>
            </a:avLst>
          </a:prstGeom>
          <a:solidFill>
            <a:schemeClr val="bg1"/>
          </a:solidFill>
          <a:ln w="1905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24000" bIns="72000" rtlCol="0" anchor="t"/>
          <a:lstStyle/>
          <a:p>
            <a:pPr marL="285750" indent="-201613">
              <a:lnSpc>
                <a:spcPct val="85000"/>
              </a:lnSpc>
              <a:spcBef>
                <a:spcPts val="4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 a large clinical trial,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afatinib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provided EGFR M+ advanced NSCLC patients with significantly longer time free from disease progression (progression-free survival) than chemotherapy</a:t>
            </a:r>
          </a:p>
          <a:p>
            <a:pPr marL="285750" indent="-201613">
              <a:lnSpc>
                <a:spcPct val="85000"/>
              </a:lnSpc>
              <a:spcBef>
                <a:spcPts val="4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Patients on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afatinib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experienced better symptom control and better quality of life than those on chemotherapy</a:t>
            </a:r>
          </a:p>
          <a:p>
            <a:pPr marL="285750" indent="-201613">
              <a:lnSpc>
                <a:spcPct val="85000"/>
              </a:lnSpc>
              <a:spcBef>
                <a:spcPts val="4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most common AEs with afatinib were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diarrhoea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stomatitis, rash,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acne,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and paronychia and were generally manageable through supportive care</a:t>
            </a:r>
          </a:p>
        </p:txBody>
      </p:sp>
      <p:sp>
        <p:nvSpPr>
          <p:cNvPr id="21" name="Rectangle 31"/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759080" y="2747292"/>
            <a:ext cx="7625840" cy="324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w="19050" algn="ctr">
            <a:solidFill>
              <a:schemeClr val="accent2"/>
            </a:solidFill>
            <a:miter lim="800000"/>
            <a:headEnd/>
            <a:tailEnd/>
          </a:ln>
        </p:spPr>
        <p:txBody>
          <a:bodyPr lIns="0" tIns="0" rIns="0" bIns="72000" anchor="ctr"/>
          <a:lstStyle/>
          <a:p>
            <a:pPr algn="ctr" defTabSz="895350">
              <a:buClr>
                <a:srgbClr val="000000"/>
              </a:buClr>
            </a:pPr>
            <a:r>
              <a:rPr lang="en-US" sz="1600" dirty="0">
                <a:solidFill>
                  <a:srgbClr val="FFFFFF"/>
                </a:solidFill>
                <a:latin typeface="Arial" charset="0"/>
                <a:cs typeface="Arial" charset="0"/>
              </a:rPr>
              <a:t>Proven benefits</a:t>
            </a:r>
          </a:p>
        </p:txBody>
      </p:sp>
      <p:sp>
        <p:nvSpPr>
          <p:cNvPr id="22" name="Rectangle à coins arrondis 21"/>
          <p:cNvSpPr/>
          <p:nvPr/>
        </p:nvSpPr>
        <p:spPr>
          <a:xfrm>
            <a:off x="759080" y="4774055"/>
            <a:ext cx="7769432" cy="1447636"/>
          </a:xfrm>
          <a:prstGeom prst="roundRect">
            <a:avLst>
              <a:gd name="adj" fmla="val 12417"/>
            </a:avLst>
          </a:prstGeom>
          <a:solidFill>
            <a:schemeClr val="bg1"/>
          </a:solidFill>
          <a:ln w="1905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24000" bIns="72000" rtlCol="0" anchor="t"/>
          <a:lstStyle/>
          <a:p>
            <a:pPr marL="285750" indent="-201613" fontAlgn="base">
              <a:lnSpc>
                <a:spcPct val="85000"/>
              </a:lnSpc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•"/>
              <a:defRPr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Afatinib is an oral therapy with a standard dose of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40 mg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01613" fontAlgn="base">
              <a:lnSpc>
                <a:spcPct val="85000"/>
              </a:lnSpc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•"/>
              <a:defRPr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Afatinib has multiple tablet strengths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(40 mg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30 mg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 mg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), allowing for dose escalation in the case of good tolerance on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40 mg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and dose reduction if patients experience side effects</a:t>
            </a:r>
          </a:p>
          <a:p>
            <a:pPr marL="285750" indent="-201613" fontAlgn="base">
              <a:lnSpc>
                <a:spcPct val="85000"/>
              </a:lnSpc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•"/>
              <a:defRPr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There are multiple strategies to help manage side effects associated with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afatinib</a:t>
            </a:r>
            <a:endParaRPr lang="fr-FR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3" name="Rectangle 31"/>
          <p:cNvSpPr>
            <a:spLocks noChangeArrowheads="1"/>
          </p:cNvSpPr>
          <p:nvPr>
            <p:custDataLst>
              <p:tags r:id="rId3"/>
            </p:custDataLst>
          </p:nvPr>
        </p:nvSpPr>
        <p:spPr bwMode="gray">
          <a:xfrm>
            <a:off x="759080" y="4774055"/>
            <a:ext cx="7625840" cy="324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w="19050" algn="ctr">
            <a:solidFill>
              <a:schemeClr val="accent2"/>
            </a:solidFill>
            <a:miter lim="800000"/>
            <a:headEnd/>
            <a:tailEnd/>
          </a:ln>
        </p:spPr>
        <p:txBody>
          <a:bodyPr lIns="0" tIns="0" rIns="0" bIns="72000" anchor="ctr"/>
          <a:lstStyle/>
          <a:p>
            <a:pPr algn="ctr" defTabSz="895350">
              <a:buClr>
                <a:srgbClr val="000000"/>
              </a:buClr>
            </a:pPr>
            <a:r>
              <a:rPr lang="en-US" sz="1600" dirty="0">
                <a:solidFill>
                  <a:srgbClr val="FFFFFF"/>
                </a:solidFill>
                <a:latin typeface="Arial" charset="0"/>
                <a:cs typeface="Arial" charset="0"/>
              </a:rPr>
              <a:t>Dosing and side effects</a:t>
            </a:r>
          </a:p>
        </p:txBody>
      </p:sp>
    </p:spTree>
    <p:extLst>
      <p:ext uri="{BB962C8B-B14F-4D97-AF65-F5344CB8AC3E}">
        <p14:creationId xmlns:p14="http://schemas.microsoft.com/office/powerpoint/2010/main" val="2937069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Afatinib</a:t>
            </a:r>
            <a:r>
              <a:rPr lang="en-GB" dirty="0" smtClean="0"/>
              <a:t>: </a:t>
            </a:r>
            <a:r>
              <a:rPr lang="en-GB" dirty="0"/>
              <a:t>key points to tell your patients</a:t>
            </a:r>
            <a:endParaRPr lang="en-GB" dirty="0" smtClean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52A4-604D-42BA-A94F-BB7ADAD781D5}" type="slidenum">
              <a:rPr lang="fr-FR" smtClean="0"/>
              <a:t>72</a:t>
            </a:fld>
            <a:endParaRPr lang="fr-FR"/>
          </a:p>
        </p:txBody>
      </p:sp>
      <p:grpSp>
        <p:nvGrpSpPr>
          <p:cNvPr id="14" name="Groupe 13"/>
          <p:cNvGrpSpPr/>
          <p:nvPr/>
        </p:nvGrpSpPr>
        <p:grpSpPr>
          <a:xfrm>
            <a:off x="8027784" y="978172"/>
            <a:ext cx="1003091" cy="247161"/>
            <a:chOff x="8027784" y="978172"/>
            <a:chExt cx="1003091" cy="247161"/>
          </a:xfrm>
        </p:grpSpPr>
        <p:sp>
          <p:nvSpPr>
            <p:cNvPr id="16" name="Rectangle 15"/>
            <p:cNvSpPr/>
            <p:nvPr/>
          </p:nvSpPr>
          <p:spPr>
            <a:xfrm>
              <a:off x="8027784" y="1081333"/>
              <a:ext cx="1001457" cy="144000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Rectangle à coins arrondis 9226"/>
            <p:cNvSpPr/>
            <p:nvPr/>
          </p:nvSpPr>
          <p:spPr>
            <a:xfrm>
              <a:off x="8027784" y="978172"/>
              <a:ext cx="1003091" cy="162658"/>
            </a:xfrm>
            <a:custGeom>
              <a:avLst/>
              <a:gdLst>
                <a:gd name="connsiteX0" fmla="*/ 0 w 1003091"/>
                <a:gd name="connsiteY0" fmla="*/ 89342 h 252000"/>
                <a:gd name="connsiteX1" fmla="*/ 89342 w 1003091"/>
                <a:gd name="connsiteY1" fmla="*/ 0 h 252000"/>
                <a:gd name="connsiteX2" fmla="*/ 913749 w 1003091"/>
                <a:gd name="connsiteY2" fmla="*/ 0 h 252000"/>
                <a:gd name="connsiteX3" fmla="*/ 1003091 w 1003091"/>
                <a:gd name="connsiteY3" fmla="*/ 89342 h 252000"/>
                <a:gd name="connsiteX4" fmla="*/ 1003091 w 1003091"/>
                <a:gd name="connsiteY4" fmla="*/ 162658 h 252000"/>
                <a:gd name="connsiteX5" fmla="*/ 913749 w 1003091"/>
                <a:gd name="connsiteY5" fmla="*/ 252000 h 252000"/>
                <a:gd name="connsiteX6" fmla="*/ 89342 w 1003091"/>
                <a:gd name="connsiteY6" fmla="*/ 252000 h 252000"/>
                <a:gd name="connsiteX7" fmla="*/ 0 w 1003091"/>
                <a:gd name="connsiteY7" fmla="*/ 162658 h 252000"/>
                <a:gd name="connsiteX8" fmla="*/ 0 w 1003091"/>
                <a:gd name="connsiteY8" fmla="*/ 89342 h 252000"/>
                <a:gd name="connsiteX0" fmla="*/ 89342 w 1003091"/>
                <a:gd name="connsiteY0" fmla="*/ 252000 h 343440"/>
                <a:gd name="connsiteX1" fmla="*/ 0 w 1003091"/>
                <a:gd name="connsiteY1" fmla="*/ 162658 h 343440"/>
                <a:gd name="connsiteX2" fmla="*/ 0 w 1003091"/>
                <a:gd name="connsiteY2" fmla="*/ 89342 h 343440"/>
                <a:gd name="connsiteX3" fmla="*/ 89342 w 1003091"/>
                <a:gd name="connsiteY3" fmla="*/ 0 h 343440"/>
                <a:gd name="connsiteX4" fmla="*/ 913749 w 1003091"/>
                <a:gd name="connsiteY4" fmla="*/ 0 h 343440"/>
                <a:gd name="connsiteX5" fmla="*/ 1003091 w 1003091"/>
                <a:gd name="connsiteY5" fmla="*/ 89342 h 343440"/>
                <a:gd name="connsiteX6" fmla="*/ 1003091 w 1003091"/>
                <a:gd name="connsiteY6" fmla="*/ 162658 h 343440"/>
                <a:gd name="connsiteX7" fmla="*/ 913749 w 1003091"/>
                <a:gd name="connsiteY7" fmla="*/ 252000 h 343440"/>
                <a:gd name="connsiteX8" fmla="*/ 180782 w 1003091"/>
                <a:gd name="connsiteY8" fmla="*/ 343440 h 343440"/>
                <a:gd name="connsiteX0" fmla="*/ 0 w 1003091"/>
                <a:gd name="connsiteY0" fmla="*/ 162658 h 343440"/>
                <a:gd name="connsiteX1" fmla="*/ 0 w 1003091"/>
                <a:gd name="connsiteY1" fmla="*/ 89342 h 343440"/>
                <a:gd name="connsiteX2" fmla="*/ 89342 w 1003091"/>
                <a:gd name="connsiteY2" fmla="*/ 0 h 343440"/>
                <a:gd name="connsiteX3" fmla="*/ 913749 w 1003091"/>
                <a:gd name="connsiteY3" fmla="*/ 0 h 343440"/>
                <a:gd name="connsiteX4" fmla="*/ 1003091 w 1003091"/>
                <a:gd name="connsiteY4" fmla="*/ 89342 h 343440"/>
                <a:gd name="connsiteX5" fmla="*/ 1003091 w 1003091"/>
                <a:gd name="connsiteY5" fmla="*/ 162658 h 343440"/>
                <a:gd name="connsiteX6" fmla="*/ 913749 w 1003091"/>
                <a:gd name="connsiteY6" fmla="*/ 252000 h 343440"/>
                <a:gd name="connsiteX7" fmla="*/ 180782 w 1003091"/>
                <a:gd name="connsiteY7" fmla="*/ 343440 h 343440"/>
                <a:gd name="connsiteX0" fmla="*/ 0 w 1003091"/>
                <a:gd name="connsiteY0" fmla="*/ 162658 h 252000"/>
                <a:gd name="connsiteX1" fmla="*/ 0 w 1003091"/>
                <a:gd name="connsiteY1" fmla="*/ 89342 h 252000"/>
                <a:gd name="connsiteX2" fmla="*/ 89342 w 1003091"/>
                <a:gd name="connsiteY2" fmla="*/ 0 h 252000"/>
                <a:gd name="connsiteX3" fmla="*/ 913749 w 1003091"/>
                <a:gd name="connsiteY3" fmla="*/ 0 h 252000"/>
                <a:gd name="connsiteX4" fmla="*/ 1003091 w 1003091"/>
                <a:gd name="connsiteY4" fmla="*/ 89342 h 252000"/>
                <a:gd name="connsiteX5" fmla="*/ 1003091 w 1003091"/>
                <a:gd name="connsiteY5" fmla="*/ 162658 h 252000"/>
                <a:gd name="connsiteX6" fmla="*/ 913749 w 1003091"/>
                <a:gd name="connsiteY6" fmla="*/ 252000 h 252000"/>
                <a:gd name="connsiteX0" fmla="*/ 0 w 1003091"/>
                <a:gd name="connsiteY0" fmla="*/ 162658 h 162658"/>
                <a:gd name="connsiteX1" fmla="*/ 0 w 1003091"/>
                <a:gd name="connsiteY1" fmla="*/ 89342 h 162658"/>
                <a:gd name="connsiteX2" fmla="*/ 89342 w 1003091"/>
                <a:gd name="connsiteY2" fmla="*/ 0 h 162658"/>
                <a:gd name="connsiteX3" fmla="*/ 913749 w 1003091"/>
                <a:gd name="connsiteY3" fmla="*/ 0 h 162658"/>
                <a:gd name="connsiteX4" fmla="*/ 1003091 w 1003091"/>
                <a:gd name="connsiteY4" fmla="*/ 89342 h 162658"/>
                <a:gd name="connsiteX5" fmla="*/ 1003091 w 1003091"/>
                <a:gd name="connsiteY5" fmla="*/ 162658 h 162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3091" h="162658">
                  <a:moveTo>
                    <a:pt x="0" y="162658"/>
                  </a:moveTo>
                  <a:lnTo>
                    <a:pt x="0" y="89342"/>
                  </a:lnTo>
                  <a:cubicBezTo>
                    <a:pt x="0" y="40000"/>
                    <a:pt x="40000" y="0"/>
                    <a:pt x="89342" y="0"/>
                  </a:cubicBezTo>
                  <a:lnTo>
                    <a:pt x="913749" y="0"/>
                  </a:lnTo>
                  <a:cubicBezTo>
                    <a:pt x="963091" y="0"/>
                    <a:pt x="1003091" y="40000"/>
                    <a:pt x="1003091" y="89342"/>
                  </a:cubicBezTo>
                  <a:lnTo>
                    <a:pt x="1003091" y="162658"/>
                  </a:lnTo>
                </a:path>
              </a:pathLst>
            </a:custGeom>
            <a:solidFill>
              <a:schemeClr val="bg1"/>
            </a:solidFill>
            <a:ln w="19050" cap="rnd">
              <a:solidFill>
                <a:schemeClr val="accent2"/>
              </a:solidFill>
            </a:ln>
            <a:effectLst/>
          </p:spPr>
          <p:txBody>
            <a:bodyPr wrap="none" tIns="144000" rIns="90000" bIns="0" anchor="ctr">
              <a:noAutofit/>
            </a:bodyPr>
            <a:lstStyle/>
            <a:p>
              <a:pPr algn="r"/>
              <a:r>
                <a:rPr lang="en-US" sz="1400" b="1" dirty="0" smtClean="0">
                  <a:solidFill>
                    <a:schemeClr val="accent2"/>
                  </a:solidFill>
                </a:rPr>
                <a:t>Summary</a:t>
              </a:r>
              <a:endParaRPr lang="en-US" sz="1400" b="1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18" name="Rectangle à coins arrondis 17"/>
          <p:cNvSpPr/>
          <p:nvPr/>
        </p:nvSpPr>
        <p:spPr>
          <a:xfrm>
            <a:off x="759080" y="1389839"/>
            <a:ext cx="7625840" cy="1476000"/>
          </a:xfrm>
          <a:prstGeom prst="roundRect">
            <a:avLst>
              <a:gd name="adj" fmla="val 10804"/>
            </a:avLst>
          </a:prstGeom>
          <a:solidFill>
            <a:schemeClr val="bg1"/>
          </a:solidFill>
          <a:ln w="1905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0" bIns="72000" rtlCol="0" anchor="t"/>
          <a:lstStyle/>
          <a:p>
            <a:pPr marL="285750" indent="-201613">
              <a:lnSpc>
                <a:spcPct val="85000"/>
              </a:lnSpc>
              <a:spcBef>
                <a:spcPts val="4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Afatinib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is a new kind of targeted therapy for patients with a certain kind of lung cancer (EGFR M+ advanced NSCLC)</a:t>
            </a:r>
          </a:p>
          <a:p>
            <a:pPr marL="285750" indent="-201613">
              <a:lnSpc>
                <a:spcPct val="85000"/>
              </a:lnSpc>
              <a:spcBef>
                <a:spcPts val="4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Afatinib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has been proven to slow the cancer growth for longer than chemotherapy</a:t>
            </a:r>
          </a:p>
          <a:p>
            <a:pPr marL="285750" indent="-201613">
              <a:lnSpc>
                <a:spcPct val="85000"/>
              </a:lnSpc>
              <a:spcBef>
                <a:spcPts val="4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Patients taking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afatinib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also had better symptom control and a better overall quality of life than chemotherapy</a:t>
            </a:r>
            <a:endParaRPr lang="fr-FR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Rectangle 31"/>
          <p:cNvSpPr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759080" y="1389839"/>
            <a:ext cx="7625840" cy="324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w="19050" algn="ctr">
            <a:solidFill>
              <a:schemeClr val="accent2"/>
            </a:solidFill>
            <a:miter lim="800000"/>
            <a:headEnd/>
            <a:tailEnd/>
          </a:ln>
        </p:spPr>
        <p:txBody>
          <a:bodyPr lIns="0" tIns="0" rIns="0" bIns="72000" anchor="ctr"/>
          <a:lstStyle/>
          <a:p>
            <a:pPr algn="ctr" defTabSz="895350">
              <a:buClr>
                <a:srgbClr val="000000"/>
              </a:buClr>
            </a:pPr>
            <a:r>
              <a:rPr lang="en-US" sz="1600" dirty="0">
                <a:solidFill>
                  <a:srgbClr val="FFFFFF"/>
                </a:solidFill>
                <a:latin typeface="Arial" charset="0"/>
                <a:cs typeface="Arial" charset="0"/>
              </a:rPr>
              <a:t>Proven benefits</a:t>
            </a:r>
          </a:p>
        </p:txBody>
      </p:sp>
      <p:sp>
        <p:nvSpPr>
          <p:cNvPr id="20" name="Rectangle à coins arrondis 19"/>
          <p:cNvSpPr/>
          <p:nvPr/>
        </p:nvSpPr>
        <p:spPr>
          <a:xfrm>
            <a:off x="759080" y="2992394"/>
            <a:ext cx="7625840" cy="1656000"/>
          </a:xfrm>
          <a:prstGeom prst="roundRect">
            <a:avLst>
              <a:gd name="adj" fmla="val 9672"/>
            </a:avLst>
          </a:prstGeom>
          <a:solidFill>
            <a:schemeClr val="bg1"/>
          </a:solidFill>
          <a:ln w="1905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0" bIns="72000" rtlCol="0" anchor="t"/>
          <a:lstStyle/>
          <a:p>
            <a:pPr marL="285750" indent="-201613">
              <a:lnSpc>
                <a:spcPct val="85000"/>
              </a:lnSpc>
              <a:spcBef>
                <a:spcPts val="4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Afatinib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should be taken by mouth once daily with a glass of water</a:t>
            </a:r>
          </a:p>
          <a:p>
            <a:pPr marL="285750" indent="-201613">
              <a:lnSpc>
                <a:spcPct val="85000"/>
              </a:lnSpc>
              <a:spcBef>
                <a:spcPts val="4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Food should not be consumed for at least 3 hours before and at least 1 hour after taking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afatinib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01613">
              <a:lnSpc>
                <a:spcPct val="85000"/>
              </a:lnSpc>
              <a:spcBef>
                <a:spcPts val="4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If a dose of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afatinib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is missed, it should be taken during the same day as soon as the patient remembers.  However, if the next scheduled dose is due within 8 hours then the missed dose must be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skipped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Rectangle 31"/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759080" y="2992394"/>
            <a:ext cx="7625840" cy="324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w="19050" algn="ctr">
            <a:solidFill>
              <a:schemeClr val="accent2"/>
            </a:solidFill>
            <a:miter lim="800000"/>
            <a:headEnd/>
            <a:tailEnd/>
          </a:ln>
        </p:spPr>
        <p:txBody>
          <a:bodyPr lIns="0" tIns="0" rIns="0" bIns="72000" anchor="ctr"/>
          <a:lstStyle/>
          <a:p>
            <a:pPr algn="ctr" defTabSz="895350">
              <a:buClr>
                <a:srgbClr val="000000"/>
              </a:buClr>
            </a:pPr>
            <a:r>
              <a:rPr lang="en-US" sz="1600" dirty="0">
                <a:solidFill>
                  <a:srgbClr val="FFFFFF"/>
                </a:solidFill>
                <a:latin typeface="Arial" charset="0"/>
                <a:cs typeface="Arial" charset="0"/>
              </a:rPr>
              <a:t>How </a:t>
            </a:r>
            <a:r>
              <a:rPr lang="en-US" sz="16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to take</a:t>
            </a:r>
            <a:endParaRPr lang="en-US" sz="1600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22" name="Rectangle à coins arrondis 21"/>
          <p:cNvSpPr/>
          <p:nvPr/>
        </p:nvSpPr>
        <p:spPr>
          <a:xfrm>
            <a:off x="759080" y="4774055"/>
            <a:ext cx="7625840" cy="1260000"/>
          </a:xfrm>
          <a:prstGeom prst="roundRect">
            <a:avLst>
              <a:gd name="adj" fmla="val 12417"/>
            </a:avLst>
          </a:prstGeom>
          <a:solidFill>
            <a:schemeClr val="bg1"/>
          </a:solidFill>
          <a:ln w="1905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0" bIns="72000" rtlCol="0" anchor="t"/>
          <a:lstStyle/>
          <a:p>
            <a:pPr marL="285750" indent="-201613">
              <a:lnSpc>
                <a:spcPct val="85000"/>
              </a:lnSpc>
              <a:spcBef>
                <a:spcPts val="4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If patients experience side effects, they should tell their doctor or nurse who may need to reduce the dose of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afatinib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01613">
              <a:lnSpc>
                <a:spcPct val="85000"/>
              </a:lnSpc>
              <a:spcBef>
                <a:spcPts val="4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There are many other ways to help manage side effects, including additional medication and lifestyle changes</a:t>
            </a:r>
            <a:endParaRPr lang="fr-FR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3" name="Rectangle 31"/>
          <p:cNvSpPr>
            <a:spLocks noChangeArrowheads="1"/>
          </p:cNvSpPr>
          <p:nvPr>
            <p:custDataLst>
              <p:tags r:id="rId3"/>
            </p:custDataLst>
          </p:nvPr>
        </p:nvSpPr>
        <p:spPr bwMode="gray">
          <a:xfrm>
            <a:off x="759080" y="4774055"/>
            <a:ext cx="7625840" cy="324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w="19050" algn="ctr">
            <a:solidFill>
              <a:schemeClr val="accent2"/>
            </a:solidFill>
            <a:miter lim="800000"/>
            <a:headEnd/>
            <a:tailEnd/>
          </a:ln>
        </p:spPr>
        <p:txBody>
          <a:bodyPr lIns="0" tIns="0" rIns="0" bIns="72000" anchor="ctr"/>
          <a:lstStyle/>
          <a:p>
            <a:pPr algn="ctr" defTabSz="895350">
              <a:buClr>
                <a:srgbClr val="000000"/>
              </a:buClr>
            </a:pPr>
            <a:r>
              <a:rPr lang="en-US" sz="1600" dirty="0">
                <a:solidFill>
                  <a:srgbClr val="FFFFFF"/>
                </a:solidFill>
                <a:latin typeface="Arial" charset="0"/>
                <a:cs typeface="Arial" charset="0"/>
              </a:rPr>
              <a:t>Managing side effects</a:t>
            </a:r>
          </a:p>
        </p:txBody>
      </p:sp>
    </p:spTree>
    <p:extLst>
      <p:ext uri="{BB962C8B-B14F-4D97-AF65-F5344CB8AC3E}">
        <p14:creationId xmlns:p14="http://schemas.microsoft.com/office/powerpoint/2010/main" val="1839653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GUID" val="d874c567-28ec-49f9-b5fd-87c013f668ad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cPYpgF3gkuM7ixC2i.cq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rAxRFx6PEGp4Nag1F2SY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gce4KvV302v5YXrk9ghi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TOs__PsvEKTVbsAS8HGL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TOs__PsvEKTVbsAS8HGLQ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2Vv4IwDz02NEboMX4AUT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mDuFc.H1ky8hMmisTKY1g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jaBeOE7UkuCyjrTM8dgQ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jlytyl91EaDvHb4tbqTq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cPYpgF3gkuM7ixC2i.cqg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cPYpgF3gkuM7ixC2i.cqg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cPYpgF3gkuM7ixC2i.cqg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cPYpgF3gkuM7ixC2i.cqg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cPYpgF3gkuM7ixC2i.cqg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cPYpgF3gkuM7ixC2i.cqg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cPYpgF3gkuM7ixC2i.cqg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cPYpgF3gkuM7ixC2i.cqg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cPYpgF3gkuM7ixC2i.cqg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cPYpgF3gkuM7ixC2i.cqg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cPYpgF3gkuM7ixC2i.cqg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cPYpgF3gkuM7ixC2i.cqg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cPYpgF3gkuM7ixC2i.cqg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cPYpgF3gkuM7ixC2i.cqg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cPYpgF3gkuM7ixC2i.cqg"/>
</p:tagLst>
</file>

<file path=ppt/theme/theme1.xml><?xml version="1.0" encoding="utf-8"?>
<a:theme xmlns:a="http://schemas.openxmlformats.org/drawingml/2006/main" name="Thème Office">
  <a:themeElements>
    <a:clrScheme name="Giotrif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CBECA"/>
      </a:accent1>
      <a:accent2>
        <a:srgbClr val="C3B600"/>
      </a:accent2>
      <a:accent3>
        <a:srgbClr val="A0A1CC"/>
      </a:accent3>
      <a:accent4>
        <a:srgbClr val="FFC000"/>
      </a:accent4>
      <a:accent5>
        <a:srgbClr val="7030A0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19050" cap="rnd">
          <a:solidFill>
            <a:schemeClr val="accent2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 cap="rnd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2704</TotalTime>
  <Words>5758</Words>
  <Application>Microsoft Office PowerPoint</Application>
  <PresentationFormat>Presentación en pantalla (4:3)</PresentationFormat>
  <Paragraphs>964</Paragraphs>
  <Slides>72</Slides>
  <Notes>20</Notes>
  <HiddenSlides>2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72</vt:i4>
      </vt:variant>
    </vt:vector>
  </HeadingPairs>
  <TitlesOfParts>
    <vt:vector size="73" baseType="lpstr">
      <vt:lpstr>Thème Office</vt:lpstr>
      <vt:lpstr>AFATINIB EN LA PRACTICA DIARIA</vt:lpstr>
      <vt:lpstr>Contenido</vt:lpstr>
      <vt:lpstr>Indicación</vt:lpstr>
      <vt:lpstr>CANCER PULMON</vt:lpstr>
      <vt:lpstr>El cáncer de pulmón es el cáncer más común del mundo y la causa de muerte relacionada a cáncer más común </vt:lpstr>
      <vt:lpstr>La mayoría de lospacientes es diagnosticado en estado avanzado </vt:lpstr>
      <vt:lpstr>La sobrevida a 5 años del cáncer de pulmón es baja y depende fuertemente del estado de la enfermedad</vt:lpstr>
      <vt:lpstr>La mayoría de los cáncer de pulmón son cáncer de pulmón a células no pequeñas (CPCNP)</vt:lpstr>
      <vt:lpstr>Se han indentificado diferentes mutaciones que que llevan al desarrollo de cáncer pulmonar</vt:lpstr>
      <vt:lpstr>Las mutaciones pueden actar como "biomarcadores" que son pronósticos y/o predictivos</vt:lpstr>
      <vt:lpstr>La terapia target reconoce al biomarcador en o sobre la célula cancerosa</vt:lpstr>
      <vt:lpstr>EGFR M+</vt:lpstr>
      <vt:lpstr>EGFR M+: un biomarcador bien caracterizado</vt:lpstr>
      <vt:lpstr>Un considerable número de pacientes son EGFR M+ y la incidencia varía según etnia</vt:lpstr>
      <vt:lpstr>El testeo reflejo del EGFR como parte del dágnóstico  es un paso importante en la personalización del tratamiento del CPCNP avanzado </vt:lpstr>
      <vt:lpstr>Testeo para mutaciones  EGFR</vt:lpstr>
      <vt:lpstr>EGFR M+</vt:lpstr>
      <vt:lpstr>Los receptores de la familia ErbB pueden potenciar el crecimiento de diversos tipos de tumores </vt:lpstr>
      <vt:lpstr>Los receptores de la familia ErbB envían señales al unirse a otro miembro de la familia</vt:lpstr>
      <vt:lpstr>Afatinib bloquea de forma irreversible la señalización de todos los homo – y heterodimeros de la familia ErbB</vt:lpstr>
      <vt:lpstr>AFATINIB</vt:lpstr>
      <vt:lpstr>Afatinib está siendo estudiado en diferentes poblaciones de pacientes con CPCNP</vt:lpstr>
      <vt:lpstr>Afatinib se comparó con quimioterapia en un estudio fase III grande y robusto; el LUX-Lung 3</vt:lpstr>
      <vt:lpstr>Afatinib brindó SLP superior en primera línea comparado a pemetrexato/cisplatino</vt:lpstr>
      <vt:lpstr>Después de 12 meses de tratamiento, cerca de la mitad de los pacientes tratados con afatinib están vivos y sin progresión de enfermedad</vt:lpstr>
      <vt:lpstr>Afatinib brinda 13.6 meses de SLP en primera línea  en pacientes con mutaciones comunes</vt:lpstr>
      <vt:lpstr>A 12 meses de tratamiento, más de la mitad de los pacientes con mutaciones comunes tratados con  afatinib siguen vivos y sin progresión de enfermedad</vt:lpstr>
      <vt:lpstr>Afatinib mejora significativamente la disnea y algunos síntomas de dolor comparado  con pemetrexato/cisplatino</vt:lpstr>
      <vt:lpstr>Significativa mejor QoL con afatinib comparado con pemetrexato/cisplatino</vt:lpstr>
      <vt:lpstr>Perfil de eventos adversos con afatinib bien definidos en LUX-Lung 3</vt:lpstr>
      <vt:lpstr>Perfil de eventos adversos con afatinib bien definidos en LUX-Lung 3</vt:lpstr>
      <vt:lpstr>DOSIS Y ADMINISTRACION</vt:lpstr>
      <vt:lpstr>Afatinib es una terapia oral con dosis estándar de  40 mg</vt:lpstr>
      <vt:lpstr>No se debe comer muy cerca de la hora de tomar afatinib</vt:lpstr>
      <vt:lpstr>Es útil para los pacientes que integren la toma de afatinib a su planificación diaria</vt:lpstr>
      <vt:lpstr>Si el paciente omitió una dosis, debiera saltarla si está muy cerca de la toma siguiente</vt:lpstr>
      <vt:lpstr>AJUSTE DE DOSIS</vt:lpstr>
      <vt:lpstr>Afatinib ofrece a los pacientes la conveniencia de una dosis oral una vez al día </vt:lpstr>
      <vt:lpstr>Los eventos adversos pueden manejarse por interrupción y ajuste de dosis </vt:lpstr>
      <vt:lpstr>MANEJANDO EFECTOS SECUNDARIOS</vt:lpstr>
      <vt:lpstr>El manejo proactivo puede ayudar a minimizar la diarrea con afatinib</vt:lpstr>
      <vt:lpstr>Consejos para los pacientes en el manejo de la diarrea</vt:lpstr>
      <vt:lpstr>Aconseje a los pacientes cuando contactar a su médico</vt:lpstr>
      <vt:lpstr>Grados de Diarrea</vt:lpstr>
      <vt:lpstr>MANEJANDO EVENTOS ADVERSOS</vt:lpstr>
      <vt:lpstr>El manejo proactivo puede ayudar a minimizar el rash/acné con afatinib</vt:lpstr>
      <vt:lpstr>El rash cutáneo con afatinib generalmente es leve o moderado</vt:lpstr>
      <vt:lpstr>Consejos para los pacientes en el manejo de  rash/acne</vt:lpstr>
      <vt:lpstr>Consejos para los pacientes en el manejo de  rash/acne (Cont)</vt:lpstr>
      <vt:lpstr>Aconseje a los pacientes cuando contactar a su médico</vt:lpstr>
      <vt:lpstr>Grados de Rash acneiforme</vt:lpstr>
      <vt:lpstr>MANEJANDO EVENTOS ADVERSOS</vt:lpstr>
      <vt:lpstr>El manejo proactivo puede ayudar a tratar la paroniquia con afatinib</vt:lpstr>
      <vt:lpstr>Advice for patients on managing paronychia </vt:lpstr>
      <vt:lpstr>Advice for patients about when to contact their doctor</vt:lpstr>
      <vt:lpstr>Paronychia grades</vt:lpstr>
      <vt:lpstr>MANAGING SIDE EFFECTS</vt:lpstr>
      <vt:lpstr>Proactive management can help treat stomatitis with afatinib</vt:lpstr>
      <vt:lpstr>Advice for patients on managing stomatitis </vt:lpstr>
      <vt:lpstr>Advice for patients about when to contact their doctor</vt:lpstr>
      <vt:lpstr>Oral mucositis (stomatitis) grades</vt:lpstr>
      <vt:lpstr>USEFUL TOOLS</vt:lpstr>
      <vt:lpstr>Afatinib starter pack for patients</vt:lpstr>
      <vt:lpstr>Information brochure for patients</vt:lpstr>
      <vt:lpstr>Treatment diary for patients</vt:lpstr>
      <vt:lpstr>Dosing aid for patients</vt:lpstr>
      <vt:lpstr>Phone/tablet app for patients</vt:lpstr>
      <vt:lpstr>SUPPORT</vt:lpstr>
      <vt:lpstr>Support for access and reimbursement</vt:lpstr>
      <vt:lpstr>SUMMARY</vt:lpstr>
      <vt:lpstr>Afatinib: the benefits</vt:lpstr>
      <vt:lpstr>Afatinib: key points to tell your patients</vt:lpstr>
    </vt:vector>
  </TitlesOfParts>
  <Company>Publicis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Afatinib in daily practice</dc:title>
  <dc:creator>Bengtsson</dc:creator>
  <cp:lastModifiedBy>Feddersen,Carla  BI-CL-S</cp:lastModifiedBy>
  <cp:revision>207</cp:revision>
  <dcterms:created xsi:type="dcterms:W3CDTF">2013-03-06T17:38:13Z</dcterms:created>
  <dcterms:modified xsi:type="dcterms:W3CDTF">2014-06-11T12:47:15Z</dcterms:modified>
</cp:coreProperties>
</file>