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embeddings/oleObject1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</p:sldMasterIdLst>
  <p:notesMasterIdLst>
    <p:notesMasterId r:id="rId19"/>
  </p:notesMasterIdLst>
  <p:handoutMasterIdLst>
    <p:handoutMasterId r:id="rId20"/>
  </p:handoutMasterIdLst>
  <p:sldIdLst>
    <p:sldId id="884" r:id="rId6"/>
    <p:sldId id="1059" r:id="rId7"/>
    <p:sldId id="1061" r:id="rId8"/>
    <p:sldId id="1064" r:id="rId9"/>
    <p:sldId id="1114" r:id="rId10"/>
    <p:sldId id="1070" r:id="rId11"/>
    <p:sldId id="1115" r:id="rId12"/>
    <p:sldId id="1124" r:id="rId13"/>
    <p:sldId id="1125" r:id="rId14"/>
    <p:sldId id="1276" r:id="rId15"/>
    <p:sldId id="1278" r:id="rId16"/>
    <p:sldId id="1083" r:id="rId17"/>
    <p:sldId id="1283" r:id="rId18"/>
  </p:sldIdLst>
  <p:sldSz cx="9144000" cy="6858000" type="screen4x3"/>
  <p:notesSz cx="6950075" cy="9236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eur" initials="A" lastIdx="64" clrIdx="0"/>
  <p:cmAuthor id="1" name=" " initials="MSOffice" lastIdx="12" clrIdx="1"/>
  <p:cmAuthor id="2" name="Andrea" initials="AM" lastIdx="1" clrIdx="2"/>
  <p:cmAuthor id="3" name="lechnert" initials="l" lastIdx="11" clrIdx="3"/>
  <p:cmAuthor id="4" name="Bengtsson" initials="H" lastIdx="12" clrIdx="4"/>
  <p:cmAuthor id="5" name="Harries" initials="TH" lastIdx="41" clrIdx="5"/>
  <p:cmAuthor id="6" name="Maerten,Prof.Dr.,Angela (TA_ONC) BIP-DE-I" initials="AM" lastIdx="31" clrIdx="6"/>
  <p:cmAuthor id="7" name="Author" initials="A" lastIdx="2" clrIdx="7"/>
  <p:cmAuthor id="8" name="Märten,Prof.Dr.,Angela (TA_ONC) BIP-DE-I" initials="AM" lastIdx="42" clrIdx="8"/>
  <p:cmAuthor id="9" name="VLopez" initials="H" lastIdx="0" clrIdx="9"/>
  <p:cmAuthor id="10" name="Listl,Dr.Dr.,Susanne (CD Legal) BIG-DE-I" initials="L(LB" lastIdx="51" clrIdx="10"/>
  <p:cmAuthor id="11" name="amcclendon" initials="a" lastIdx="4" clrIdx="11"/>
  <p:cmAuthor id="12" name="Mbarrett" initials="M" lastIdx="1" clrIdx="12"/>
  <p:cmAuthor id="13" name="tregan" initials="t" lastIdx="38" clrIdx="1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717073"/>
    <a:srgbClr val="FF0066"/>
    <a:srgbClr val="1CBECA"/>
    <a:srgbClr val="FFFF00"/>
    <a:srgbClr val="DFD8D3"/>
    <a:srgbClr val="E7F4F6"/>
    <a:srgbClr val="C3B600"/>
    <a:srgbClr val="C5C43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77" autoAdjust="0"/>
    <p:restoredTop sz="99807" autoAdjust="0"/>
  </p:normalViewPr>
  <p:slideViewPr>
    <p:cSldViewPr snapToGrid="0">
      <p:cViewPr varScale="1">
        <p:scale>
          <a:sx n="85" d="100"/>
          <a:sy n="85" d="100"/>
        </p:scale>
        <p:origin x="-2856" y="-104"/>
      </p:cViewPr>
      <p:guideLst>
        <p:guide orient="horz" pos="4246"/>
        <p:guide orient="horz" pos="3432"/>
        <p:guide orient="horz" pos="985"/>
        <p:guide orient="horz" pos="1376"/>
        <p:guide orient="horz" pos="1494"/>
        <p:guide orient="horz" pos="1752"/>
        <p:guide orient="horz" pos="1866"/>
        <p:guide orient="horz" pos="2106"/>
        <p:guide orient="horz" pos="2196"/>
        <p:guide orient="horz" pos="2430"/>
        <p:guide orient="horz" pos="2508"/>
        <p:guide orient="horz" pos="2634"/>
        <p:guide orient="horz" pos="2868"/>
        <p:guide orient="horz" pos="2982"/>
        <p:guide orient="horz" pos="3210"/>
        <p:guide orient="horz" pos="3324"/>
        <p:guide pos="84"/>
        <p:guide pos="4616"/>
      </p:guideLst>
    </p:cSldViewPr>
  </p:slideViewPr>
  <p:outlineViewPr>
    <p:cViewPr>
      <p:scale>
        <a:sx n="33" d="100"/>
        <a:sy n="33" d="100"/>
      </p:scale>
      <p:origin x="0" y="10854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-3732" y="-126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12490120891"/>
          <c:y val="0.0456084126333148"/>
          <c:w val="0.782759857155402"/>
          <c:h val="0.8541442963986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A+P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ORR</c:v>
                </c:pt>
                <c:pt idx="1">
                  <c:v>DCR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45.5</c:v>
                </c:pt>
                <c:pt idx="1">
                  <c:v>72.7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ICC</c:v>
                </c:pt>
              </c:strCache>
            </c:strRef>
          </c:tx>
          <c:spPr>
            <a:solidFill>
              <a:srgbClr val="717073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ORR</c:v>
                </c:pt>
                <c:pt idx="1">
                  <c:v>DCR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0.0</c:v>
                </c:pt>
                <c:pt idx="1">
                  <c:v>16.7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3353480"/>
        <c:axId val="2083345384"/>
      </c:barChart>
      <c:catAx>
        <c:axId val="20833534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chemeClr val="tx1"/>
            </a:solidFill>
          </a:ln>
        </c:spPr>
        <c:crossAx val="2083345384"/>
        <c:crosses val="autoZero"/>
        <c:auto val="1"/>
        <c:lblAlgn val="ctr"/>
        <c:lblOffset val="100"/>
        <c:noMultiLvlLbl val="0"/>
      </c:catAx>
      <c:valAx>
        <c:axId val="2083345384"/>
        <c:scaling>
          <c:orientation val="minMax"/>
          <c:max val="1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 dirty="0" smtClean="0"/>
                  <a:t>Patients (%)</a:t>
                </a:r>
                <a:endParaRPr lang="en-US" sz="1000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2083353480"/>
        <c:crosses val="autoZero"/>
        <c:crossBetween val="between"/>
        <c:majorUnit val="10.0"/>
      </c:valAx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s-E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0.646314360565524"/>
          <c:y val="0.0729734602133037"/>
          <c:w val="0.283579091414688"/>
          <c:h val="0.0727432634219813"/>
        </c:manualLayout>
      </c:layout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9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54716087318354"/>
          <c:y val="0.135481423976932"/>
          <c:w val="0.926642212406376"/>
          <c:h val="0.77834956193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Afa + Pac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42.0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Cough</c:v>
                </c:pt>
                <c:pt idx="1">
                  <c:v>Dyspnoea</c:v>
                </c:pt>
                <c:pt idx="2">
                  <c:v>Pain</c:v>
                </c:pt>
                <c:pt idx="3">
                  <c:v>Global Health Status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45.8</c:v>
                </c:pt>
                <c:pt idx="1">
                  <c:v>44.5</c:v>
                </c:pt>
                <c:pt idx="2">
                  <c:v>42.0</c:v>
                </c:pt>
                <c:pt idx="3">
                  <c:v>37.80000000000001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Inv. Choice</c:v>
                </c:pt>
              </c:strCache>
            </c:strRef>
          </c:tx>
          <c:spPr>
            <a:solidFill>
              <a:srgbClr val="717073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Cough</c:v>
                </c:pt>
                <c:pt idx="1">
                  <c:v>Dyspnoea</c:v>
                </c:pt>
                <c:pt idx="2">
                  <c:v>Pain</c:v>
                </c:pt>
                <c:pt idx="3">
                  <c:v>Global Health Status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35.80000000000001</c:v>
                </c:pt>
                <c:pt idx="1">
                  <c:v>34.6</c:v>
                </c:pt>
                <c:pt idx="2">
                  <c:v>43.4</c:v>
                </c:pt>
                <c:pt idx="3">
                  <c:v>41.5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8033816"/>
        <c:axId val="2077973544"/>
      </c:barChart>
      <c:catAx>
        <c:axId val="20780338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2077973544"/>
        <c:crosses val="autoZero"/>
        <c:auto val="1"/>
        <c:lblAlgn val="ctr"/>
        <c:lblOffset val="100"/>
        <c:noMultiLvlLbl val="0"/>
      </c:catAx>
      <c:valAx>
        <c:axId val="2077973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07803381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3677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>
              <a:defRPr sz="1200"/>
            </a:lvl1pPr>
          </a:lstStyle>
          <a:p>
            <a:fld id="{6DBEAF2B-EE3F-47F6-86AE-D435EEFEE3E8}" type="slidenum">
              <a:rPr lang="fr-FR" smtClean="0">
                <a:latin typeface="Arial" panose="020B0604020202020204" pitchFamily="34" charset="0"/>
              </a:rPr>
              <a:pPr/>
              <a:t>‹Nr.›</a:t>
            </a:fld>
            <a:endParaRPr 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35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3677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41337DB-929D-446F-A4E8-A8ED4CA4A79A}" type="datetimeFigureOut">
              <a:rPr lang="fr-FR" smtClean="0"/>
              <a:pPr/>
              <a:t>28-10-14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2" tIns="46241" rIns="92482" bIns="4624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2" tIns="46241" rIns="92482" bIns="46241" rtlCol="0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3677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BB51C9D-77E4-4497-B0A8-31A888CCE473}" type="slidenum">
              <a:rPr lang="fr-FR" smtClean="0"/>
              <a:pPr/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1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3C153-58D7-44C2-A92D-7C7C095B99D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9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80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C3AD-990F-4E81-9F1E-3A0EA0782C23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/>
                </a:solidFill>
              </a:rPr>
              <a:t>Confidential</a:t>
            </a:r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70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614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3198" indent="-28584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381" indent="-2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735" indent="-2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8088" indent="-2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5440" indent="-2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2791" indent="-2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30145" indent="-2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7497" indent="-2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8C4D24-9F74-4D8B-AAB6-74B71C474F2E}" type="slidenum">
              <a:rPr lang="en-GB" smtClean="0">
                <a:solidFill>
                  <a:srgbClr val="000000"/>
                </a:solidFill>
              </a:rPr>
              <a:pPr eaLnBrk="1" hangingPunct="1"/>
              <a:t>5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5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36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6758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A3041D9-895D-4A4B-8896-F1BAD9447903}" type="slidenum">
              <a:rPr lang="en-GB" smtClean="0">
                <a:solidFill>
                  <a:srgbClr val="000000"/>
                </a:solidFill>
              </a:rPr>
              <a:pPr eaLnBrk="1" hangingPunct="1"/>
              <a:t>8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BC86B5B-D62E-4131-93DD-D4578E623E59}" type="slidenum">
              <a:rPr lang="en-GB" smtClean="0">
                <a:solidFill>
                  <a:srgbClr val="000000"/>
                </a:solidFill>
              </a:rPr>
              <a:pPr eaLnBrk="1" hangingPunct="1"/>
              <a:t>9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66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265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23873-DAC1-472E-8F9B-CC1CDC93167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2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51C9D-77E4-4497-B0A8-31A888CCE473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58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Dossier en cours\Publicis life brand\Afatinib\Photoshop\Font titre s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626569" y="2117130"/>
            <a:ext cx="6339264" cy="1243417"/>
          </a:xfrm>
        </p:spPr>
        <p:txBody>
          <a:bodyPr anchor="b"/>
          <a:lstStyle>
            <a:lvl1pPr algn="l">
              <a:defRPr sz="4000" b="1" cap="none" baseline="0">
                <a:solidFill>
                  <a:srgbClr val="C5C43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26569" y="3569688"/>
            <a:ext cx="5996357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1CBEC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1" name="Forme libre 10"/>
          <p:cNvSpPr/>
          <p:nvPr userDrawn="1"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orme libre 11"/>
          <p:cNvSpPr/>
          <p:nvPr userDrawn="1"/>
        </p:nvSpPr>
        <p:spPr>
          <a:xfrm>
            <a:off x="-4761" y="3394025"/>
            <a:ext cx="7640002" cy="7109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3 w 9152793"/>
              <a:gd name="connsiteY0" fmla="*/ 0 h 483577"/>
              <a:gd name="connsiteX1" fmla="*/ 1194093 w 9152793"/>
              <a:gd name="connsiteY1" fmla="*/ 0 h 483577"/>
              <a:gd name="connsiteX2" fmla="*/ 1 w 9152793"/>
              <a:gd name="connsiteY2" fmla="*/ 483577 h 483577"/>
              <a:gd name="connsiteX0" fmla="*/ 9152793 w 9152793"/>
              <a:gd name="connsiteY0" fmla="*/ 6 h 483583"/>
              <a:gd name="connsiteX1" fmla="*/ 1194093 w 9152793"/>
              <a:gd name="connsiteY1" fmla="*/ 6 h 483583"/>
              <a:gd name="connsiteX2" fmla="*/ 1 w 9152793"/>
              <a:gd name="connsiteY2" fmla="*/ 483583 h 48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3" h="483583">
                <a:moveTo>
                  <a:pt x="9152793" y="6"/>
                </a:moveTo>
                <a:lnTo>
                  <a:pt x="1194093" y="6"/>
                </a:lnTo>
                <a:cubicBezTo>
                  <a:pt x="307457" y="-1924"/>
                  <a:pt x="-547" y="422221"/>
                  <a:pt x="1" y="483583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4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/>
            </a:p>
          </p:txBody>
        </p:sp>
        <p:sp>
          <p:nvSpPr>
            <p:cNvPr id="16" name="ZoneTexte 15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81825" y="6610350"/>
            <a:ext cx="4747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r">
              <a:defRPr lang="en-US" sz="900" smtClean="0">
                <a:solidFill>
                  <a:srgbClr val="717073"/>
                </a:solidFill>
              </a:defRPr>
            </a:lvl1pPr>
          </a:lstStyle>
          <a:p>
            <a:pPr lvl="0"/>
            <a:fld id="{BB2AA77B-7D50-4B51-993C-368DE770222F}" type="slidenum">
              <a:rPr lang="en-US" smtClean="0"/>
              <a:pPr lvl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403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9568" y="1337543"/>
            <a:ext cx="7948080" cy="429400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47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5553"/>
          </a:xfrm>
        </p:spPr>
        <p:txBody>
          <a:bodyPr anchor="t"/>
          <a:lstStyle>
            <a:lvl1pPr algn="l">
              <a:lnSpc>
                <a:spcPct val="100000"/>
              </a:lnSpc>
              <a:defRPr sz="4000" b="1" cap="none" baseline="0">
                <a:solidFill>
                  <a:srgbClr val="C5C43C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8875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27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2A821-5ED7-45CD-8D32-4F1888B8DC3E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94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9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White">
          <a:xfrm>
            <a:off x="1463675" y="941388"/>
            <a:ext cx="6854825" cy="36353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0" y="941388"/>
            <a:ext cx="83185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8025" y="361950"/>
            <a:ext cx="7759700" cy="57626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1998" y="960120"/>
            <a:ext cx="584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69696"/>
                </a:solidFill>
              </a:rPr>
              <a:t>0</a:t>
            </a:r>
            <a:fld id="{6811C8F8-C292-4FF2-9981-C3E092CC50F9}" type="slidenum">
              <a:rPr lang="en-US" sz="1600">
                <a:solidFill>
                  <a:srgbClr val="969696"/>
                </a:solidFill>
              </a:rPr>
              <a:pPr/>
              <a:t>‹Nr.›</a:t>
            </a:fld>
            <a:endParaRPr lang="en-US" sz="1600" dirty="0">
              <a:solidFill>
                <a:srgbClr val="9696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6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675" y="1668463"/>
            <a:ext cx="6831239" cy="4025900"/>
          </a:xfrm>
        </p:spPr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166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662757"/>
            <a:ext cx="7772400" cy="1362075"/>
          </a:xfrm>
        </p:spPr>
        <p:txBody>
          <a:bodyPr anchor="b" anchorCtr="0"/>
          <a:lstStyle>
            <a:lvl1pPr algn="l">
              <a:defRPr sz="3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32764"/>
            <a:ext cx="7772400" cy="1500187"/>
          </a:xfrm>
        </p:spPr>
        <p:txBody>
          <a:bodyPr lIns="91440" anchor="t" anchorCtr="0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5976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09613" y="1466850"/>
            <a:ext cx="3895725" cy="4257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1"/>
          </p:nvPr>
        </p:nvSpPr>
        <p:spPr>
          <a:xfrm>
            <a:off x="4953000" y="1466850"/>
            <a:ext cx="3895725" cy="4257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09613" y="361950"/>
            <a:ext cx="7758112" cy="576263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12675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08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5504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ssier en cours\Publicis life brand\Afatinib\Photoshop\Font slide ss.pn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30823" y="362082"/>
            <a:ext cx="8550003" cy="5109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9568" y="1337543"/>
            <a:ext cx="7948080" cy="42940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647B5-DDB4-4E3F-A33D-47FD7B26874F}" type="datetime1">
              <a:rPr lang="fr-FR" smtClean="0"/>
              <a:t>28-10-14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Forme libre 10"/>
          <p:cNvSpPr/>
          <p:nvPr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029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/>
            </a:p>
          </p:txBody>
        </p:sp>
        <p:sp>
          <p:nvSpPr>
            <p:cNvPr id="19" name="ZoneTexte 18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6981825" y="6610350"/>
            <a:ext cx="4747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r">
              <a:defRPr lang="en-US" sz="900" smtClean="0">
                <a:solidFill>
                  <a:srgbClr val="717073"/>
                </a:solidFill>
              </a:defRPr>
            </a:lvl1pPr>
          </a:lstStyle>
          <a:p>
            <a:pPr lvl="0"/>
            <a:fld id="{BB2AA77B-7D50-4B51-993C-368DE770222F}" type="slidenum">
              <a:rPr lang="en-US" smtClean="0"/>
              <a:pPr lvl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9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00000"/>
        </a:lnSpc>
        <a:spcBef>
          <a:spcPts val="1200"/>
        </a:spcBef>
        <a:buClr>
          <a:srgbClr val="1CBECA"/>
        </a:buClr>
        <a:buFont typeface="Arial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20725" indent="-263525" algn="l" defTabSz="914400" rtl="0" eaLnBrk="1" latinLnBrk="0" hangingPunct="1">
        <a:lnSpc>
          <a:spcPct val="100000"/>
        </a:lnSpc>
        <a:spcBef>
          <a:spcPts val="4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‒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73150" indent="-158750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520825" indent="-149225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970088" indent="-141288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361950"/>
            <a:ext cx="77581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63675" y="1411288"/>
            <a:ext cx="6342063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grayWhite">
          <a:xfrm>
            <a:off x="1463675" y="941388"/>
            <a:ext cx="6854825" cy="36353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27000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0" y="941388"/>
            <a:ext cx="798512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381998" y="960864"/>
            <a:ext cx="762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69696"/>
                </a:solidFill>
              </a:rPr>
              <a:t>0</a:t>
            </a:r>
            <a:fld id="{6811C8F8-C292-4FF2-9981-C3E092CC50F9}" type="slidenum">
              <a:rPr lang="en-US" sz="1600">
                <a:solidFill>
                  <a:srgbClr val="969696"/>
                </a:solidFill>
              </a:rPr>
              <a:pPr/>
              <a:t>‹Nr.›</a:t>
            </a:fld>
            <a:endParaRPr lang="en-US" sz="1600" dirty="0">
              <a:solidFill>
                <a:srgbClr val="9696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72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MS PGothic" pitchFamily="3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9pPr>
    </p:titleStyle>
    <p:bodyStyle>
      <a:lvl1pPr marL="228600" indent="-228600" algn="l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1pPr>
      <a:lvl2pPr marL="571500" indent="-228600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2pPr>
      <a:lvl3pPr marL="896938" indent="-211138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3pPr>
      <a:lvl4pPr marL="1254125" indent="-2254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2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4pPr>
      <a:lvl5pPr marL="1611313" indent="-239713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Char char="»"/>
        <a:defRPr sz="12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5pPr>
      <a:lvl6pPr marL="20685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5257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29829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4401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slide" Target="slide3.xm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slide" Target="slide3.xm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chart" Target="../charts/chart1.xml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0.xml"/><Relationship Id="rId5" Type="http://schemas.openxmlformats.org/officeDocument/2006/relationships/chart" Target="../charts/chart2.xml"/><Relationship Id="rId6" Type="http://schemas.openxmlformats.org/officeDocument/2006/relationships/oleObject" Target="../embeddings/oleObject1.bin"/><Relationship Id="rId7" Type="http://schemas.openxmlformats.org/officeDocument/2006/relationships/image" Target="../media/image5.emf"/><Relationship Id="rId8" Type="http://schemas.openxmlformats.org/officeDocument/2006/relationships/image" Target="../media/image4.png"/><Relationship Id="rId9" Type="http://schemas.microsoft.com/office/2007/relationships/hdphoto" Target="../media/hdphoto1.wdp"/><Relationship Id="rId10" Type="http://schemas.openxmlformats.org/officeDocument/2006/relationships/slide" Target="slide3.xml"/><Relationship Id="rId1" Type="http://schemas.openxmlformats.org/officeDocument/2006/relationships/vmlDrawing" Target="../drawings/vmlDrawing1.vml"/><Relationship Id="rId2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6569" y="2735560"/>
            <a:ext cx="6339264" cy="820930"/>
          </a:xfrm>
        </p:spPr>
        <p:txBody>
          <a:bodyPr/>
          <a:lstStyle/>
          <a:p>
            <a:pPr marL="3683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LUX-Lung </a:t>
            </a:r>
            <a:r>
              <a:rPr lang="en-GB" dirty="0" smtClean="0"/>
              <a:t>5</a:t>
            </a:r>
            <a:endParaRPr lang="en-US" dirty="0">
              <a:latin typeface="Calibri"/>
              <a:ea typeface="SimSun"/>
              <a:cs typeface="Cordia New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utoShape 20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4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5: Background and Aim</a:t>
            </a:r>
            <a:endParaRPr lang="en-US" dirty="0"/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121920" y="6282988"/>
            <a:ext cx="7870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buClr>
                <a:schemeClr val="accent2"/>
              </a:buClr>
            </a:pPr>
            <a:r>
              <a:rPr lang="en-US" altLang="en-US" sz="1000" dirty="0"/>
              <a:t>1. Paz-Ares L, et al. </a:t>
            </a:r>
            <a:r>
              <a:rPr lang="en-US" altLang="en-US" sz="1000" i="1" dirty="0"/>
              <a:t>J Cell </a:t>
            </a:r>
            <a:r>
              <a:rPr lang="en-US" altLang="en-US" sz="1000" i="1" dirty="0" err="1"/>
              <a:t>Mol</a:t>
            </a:r>
            <a:r>
              <a:rPr lang="en-US" altLang="en-US" sz="1000" i="1" dirty="0"/>
              <a:t> Med 2010</a:t>
            </a:r>
            <a:r>
              <a:rPr lang="en-US" altLang="en-US" sz="1000" dirty="0"/>
              <a:t>;14:51–69; 2. </a:t>
            </a:r>
            <a:r>
              <a:rPr lang="en-US" altLang="en-US" sz="1000" dirty="0" err="1"/>
              <a:t>Jackman</a:t>
            </a:r>
            <a:r>
              <a:rPr lang="en-US" altLang="en-US" sz="1000" dirty="0"/>
              <a:t> D, et al. </a:t>
            </a:r>
            <a:r>
              <a:rPr lang="en-US" altLang="en-US" sz="1000" i="1" dirty="0"/>
              <a:t>J </a:t>
            </a:r>
            <a:r>
              <a:rPr lang="en-US" altLang="en-US" sz="1000" i="1" dirty="0" err="1"/>
              <a:t>Clin</a:t>
            </a:r>
            <a:r>
              <a:rPr lang="en-US" altLang="en-US" sz="1000" i="1" dirty="0"/>
              <a:t> </a:t>
            </a:r>
            <a:r>
              <a:rPr lang="en-US" altLang="en-US" sz="1000" i="1" dirty="0" err="1"/>
              <a:t>Oncol</a:t>
            </a:r>
            <a:r>
              <a:rPr lang="en-US" altLang="en-US" sz="1000" i="1" dirty="0"/>
              <a:t> </a:t>
            </a:r>
            <a:r>
              <a:rPr lang="en-US" altLang="en-US" sz="1000" dirty="0" smtClean="0"/>
              <a:t>2010;28:357–60;                                                                                            </a:t>
            </a:r>
            <a:r>
              <a:rPr lang="en-US" altLang="en-US" sz="1000" dirty="0"/>
              <a:t>3. Li D, et al. </a:t>
            </a:r>
            <a:r>
              <a:rPr lang="en-US" altLang="en-US" sz="1000" i="1" dirty="0"/>
              <a:t>Oncogene</a:t>
            </a:r>
            <a:r>
              <a:rPr lang="en-US" altLang="en-US" sz="1000" dirty="0"/>
              <a:t> 2008;27:4702–11; 4. </a:t>
            </a:r>
            <a:r>
              <a:rPr lang="en-US" altLang="en-US" sz="1000" dirty="0" err="1"/>
              <a:t>Solca</a:t>
            </a:r>
            <a:r>
              <a:rPr lang="en-US" altLang="en-US" sz="1000" dirty="0"/>
              <a:t> F, et al. </a:t>
            </a:r>
            <a:r>
              <a:rPr lang="en-US" altLang="en-US" sz="1000" i="1" dirty="0"/>
              <a:t>J </a:t>
            </a:r>
            <a:r>
              <a:rPr lang="en-US" altLang="en-US" sz="1000" i="1" dirty="0" err="1"/>
              <a:t>Pharmacol</a:t>
            </a:r>
            <a:r>
              <a:rPr lang="en-US" altLang="en-US" sz="1000" i="1" dirty="0"/>
              <a:t> </a:t>
            </a:r>
            <a:r>
              <a:rPr lang="en-US" altLang="en-US" sz="1000" i="1" dirty="0" err="1"/>
              <a:t>Exp</a:t>
            </a:r>
            <a:r>
              <a:rPr lang="en-US" altLang="en-US" sz="1000" i="1" dirty="0"/>
              <a:t> </a:t>
            </a:r>
            <a:r>
              <a:rPr lang="en-US" altLang="en-US" sz="1000" i="1" dirty="0" err="1"/>
              <a:t>Ther</a:t>
            </a:r>
            <a:r>
              <a:rPr lang="en-US" altLang="en-US" sz="1000" i="1" dirty="0"/>
              <a:t> </a:t>
            </a:r>
            <a:r>
              <a:rPr lang="en-US" altLang="en-US" sz="1000" dirty="0" smtClean="0"/>
              <a:t>2012;343:342–50;</a:t>
            </a:r>
            <a:endParaRPr lang="en-US" altLang="en-US" sz="1000" dirty="0"/>
          </a:p>
          <a:p>
            <a:pPr marL="0" indent="0" eaLnBrk="1" hangingPunct="1">
              <a:buClr>
                <a:schemeClr val="accent2"/>
              </a:buClr>
            </a:pPr>
            <a:r>
              <a:rPr lang="en-US" altLang="en-US" sz="1000" dirty="0"/>
              <a:t>5. </a:t>
            </a:r>
            <a:r>
              <a:rPr lang="en-US" altLang="en-US" sz="1000" dirty="0" err="1"/>
              <a:t>Solca</a:t>
            </a:r>
            <a:r>
              <a:rPr lang="en-US" altLang="en-US" sz="1000" dirty="0"/>
              <a:t> F, et al </a:t>
            </a:r>
            <a:r>
              <a:rPr lang="en-US" altLang="en-US" sz="1000" i="1" dirty="0"/>
              <a:t>EORTC-NCI-AACR </a:t>
            </a:r>
            <a:r>
              <a:rPr lang="en-US" altLang="en-US" sz="1000" dirty="0"/>
              <a:t>2006; 6. Spicer JF, et al. </a:t>
            </a:r>
            <a:r>
              <a:rPr lang="en-US" altLang="en-US" sz="1000" i="1" dirty="0"/>
              <a:t>Ann </a:t>
            </a:r>
            <a:r>
              <a:rPr lang="en-US" altLang="en-US" sz="1000" i="1" dirty="0" err="1"/>
              <a:t>Oncol</a:t>
            </a:r>
            <a:r>
              <a:rPr lang="en-US" altLang="en-US" sz="1000" i="1" dirty="0"/>
              <a:t> </a:t>
            </a:r>
            <a:r>
              <a:rPr lang="en-US" altLang="en-US" sz="1000" dirty="0"/>
              <a:t>2008;19(</a:t>
            </a:r>
            <a:r>
              <a:rPr lang="en-US" altLang="en-US" sz="1000" dirty="0" err="1"/>
              <a:t>suppl</a:t>
            </a:r>
            <a:r>
              <a:rPr lang="en-US" altLang="en-US" sz="1000" dirty="0"/>
              <a:t> 8): </a:t>
            </a:r>
            <a:r>
              <a:rPr lang="en-US" altLang="en-US" sz="1000" dirty="0" smtClean="0"/>
              <a:t>Abstract 474P.</a:t>
            </a:r>
            <a:endParaRPr lang="en-US" altLang="en-US" sz="10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17309" y="1384037"/>
            <a:ext cx="7948613" cy="4886466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GB" sz="1800" dirty="0"/>
              <a:t>Patients with NSCLC who initially respond to an EGFR-TKI eventually </a:t>
            </a:r>
            <a:r>
              <a:rPr lang="en-GB" sz="1800" b="1" dirty="0"/>
              <a:t>develop resistance </a:t>
            </a:r>
            <a:r>
              <a:rPr lang="en-GB" sz="1800" dirty="0"/>
              <a:t>with subsequent disease </a:t>
            </a:r>
            <a:r>
              <a:rPr lang="en-GB" sz="1800" dirty="0" smtClean="0"/>
              <a:t>progression</a:t>
            </a:r>
            <a:r>
              <a:rPr lang="en-GB" sz="1800" baseline="30000" dirty="0" smtClean="0"/>
              <a:t>1,2</a:t>
            </a:r>
            <a:endParaRPr lang="en-GB" sz="1800" baseline="30000" dirty="0"/>
          </a:p>
          <a:p>
            <a:pPr>
              <a:spcAft>
                <a:spcPts val="400"/>
              </a:spcAft>
            </a:pPr>
            <a:r>
              <a:rPr lang="en-GB" sz="1800" dirty="0" smtClean="0"/>
              <a:t>Retrospective/non-randomised </a:t>
            </a:r>
            <a:r>
              <a:rPr lang="en-GB" sz="1800" dirty="0"/>
              <a:t>studies suggest that continued EGFR </a:t>
            </a:r>
            <a:r>
              <a:rPr lang="en-GB" sz="1800" b="1" dirty="0"/>
              <a:t>inhibition beyond progression improves disease control</a:t>
            </a:r>
            <a:r>
              <a:rPr lang="en-GB" sz="1800" dirty="0"/>
              <a:t>; this has not been prospectively evaluated in a </a:t>
            </a:r>
            <a:r>
              <a:rPr lang="en-GB" sz="1800" dirty="0" smtClean="0"/>
              <a:t>randomised trial</a:t>
            </a:r>
            <a:endParaRPr lang="en-GB" dirty="0"/>
          </a:p>
          <a:p>
            <a:pPr>
              <a:spcAft>
                <a:spcPts val="400"/>
              </a:spcAft>
            </a:pPr>
            <a:r>
              <a:rPr lang="en-GB" sz="1800" dirty="0"/>
              <a:t>Combination of afatinib + paclitaxel has demonstrated preclinical synergy</a:t>
            </a:r>
            <a:r>
              <a:rPr lang="en-GB" sz="1800" baseline="30000" dirty="0"/>
              <a:t>5</a:t>
            </a:r>
            <a:r>
              <a:rPr lang="en-GB" sz="1800" dirty="0"/>
              <a:t> and promising activity/manageable tolerability in a phase I </a:t>
            </a:r>
            <a:r>
              <a:rPr lang="en-GB" sz="1800" dirty="0" smtClean="0"/>
              <a:t>study</a:t>
            </a:r>
            <a:r>
              <a:rPr lang="en-GB" sz="1800" baseline="30000" dirty="0" smtClean="0"/>
              <a:t>6</a:t>
            </a:r>
          </a:p>
          <a:p>
            <a:pPr>
              <a:spcAft>
                <a:spcPts val="400"/>
              </a:spcAft>
            </a:pPr>
            <a:r>
              <a:rPr lang="en-GB" sz="1800" b="1" dirty="0" smtClean="0"/>
              <a:t>LUX-Lung </a:t>
            </a:r>
            <a:r>
              <a:rPr lang="en-GB" sz="1800" b="1" dirty="0"/>
              <a:t>5</a:t>
            </a:r>
            <a:r>
              <a:rPr lang="en-GB" sz="1800" dirty="0"/>
              <a:t>: </a:t>
            </a:r>
            <a:r>
              <a:rPr lang="en-US" sz="1800" dirty="0"/>
              <a:t>To investigate the </a:t>
            </a:r>
            <a:r>
              <a:rPr lang="en-US" sz="1800" b="1" dirty="0"/>
              <a:t>efficacy and safety of </a:t>
            </a:r>
            <a:r>
              <a:rPr lang="en-US" sz="1800" b="1" dirty="0" err="1"/>
              <a:t>afatinib</a:t>
            </a:r>
            <a:r>
              <a:rPr lang="en-US" sz="1800" b="1" dirty="0"/>
              <a:t> plus weekly paclitaxel vs investigator's choice of chemotherapy </a:t>
            </a:r>
            <a:r>
              <a:rPr lang="en-US" sz="1800" dirty="0"/>
              <a:t>in patients with </a:t>
            </a:r>
            <a:r>
              <a:rPr lang="en-US" sz="1800" b="1" dirty="0"/>
              <a:t>Stage III B or IV NSCLC experiencing a benefit from </a:t>
            </a:r>
            <a:r>
              <a:rPr lang="en-US" sz="1800" b="1" dirty="0" err="1"/>
              <a:t>afatinib</a:t>
            </a:r>
            <a:r>
              <a:rPr lang="en-US" sz="1800" b="1" dirty="0"/>
              <a:t> </a:t>
            </a:r>
            <a:r>
              <a:rPr lang="en-US" sz="1800" dirty="0"/>
              <a:t>monotherapy </a:t>
            </a:r>
            <a:r>
              <a:rPr lang="en-US" sz="1800" b="1" dirty="0"/>
              <a:t>after failing </a:t>
            </a:r>
            <a:r>
              <a:rPr lang="en-US" sz="1800" dirty="0"/>
              <a:t>at least one line of </a:t>
            </a:r>
            <a:r>
              <a:rPr lang="en-US" sz="1800" b="1" dirty="0"/>
              <a:t>chemotherapy and</a:t>
            </a:r>
            <a:r>
              <a:rPr lang="en-US" sz="1800" dirty="0"/>
              <a:t> prior treatment with </a:t>
            </a:r>
            <a:r>
              <a:rPr lang="en-US" sz="1800" b="1" dirty="0" err="1"/>
              <a:t>erlotinib</a:t>
            </a:r>
            <a:r>
              <a:rPr lang="en-US" sz="1800" b="1" dirty="0"/>
              <a:t> or </a:t>
            </a:r>
            <a:r>
              <a:rPr lang="en-US" sz="1800" b="1" dirty="0" err="1"/>
              <a:t>gefitinib</a:t>
            </a:r>
            <a:r>
              <a:rPr lang="en-US" sz="1800" b="1" dirty="0"/>
              <a:t> for at least 12 weeks</a:t>
            </a:r>
          </a:p>
        </p:txBody>
      </p:sp>
      <p:sp>
        <p:nvSpPr>
          <p:cNvPr id="6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976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17"/>
          <p:cNvSpPr>
            <a:spLocks noChangeArrowheads="1"/>
          </p:cNvSpPr>
          <p:nvPr/>
        </p:nvSpPr>
        <p:spPr bwMode="blackWhite">
          <a:xfrm>
            <a:off x="146764" y="3141802"/>
            <a:ext cx="2686756" cy="2040684"/>
          </a:xfrm>
          <a:prstGeom prst="roundRect">
            <a:avLst>
              <a:gd name="adj" fmla="val 11509"/>
            </a:avLst>
          </a:prstGeom>
          <a:solidFill>
            <a:srgbClr val="DFD8D3"/>
          </a:solidFill>
          <a:ln w="38100" algn="ctr">
            <a:noFill/>
            <a:round/>
            <a:headEnd/>
            <a:tailEnd/>
          </a:ln>
        </p:spPr>
        <p:txBody>
          <a:bodyPr wrap="square" tIns="91440" bIns="109728" anchor="ctr">
            <a:spAutoFit/>
          </a:bodyPr>
          <a:lstStyle/>
          <a:p>
            <a:pPr marL="91440" indent="-9144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cs typeface="Arial"/>
              </a:rPr>
              <a:t>Stage </a:t>
            </a:r>
            <a:r>
              <a:rPr lang="en-US" sz="1200" b="1" dirty="0" smtClean="0">
                <a:cs typeface="Arial"/>
              </a:rPr>
              <a:t>IIIB (</a:t>
            </a:r>
            <a:r>
              <a:rPr lang="en-US" sz="1200" b="1" dirty="0">
                <a:cs typeface="Arial"/>
              </a:rPr>
              <a:t>wet)/IV NSCLC</a:t>
            </a:r>
          </a:p>
          <a:p>
            <a:pPr marL="91440" indent="-9144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cs typeface="Arial"/>
              </a:rPr>
              <a:t>At least one line of </a:t>
            </a:r>
            <a:r>
              <a:rPr lang="en-US" sz="1200" b="1" dirty="0" smtClean="0">
                <a:cs typeface="Arial"/>
              </a:rPr>
              <a:t>chemotherapy  </a:t>
            </a:r>
            <a:r>
              <a:rPr lang="en-US" sz="1200" b="1" dirty="0">
                <a:cs typeface="Arial"/>
              </a:rPr>
              <a:t>including platinum/pemetrexed</a:t>
            </a:r>
          </a:p>
          <a:p>
            <a:pPr marL="91440" indent="-9144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cs typeface="Arial"/>
              </a:rPr>
              <a:t>Failed </a:t>
            </a:r>
            <a:r>
              <a:rPr lang="en-US" sz="1200" b="1" dirty="0" err="1">
                <a:cs typeface="Arial"/>
              </a:rPr>
              <a:t>erlotinib</a:t>
            </a:r>
            <a:r>
              <a:rPr lang="en-US" sz="1200" b="1" dirty="0">
                <a:cs typeface="Arial"/>
              </a:rPr>
              <a:t> or </a:t>
            </a:r>
            <a:r>
              <a:rPr lang="en-US" sz="1200" b="1" dirty="0" err="1">
                <a:cs typeface="Arial"/>
              </a:rPr>
              <a:t>gefitinib</a:t>
            </a:r>
            <a:r>
              <a:rPr lang="en-US" sz="1200" b="1" dirty="0">
                <a:cs typeface="Arial"/>
              </a:rPr>
              <a:t> after ≥ 12 </a:t>
            </a:r>
            <a:r>
              <a:rPr lang="en-US" sz="1200" b="1" dirty="0" smtClean="0">
                <a:cs typeface="Arial"/>
              </a:rPr>
              <a:t>weeks </a:t>
            </a:r>
            <a:r>
              <a:rPr lang="en-US" sz="1200" b="1" dirty="0">
                <a:cs typeface="Arial"/>
              </a:rPr>
              <a:t>of clinical benefit</a:t>
            </a:r>
          </a:p>
          <a:p>
            <a:pPr marL="91440" indent="-9144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cs typeface="Arial"/>
              </a:rPr>
              <a:t>ECOG PS </a:t>
            </a:r>
            <a:r>
              <a:rPr lang="en-US" sz="1200" b="1" dirty="0" smtClean="0">
                <a:cs typeface="Arial"/>
              </a:rPr>
              <a:t>0-2</a:t>
            </a:r>
            <a:endParaRPr lang="en-US" sz="1200" b="1" dirty="0">
              <a:cs typeface="Arial"/>
            </a:endParaRPr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blackWhite">
          <a:xfrm>
            <a:off x="6951225" y="3026402"/>
            <a:ext cx="2058879" cy="10656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1200" b="1" dirty="0" err="1">
                <a:solidFill>
                  <a:prstClr val="white"/>
                </a:solidFill>
                <a:cs typeface="Arial"/>
              </a:rPr>
              <a:t>Afatinib</a:t>
            </a:r>
            <a:r>
              <a:rPr lang="en-US" sz="1200" b="1" dirty="0">
                <a:solidFill>
                  <a:prstClr val="white"/>
                </a:solidFill>
                <a:cs typeface="Arial"/>
              </a:rPr>
              <a:t> 40 mg/d </a:t>
            </a:r>
          </a:p>
          <a:p>
            <a:pPr algn="ctr" eaLnBrk="0" hangingPunct="0"/>
            <a:r>
              <a:rPr lang="en-US" sz="1200" b="1" dirty="0">
                <a:solidFill>
                  <a:prstClr val="white"/>
                </a:solidFill>
                <a:cs typeface="Arial"/>
              </a:rPr>
              <a:t>+</a:t>
            </a:r>
          </a:p>
          <a:p>
            <a:pPr algn="ctr" eaLnBrk="0" hangingPunct="0"/>
            <a:r>
              <a:rPr lang="en-US" sz="1200" b="1" dirty="0" err="1">
                <a:solidFill>
                  <a:prstClr val="white"/>
                </a:solidFill>
                <a:cs typeface="Arial"/>
              </a:rPr>
              <a:t>Paclitaxel</a:t>
            </a:r>
            <a:r>
              <a:rPr lang="en-US" sz="1200" b="1" dirty="0">
                <a:solidFill>
                  <a:prstClr val="white"/>
                </a:solidFill>
                <a:cs typeface="Arial"/>
              </a:rPr>
              <a:t> </a:t>
            </a:r>
          </a:p>
          <a:p>
            <a:pPr algn="ctr" eaLnBrk="0" hangingPunct="0"/>
            <a:r>
              <a:rPr lang="en-US" sz="1200" b="1" dirty="0">
                <a:solidFill>
                  <a:prstClr val="white"/>
                </a:solidFill>
                <a:cs typeface="Arial"/>
              </a:rPr>
              <a:t>80 </a:t>
            </a:r>
            <a:r>
              <a:rPr lang="en-US" sz="1200" b="1" dirty="0" smtClean="0">
                <a:solidFill>
                  <a:prstClr val="white"/>
                </a:solidFill>
                <a:cs typeface="Arial"/>
              </a:rPr>
              <a:t>mg/m</a:t>
            </a:r>
            <a:r>
              <a:rPr lang="en-US" sz="1200" b="1" baseline="30000" dirty="0" smtClean="0">
                <a:solidFill>
                  <a:prstClr val="white"/>
                </a:solidFill>
                <a:cs typeface="Arial"/>
              </a:rPr>
              <a:t>2</a:t>
            </a:r>
            <a:r>
              <a:rPr lang="en-US" sz="1200" b="1" dirty="0">
                <a:solidFill>
                  <a:prstClr val="white"/>
                </a:solidFill>
                <a:cs typeface="Arial"/>
              </a:rPr>
              <a:t> </a:t>
            </a:r>
            <a:r>
              <a:rPr lang="en-US" sz="1200" b="1" dirty="0" smtClean="0">
                <a:solidFill>
                  <a:prstClr val="white"/>
                </a:solidFill>
                <a:cs typeface="Arial"/>
              </a:rPr>
              <a:t>weekly</a:t>
            </a:r>
            <a:endParaRPr lang="en-US" sz="1200" b="1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34" name="AutoShape 21"/>
          <p:cNvSpPr>
            <a:spLocks noChangeArrowheads="1"/>
          </p:cNvSpPr>
          <p:nvPr/>
        </p:nvSpPr>
        <p:spPr bwMode="blackWhite">
          <a:xfrm>
            <a:off x="6951225" y="4183935"/>
            <a:ext cx="2057400" cy="1069848"/>
          </a:xfrm>
          <a:prstGeom prst="roundRect">
            <a:avLst>
              <a:gd name="adj" fmla="val 10435"/>
            </a:avLst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white"/>
                </a:solidFill>
                <a:cs typeface="Arial"/>
              </a:rPr>
              <a:t>Investigator </a:t>
            </a:r>
            <a:r>
              <a:rPr lang="en-US" sz="1200" b="1" dirty="0">
                <a:solidFill>
                  <a:prstClr val="white"/>
                </a:solidFill>
                <a:cs typeface="Arial"/>
              </a:rPr>
              <a:t>choice </a:t>
            </a:r>
          </a:p>
          <a:p>
            <a:pPr algn="ctr">
              <a:defRPr/>
            </a:pPr>
            <a:r>
              <a:rPr lang="en-US" sz="1200" b="1" dirty="0">
                <a:solidFill>
                  <a:prstClr val="white"/>
                </a:solidFill>
                <a:cs typeface="Arial"/>
              </a:rPr>
              <a:t>s</a:t>
            </a:r>
            <a:r>
              <a:rPr lang="en-US" sz="1200" b="1" dirty="0" smtClean="0">
                <a:solidFill>
                  <a:prstClr val="white"/>
                </a:solidFill>
                <a:cs typeface="Arial"/>
              </a:rPr>
              <a:t>ingle-agent </a:t>
            </a:r>
            <a:br>
              <a:rPr lang="en-US" sz="1200" b="1" dirty="0" smtClean="0">
                <a:solidFill>
                  <a:prstClr val="white"/>
                </a:solidFill>
                <a:cs typeface="Arial"/>
              </a:rPr>
            </a:br>
            <a:r>
              <a:rPr lang="en-US" sz="1200" b="1" dirty="0" smtClean="0">
                <a:solidFill>
                  <a:prstClr val="white"/>
                </a:solidFill>
                <a:cs typeface="Arial"/>
              </a:rPr>
              <a:t>chemotherapy</a:t>
            </a:r>
            <a:endParaRPr lang="en-US" sz="1200" b="1" dirty="0">
              <a:solidFill>
                <a:prstClr val="white"/>
              </a:solidFill>
              <a:cs typeface="Arial"/>
            </a:endParaRPr>
          </a:p>
        </p:txBody>
      </p:sp>
      <p:cxnSp>
        <p:nvCxnSpPr>
          <p:cNvPr id="35" name="AutoShape 22"/>
          <p:cNvCxnSpPr>
            <a:cxnSpLocks noChangeShapeType="1"/>
            <a:endCxn id="32" idx="1"/>
          </p:cNvCxnSpPr>
          <p:nvPr/>
        </p:nvCxnSpPr>
        <p:spPr bwMode="auto">
          <a:xfrm flipV="1">
            <a:off x="6259801" y="3559241"/>
            <a:ext cx="691424" cy="61353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miter lim="800000"/>
            <a:headEnd type="none" w="med" len="med"/>
            <a:tailEnd type="triangle" w="med" len="med"/>
          </a:ln>
          <a:effectLst/>
          <a:extLst/>
        </p:spPr>
      </p:cxnSp>
      <p:cxnSp>
        <p:nvCxnSpPr>
          <p:cNvPr id="36" name="AutoShape 23"/>
          <p:cNvCxnSpPr>
            <a:cxnSpLocks noChangeShapeType="1"/>
            <a:endCxn id="34" idx="1"/>
          </p:cNvCxnSpPr>
          <p:nvPr/>
        </p:nvCxnSpPr>
        <p:spPr bwMode="auto">
          <a:xfrm>
            <a:off x="6259801" y="4166952"/>
            <a:ext cx="691424" cy="55190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miter lim="800000"/>
            <a:headEnd type="none" w="med" len="med"/>
            <a:tailEnd type="triangle" w="med" len="med"/>
          </a:ln>
          <a:effectLst/>
          <a:extLst/>
        </p:spPr>
      </p:cxnSp>
      <p:sp>
        <p:nvSpPr>
          <p:cNvPr id="41" name="AutoShape 20"/>
          <p:cNvSpPr>
            <a:spLocks noChangeArrowheads="1"/>
          </p:cNvSpPr>
          <p:nvPr/>
        </p:nvSpPr>
        <p:spPr bwMode="blackWhite">
          <a:xfrm>
            <a:off x="3160891" y="3257772"/>
            <a:ext cx="1230489" cy="18261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1200" b="1" dirty="0" err="1">
                <a:solidFill>
                  <a:prstClr val="white"/>
                </a:solidFill>
                <a:cs typeface="Arial"/>
              </a:rPr>
              <a:t>Afatinib</a:t>
            </a:r>
            <a:r>
              <a:rPr lang="en-US" sz="1200" b="1" dirty="0">
                <a:solidFill>
                  <a:prstClr val="white"/>
                </a:solidFill>
                <a:cs typeface="Arial"/>
              </a:rPr>
              <a:t> </a:t>
            </a:r>
          </a:p>
          <a:p>
            <a:pPr algn="ctr" eaLnBrk="0" hangingPunct="0"/>
            <a:r>
              <a:rPr lang="en-US" sz="1200" b="1" dirty="0">
                <a:solidFill>
                  <a:prstClr val="white"/>
                </a:solidFill>
                <a:cs typeface="Arial"/>
              </a:rPr>
              <a:t>50 mg/d </a:t>
            </a:r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blackWhite">
          <a:xfrm>
            <a:off x="4740526" y="3257774"/>
            <a:ext cx="926220" cy="1826128"/>
          </a:xfrm>
          <a:prstGeom prst="roundRect">
            <a:avLst>
              <a:gd name="adj" fmla="val 11509"/>
            </a:avLst>
          </a:prstGeom>
          <a:solidFill>
            <a:srgbClr val="DFD8D3"/>
          </a:solidFill>
          <a:ln w="38100" algn="ctr">
            <a:noFill/>
            <a:round/>
            <a:headEnd/>
            <a:tailEnd/>
          </a:ln>
        </p:spPr>
        <p:txBody>
          <a:bodyPr wrap="square" lIns="9144" tIns="91440" rIns="9144" bIns="109728" anchor="ctr">
            <a:noAutofit/>
          </a:bodyPr>
          <a:lstStyle/>
          <a:p>
            <a:pPr algn="ctr">
              <a:defRPr/>
            </a:pPr>
            <a:r>
              <a:rPr lang="en-US" sz="1200" b="1" dirty="0">
                <a:cs typeface="Arial"/>
              </a:rPr>
              <a:t>CR, </a:t>
            </a:r>
            <a:r>
              <a:rPr lang="en-US" sz="1200" b="1" dirty="0" smtClean="0">
                <a:cs typeface="Arial"/>
              </a:rPr>
              <a:t>PR</a:t>
            </a:r>
          </a:p>
          <a:p>
            <a:pPr algn="ctr">
              <a:defRPr/>
            </a:pPr>
            <a:r>
              <a:rPr lang="en-US" sz="1200" b="1" dirty="0" smtClean="0">
                <a:cs typeface="Arial"/>
              </a:rPr>
              <a:t>or SD </a:t>
            </a:r>
          </a:p>
          <a:p>
            <a:pPr algn="ctr">
              <a:defRPr/>
            </a:pPr>
            <a:r>
              <a:rPr lang="en-US" sz="1200" b="1" dirty="0">
                <a:cs typeface="Arial"/>
              </a:rPr>
              <a:t>≥ 12 </a:t>
            </a:r>
            <a:r>
              <a:rPr lang="en-US" sz="1200" b="1" dirty="0" smtClean="0">
                <a:cs typeface="Arial"/>
              </a:rPr>
              <a:t>weeks</a:t>
            </a:r>
            <a:endParaRPr lang="en-US" sz="1200" b="1" dirty="0">
              <a:cs typeface="Arial"/>
            </a:endParaRPr>
          </a:p>
          <a:p>
            <a:pPr algn="ctr">
              <a:defRPr/>
            </a:pPr>
            <a:r>
              <a:rPr lang="en-US" sz="1200" b="1" dirty="0" smtClean="0">
                <a:cs typeface="Arial"/>
              </a:rPr>
              <a:t>followed by</a:t>
            </a:r>
            <a:endParaRPr lang="en-US" sz="1200" b="1" dirty="0">
              <a:cs typeface="Arial"/>
            </a:endParaRPr>
          </a:p>
          <a:p>
            <a:pPr algn="ctr">
              <a:defRPr/>
            </a:pPr>
            <a:r>
              <a:rPr lang="en-US" sz="1200" b="1" dirty="0" smtClean="0">
                <a:cs typeface="Arial"/>
              </a:rPr>
              <a:t>PD</a:t>
            </a:r>
            <a:endParaRPr lang="en-US" sz="1200" b="1" dirty="0">
              <a:cs typeface="Arial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4413167" y="4169377"/>
            <a:ext cx="325595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2859371" y="4162144"/>
            <a:ext cx="312809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5691088" y="4162144"/>
            <a:ext cx="311011" cy="1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49" name="Rounded Rectangle 48"/>
          <p:cNvSpPr/>
          <p:nvPr/>
        </p:nvSpPr>
        <p:spPr>
          <a:xfrm>
            <a:off x="333256" y="5401261"/>
            <a:ext cx="8406501" cy="6476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58505" tIns="29253" rIns="58505" bIns="29253" anchor="ctr"/>
          <a:lstStyle/>
          <a:p>
            <a:pPr marL="185738" indent="-185738" algn="ctr">
              <a:defRPr/>
            </a:pPr>
            <a:r>
              <a:rPr lang="en-GB" altLang="ja-JP" sz="1400" b="1" dirty="0">
                <a:solidFill>
                  <a:schemeClr val="tx1"/>
                </a:solidFill>
                <a:ea typeface="MS Mincho" pitchFamily="49" charset="-128"/>
              </a:rPr>
              <a:t>Primary </a:t>
            </a:r>
            <a:r>
              <a:rPr lang="en-GB" altLang="ja-JP" sz="1400" b="1" dirty="0" smtClean="0">
                <a:solidFill>
                  <a:schemeClr val="tx1"/>
                </a:solidFill>
                <a:ea typeface="MS Mincho" pitchFamily="49" charset="-128"/>
              </a:rPr>
              <a:t>End point</a:t>
            </a:r>
            <a:r>
              <a:rPr lang="en-GB" altLang="ja-JP" sz="1400" b="1" dirty="0">
                <a:solidFill>
                  <a:schemeClr val="tx1"/>
                </a:solidFill>
                <a:ea typeface="MS Mincho" pitchFamily="49" charset="-128"/>
              </a:rPr>
              <a:t>:  </a:t>
            </a:r>
            <a:r>
              <a:rPr lang="en-GB" altLang="ja-JP" sz="1400" dirty="0">
                <a:solidFill>
                  <a:schemeClr val="tx1"/>
                </a:solidFill>
                <a:ea typeface="MS Mincho" pitchFamily="49" charset="-128"/>
              </a:rPr>
              <a:t>PFS in Part B (investigator review)</a:t>
            </a:r>
          </a:p>
          <a:p>
            <a:pPr marL="185738" indent="-185738" algn="ctr">
              <a:defRPr/>
            </a:pPr>
            <a:r>
              <a:rPr lang="en-GB" altLang="ja-JP" sz="1400" b="1" dirty="0">
                <a:solidFill>
                  <a:schemeClr val="tx1"/>
                </a:solidFill>
                <a:ea typeface="MS Mincho" pitchFamily="49" charset="-128"/>
              </a:rPr>
              <a:t>Secondary E</a:t>
            </a:r>
            <a:r>
              <a:rPr lang="en-GB" altLang="ja-JP" sz="1400" b="1" dirty="0" smtClean="0">
                <a:solidFill>
                  <a:schemeClr val="tx1"/>
                </a:solidFill>
                <a:ea typeface="MS Mincho" pitchFamily="49" charset="-128"/>
              </a:rPr>
              <a:t>nd points</a:t>
            </a:r>
            <a:r>
              <a:rPr lang="en-GB" altLang="ja-JP" sz="1400" b="1" dirty="0">
                <a:solidFill>
                  <a:schemeClr val="tx1"/>
                </a:solidFill>
                <a:ea typeface="MS Mincho" pitchFamily="49" charset="-128"/>
              </a:rPr>
              <a:t>: </a:t>
            </a:r>
            <a:r>
              <a:rPr lang="en-GB" altLang="ja-JP" sz="1400" dirty="0">
                <a:solidFill>
                  <a:schemeClr val="tx1"/>
                </a:solidFill>
                <a:ea typeface="MS Mincho" pitchFamily="49" charset="-128"/>
              </a:rPr>
              <a:t>OS in Part B, PFS in Part A, ORR in Parts A </a:t>
            </a:r>
            <a:r>
              <a:rPr lang="en-GB" altLang="ja-JP" sz="1400" dirty="0" smtClean="0">
                <a:solidFill>
                  <a:schemeClr val="tx1"/>
                </a:solidFill>
                <a:ea typeface="MS Mincho" pitchFamily="49" charset="-128"/>
              </a:rPr>
              <a:t>&amp; B</a:t>
            </a:r>
            <a:endParaRPr lang="en-GB" altLang="ja-JP" sz="1400" dirty="0">
              <a:solidFill>
                <a:schemeClr val="tx1"/>
              </a:solidFill>
              <a:ea typeface="MS Mincho" pitchFamily="49" charset="-128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LUX-Lung 5: Study Design</a:t>
            </a:r>
            <a:endParaRPr lang="en-US" dirty="0" smtClean="0"/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277989" y="1235430"/>
            <a:ext cx="8493125" cy="1447800"/>
          </a:xfrm>
          <a:prstGeom prst="rect">
            <a:avLst/>
          </a:prstGeom>
        </p:spPr>
        <p:txBody>
          <a:bodyPr/>
          <a:lstStyle>
            <a:lvl1pPr marL="176213" indent="-17621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Open label, global trial across 115 centers in 23 countries </a:t>
            </a:r>
          </a:p>
          <a:p>
            <a:pPr marL="285750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Recruited Part A: April 2010 – May 2011</a:t>
            </a:r>
          </a:p>
          <a:p>
            <a:pPr marL="285750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Primary Analysis: R</a:t>
            </a:r>
            <a:r>
              <a:rPr lang="en-GB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andomised</a:t>
            </a:r>
            <a:r>
              <a:rPr lang="en-GB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Part B is presented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(Data base lock Nov 2013)</a:t>
            </a:r>
          </a:p>
          <a:p>
            <a:pPr marL="285750" lvl="1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GB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Non-randomised Part A reported previously (Schuler et al ASCO 2012)</a:t>
            </a:r>
            <a:endParaRPr lang="en-US" sz="16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blackWhite">
          <a:xfrm>
            <a:off x="5999524" y="3098245"/>
            <a:ext cx="390525" cy="2142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tIns="91440" bIns="109728" anchor="ctr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000000"/>
                </a:solidFill>
                <a:cs typeface="Arial"/>
              </a:rPr>
              <a:t>R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A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N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D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O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M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00"/>
                </a:solidFill>
                <a:cs typeface="Arial"/>
              </a:rPr>
              <a:t>I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S</a:t>
            </a:r>
            <a:br>
              <a:rPr lang="en-US" sz="1400" b="1" dirty="0">
                <a:solidFill>
                  <a:srgbClr val="000000"/>
                </a:solidFill>
                <a:cs typeface="Arial"/>
              </a:rPr>
            </a:br>
            <a:r>
              <a:rPr lang="en-US" sz="1400" b="1" dirty="0">
                <a:solidFill>
                  <a:srgbClr val="000000"/>
                </a:solidFill>
                <a:cs typeface="Arial"/>
              </a:rPr>
              <a:t>E</a:t>
            </a:r>
          </a:p>
        </p:txBody>
      </p:sp>
      <p:sp>
        <p:nvSpPr>
          <p:cNvPr id="42" name="TextBox 10"/>
          <p:cNvSpPr txBox="1">
            <a:spLocks noChangeArrowheads="1"/>
          </p:cNvSpPr>
          <p:nvPr/>
        </p:nvSpPr>
        <p:spPr bwMode="auto">
          <a:xfrm>
            <a:off x="6548663" y="3193975"/>
            <a:ext cx="269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43" name="TextBox 11"/>
          <p:cNvSpPr txBox="1">
            <a:spLocks noChangeArrowheads="1"/>
          </p:cNvSpPr>
          <p:nvPr/>
        </p:nvSpPr>
        <p:spPr bwMode="auto">
          <a:xfrm>
            <a:off x="6529569" y="4840889"/>
            <a:ext cx="307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33350" y="6446520"/>
            <a:ext cx="6853775" cy="3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>
              <a:buNone/>
            </a:pPr>
            <a:endParaRPr lang="en-GB" sz="1000" dirty="0" smtClean="0"/>
          </a:p>
          <a:p>
            <a:r>
              <a:rPr lang="en-US" sz="1000" dirty="0"/>
              <a:t>CR, complete response; ECOG PS, Eastern Cooperative Oncology Group performance status; PD, progressive disease;</a:t>
            </a:r>
          </a:p>
          <a:p>
            <a:r>
              <a:rPr lang="en-US" sz="1000" dirty="0"/>
              <a:t>PR, partial response; SD, stable </a:t>
            </a:r>
            <a:r>
              <a:rPr lang="en-US" sz="1000" dirty="0" smtClean="0"/>
              <a:t>disease</a:t>
            </a:r>
          </a:p>
          <a:p>
            <a:r>
              <a:rPr lang="en-GB" sz="1000" dirty="0" smtClean="0"/>
              <a:t>1.  Schuler et al. ASCO 2012</a:t>
            </a:r>
            <a:r>
              <a:rPr lang="en-GB" sz="1000" dirty="0"/>
              <a:t>. Abstract 7557;  </a:t>
            </a:r>
            <a:r>
              <a:rPr lang="en-GB" sz="1000" dirty="0" smtClean="0"/>
              <a:t>2.  Schuler et al. ASCO 2014. Abstract 8019.</a:t>
            </a:r>
            <a:endParaRPr lang="en-GB" sz="1000" dirty="0"/>
          </a:p>
        </p:txBody>
      </p:sp>
      <p:sp>
        <p:nvSpPr>
          <p:cNvPr id="7" name="Rectangle 6"/>
          <p:cNvSpPr/>
          <p:nvPr/>
        </p:nvSpPr>
        <p:spPr>
          <a:xfrm>
            <a:off x="1824437" y="2669106"/>
            <a:ext cx="706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Part A</a:t>
            </a:r>
            <a:endParaRPr lang="en-US" sz="1400" b="1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42461" y="2909439"/>
            <a:ext cx="4023360" cy="22669"/>
          </a:xfrm>
          <a:prstGeom prst="line">
            <a:avLst/>
          </a:prstGeom>
          <a:ln w="19050" cap="rnd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813849" y="2909439"/>
            <a:ext cx="4114800" cy="22670"/>
          </a:xfrm>
          <a:prstGeom prst="line">
            <a:avLst/>
          </a:prstGeom>
          <a:ln w="19050" cap="rnd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329981" y="2669106"/>
            <a:ext cx="706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Part B</a:t>
            </a:r>
            <a:endParaRPr lang="en-US" sz="1400" b="1" dirty="0"/>
          </a:p>
        </p:txBody>
      </p:sp>
      <p:sp>
        <p:nvSpPr>
          <p:cNvPr id="29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69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AutoShape 13"/>
          <p:cNvCxnSpPr>
            <a:cxnSpLocks noChangeShapeType="1"/>
            <a:stCxn id="4" idx="2"/>
            <a:endCxn id="5" idx="0"/>
          </p:cNvCxnSpPr>
          <p:nvPr/>
        </p:nvCxnSpPr>
        <p:spPr bwMode="auto">
          <a:xfrm>
            <a:off x="4740489" y="1729740"/>
            <a:ext cx="6517" cy="1025664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Patient Disposition </a:t>
            </a:r>
            <a:endParaRPr lang="en-GB" dirty="0"/>
          </a:p>
        </p:txBody>
      </p:sp>
      <p:cxnSp>
        <p:nvCxnSpPr>
          <p:cNvPr id="20" name="AutoShape 13"/>
          <p:cNvCxnSpPr>
            <a:cxnSpLocks noChangeShapeType="1"/>
          </p:cNvCxnSpPr>
          <p:nvPr/>
        </p:nvCxnSpPr>
        <p:spPr bwMode="auto">
          <a:xfrm flipH="1">
            <a:off x="6527975" y="4168879"/>
            <a:ext cx="1" cy="582763"/>
          </a:xfrm>
          <a:prstGeom prst="straightConnector1">
            <a:avLst/>
          </a:prstGeom>
          <a:noFill/>
          <a:ln w="47625">
            <a:solidFill>
              <a:schemeClr val="bg1">
                <a:lumMod val="85000"/>
              </a:schemeClr>
            </a:solidFill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21" name="AutoShape 13"/>
          <p:cNvCxnSpPr>
            <a:cxnSpLocks noChangeShapeType="1"/>
            <a:stCxn id="7" idx="2"/>
            <a:endCxn id="8" idx="0"/>
          </p:cNvCxnSpPr>
          <p:nvPr/>
        </p:nvCxnSpPr>
        <p:spPr bwMode="auto">
          <a:xfrm>
            <a:off x="2944396" y="4177590"/>
            <a:ext cx="1" cy="574052"/>
          </a:xfrm>
          <a:prstGeom prst="straightConnector1">
            <a:avLst/>
          </a:prstGeom>
          <a:noFill/>
          <a:ln w="47625">
            <a:solidFill>
              <a:schemeClr val="bg1">
                <a:lumMod val="85000"/>
              </a:schemeClr>
            </a:solidFill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3" name="Group 2"/>
          <p:cNvGrpSpPr/>
          <p:nvPr/>
        </p:nvGrpSpPr>
        <p:grpSpPr>
          <a:xfrm>
            <a:off x="2944396" y="3129975"/>
            <a:ext cx="3585944" cy="677430"/>
            <a:chOff x="2944396" y="3129975"/>
            <a:chExt cx="3513406" cy="677430"/>
          </a:xfrm>
        </p:grpSpPr>
        <p:cxnSp>
          <p:nvCxnSpPr>
            <p:cNvPr id="52" name="Elbow Connector 51"/>
            <p:cNvCxnSpPr/>
            <p:nvPr/>
          </p:nvCxnSpPr>
          <p:spPr>
            <a:xfrm rot="16200000" flipH="1">
              <a:off x="5263689" y="2613292"/>
              <a:ext cx="677430" cy="1710796"/>
            </a:xfrm>
            <a:prstGeom prst="bentConnector3">
              <a:avLst>
                <a:gd name="adj1" fmla="val 50000"/>
              </a:avLst>
            </a:prstGeom>
            <a:noFill/>
            <a:ln w="47625">
              <a:solidFill>
                <a:schemeClr val="bg1">
                  <a:lumMod val="85000"/>
                </a:schemeClr>
              </a:solidFill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53" name="Elbow Connector 52"/>
            <p:cNvCxnSpPr>
              <a:stCxn id="5" idx="2"/>
              <a:endCxn id="7" idx="0"/>
            </p:cNvCxnSpPr>
            <p:nvPr/>
          </p:nvCxnSpPr>
          <p:spPr>
            <a:xfrm rot="5400000">
              <a:off x="3509179" y="2565192"/>
              <a:ext cx="673044" cy="1802610"/>
            </a:xfrm>
            <a:prstGeom prst="bentConnector3">
              <a:avLst>
                <a:gd name="adj1" fmla="val 50000"/>
              </a:avLst>
            </a:prstGeom>
            <a:noFill/>
            <a:ln w="47625">
              <a:solidFill>
                <a:schemeClr val="bg1">
                  <a:lumMod val="85000"/>
                </a:schemeClr>
              </a:solidFill>
              <a:miter lim="800000"/>
              <a:headEnd type="none" w="med" len="med"/>
              <a:tailEnd type="triangle" w="med" len="med"/>
            </a:ln>
            <a:effectLst/>
          </p:spPr>
        </p:cxnSp>
      </p:grpSp>
      <p:cxnSp>
        <p:nvCxnSpPr>
          <p:cNvPr id="25" name="AutoShape 13"/>
          <p:cNvCxnSpPr>
            <a:cxnSpLocks noChangeShapeType="1"/>
          </p:cNvCxnSpPr>
          <p:nvPr/>
        </p:nvCxnSpPr>
        <p:spPr bwMode="auto">
          <a:xfrm>
            <a:off x="6527976" y="5113116"/>
            <a:ext cx="0" cy="468927"/>
          </a:xfrm>
          <a:prstGeom prst="straightConnector1">
            <a:avLst/>
          </a:prstGeom>
          <a:noFill/>
          <a:ln w="47625">
            <a:solidFill>
              <a:schemeClr val="bg1">
                <a:lumMod val="85000"/>
              </a:schemeClr>
            </a:solidFill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26" name="AutoShape 13"/>
          <p:cNvCxnSpPr>
            <a:cxnSpLocks noChangeShapeType="1"/>
            <a:stCxn id="8" idx="2"/>
            <a:endCxn id="23" idx="0"/>
          </p:cNvCxnSpPr>
          <p:nvPr/>
        </p:nvCxnSpPr>
        <p:spPr bwMode="auto">
          <a:xfrm>
            <a:off x="2944397" y="5113116"/>
            <a:ext cx="0" cy="468927"/>
          </a:xfrm>
          <a:prstGeom prst="straightConnector1">
            <a:avLst/>
          </a:prstGeom>
          <a:noFill/>
          <a:ln w="47625">
            <a:solidFill>
              <a:schemeClr val="bg1">
                <a:lumMod val="85000"/>
              </a:schemeClr>
            </a:solidFill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385583" y="3803019"/>
            <a:ext cx="3117626" cy="374571"/>
          </a:xfrm>
          <a:prstGeom prst="roundRect">
            <a:avLst/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algn="ctr" eaLnBrk="0" hangingPunct="0">
              <a:defRPr sz="1600" b="1">
                <a:solidFill>
                  <a:schemeClr val="bg1"/>
                </a:solidFill>
                <a:cs typeface="Arial"/>
              </a:defRPr>
            </a:lvl1pPr>
          </a:lstStyle>
          <a:p>
            <a:r>
              <a:rPr lang="en-GB" dirty="0"/>
              <a:t>Afatinib + Paclitaxel  = 134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4520" y="5582043"/>
            <a:ext cx="2959753" cy="374571"/>
          </a:xfrm>
          <a:prstGeom prst="roundRect">
            <a:avLst/>
          </a:prstGeom>
          <a:solidFill>
            <a:srgbClr val="DFD8D3"/>
          </a:solidFill>
          <a:ln w="28575">
            <a:noFill/>
          </a:ln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On treatment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0339" y="4751642"/>
            <a:ext cx="2188115" cy="361474"/>
          </a:xfrm>
          <a:prstGeom prst="roundRect">
            <a:avLst>
              <a:gd name="adj" fmla="val 11581"/>
            </a:avLst>
          </a:prstGeom>
          <a:solidFill>
            <a:srgbClr val="C6F9F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Treated = 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65234" y="3807405"/>
            <a:ext cx="2933997" cy="361474"/>
          </a:xfrm>
          <a:prstGeom prst="roundRect">
            <a:avLst>
              <a:gd name="adj" fmla="val 11581"/>
            </a:avLst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algn="ctr" eaLnBrk="0" hangingPunct="0">
              <a:defRPr sz="1600" b="1">
                <a:solidFill>
                  <a:schemeClr val="bg1"/>
                </a:solidFill>
                <a:cs typeface="Arial"/>
              </a:defRPr>
            </a:lvl1pPr>
          </a:lstStyle>
          <a:p>
            <a:r>
              <a:rPr lang="en-GB" dirty="0"/>
              <a:t>Assigned </a:t>
            </a:r>
            <a:r>
              <a:rPr lang="en-GB" dirty="0" smtClean="0"/>
              <a:t>to </a:t>
            </a:r>
            <a:r>
              <a:rPr lang="en-GB" dirty="0"/>
              <a:t>ICC = 68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24418" y="5582043"/>
            <a:ext cx="2615629" cy="374571"/>
          </a:xfrm>
          <a:prstGeom prst="roundRect">
            <a:avLst/>
          </a:prstGeom>
          <a:solidFill>
            <a:srgbClr val="DFD8D3"/>
          </a:solidFill>
          <a:ln w="28575">
            <a:noFill/>
          </a:ln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On treatment =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2132" y="4751642"/>
            <a:ext cx="1800200" cy="361474"/>
          </a:xfrm>
          <a:prstGeom prst="roundRect">
            <a:avLst>
              <a:gd name="adj" fmla="val 12308"/>
            </a:avLst>
          </a:prstGeom>
          <a:solidFill>
            <a:srgbClr val="C6F9F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Treated = 60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2858" y="1369596"/>
            <a:ext cx="2915262" cy="360144"/>
          </a:xfrm>
          <a:prstGeom prst="roundRect">
            <a:avLst/>
          </a:prstGeom>
          <a:solidFill>
            <a:srgbClr val="DFD8D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Treated Part A = 1154</a:t>
            </a:r>
            <a:endParaRPr lang="en-GB" sz="16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5895" y="2755404"/>
            <a:ext cx="3282221" cy="374571"/>
          </a:xfrm>
          <a:prstGeom prst="roundRect">
            <a:avLst/>
          </a:prstGeom>
          <a:solidFill>
            <a:schemeClr val="accent1"/>
          </a:solidFill>
          <a:ln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algn="ctr" eaLnBrk="0" hangingPunct="0">
              <a:defRPr sz="1600" b="1">
                <a:solidFill>
                  <a:schemeClr val="bg1"/>
                </a:solidFill>
                <a:cs typeface="Arial"/>
              </a:defRPr>
            </a:lvl1pPr>
          </a:lstStyle>
          <a:p>
            <a:r>
              <a:rPr lang="en-GB" dirty="0" smtClean="0"/>
              <a:t>Randomised </a:t>
            </a:r>
            <a:r>
              <a:rPr lang="en-GB" dirty="0"/>
              <a:t>Part B = 202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46100" y="2073925"/>
            <a:ext cx="2524937" cy="374571"/>
          </a:xfrm>
          <a:prstGeom prst="roundRect">
            <a:avLst/>
          </a:prstGeom>
          <a:solidFill>
            <a:srgbClr val="DFD8D3">
              <a:alpha val="58039"/>
            </a:srgbClr>
          </a:solidFill>
          <a:ln w="28575">
            <a:noFill/>
          </a:ln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On Treatment = 7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820196" y="309078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57332" y="308663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1</a:t>
            </a:r>
          </a:p>
        </p:txBody>
      </p:sp>
      <p:cxnSp>
        <p:nvCxnSpPr>
          <p:cNvPr id="30" name="Elbow Connector 29"/>
          <p:cNvCxnSpPr>
            <a:stCxn id="4" idx="2"/>
            <a:endCxn id="72" idx="3"/>
          </p:cNvCxnSpPr>
          <p:nvPr/>
        </p:nvCxnSpPr>
        <p:spPr>
          <a:xfrm rot="5400000">
            <a:off x="3640028" y="1160749"/>
            <a:ext cx="531471" cy="1669452"/>
          </a:xfrm>
          <a:prstGeom prst="bentConnector2">
            <a:avLst/>
          </a:prstGeom>
          <a:noFill/>
          <a:ln w="47625">
            <a:solidFill>
              <a:schemeClr val="bg1">
                <a:lumMod val="85000"/>
              </a:schemeClr>
            </a:solidFill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29" name="Footer Placeholder 3"/>
          <p:cNvSpPr txBox="1">
            <a:spLocks/>
          </p:cNvSpPr>
          <p:nvPr/>
        </p:nvSpPr>
        <p:spPr>
          <a:xfrm>
            <a:off x="133350" y="6549457"/>
            <a:ext cx="2895600" cy="228162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Schuler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et al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ASCO 2014. Abstract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8019.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8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End Point: PFS by </a:t>
            </a:r>
            <a:r>
              <a:rPr lang="en-GB" dirty="0" smtClean="0"/>
              <a:t>Investigator Review</a:t>
            </a:r>
          </a:p>
        </p:txBody>
      </p:sp>
      <p:sp>
        <p:nvSpPr>
          <p:cNvPr id="443" name="TextBox 17"/>
          <p:cNvSpPr txBox="1"/>
          <p:nvPr/>
        </p:nvSpPr>
        <p:spPr>
          <a:xfrm>
            <a:off x="3131731" y="5077529"/>
            <a:ext cx="335902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Time from treatment start (months)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444" name="TextBox 50"/>
          <p:cNvSpPr txBox="1"/>
          <p:nvPr/>
        </p:nvSpPr>
        <p:spPr>
          <a:xfrm rot="16200000">
            <a:off x="905642" y="3173203"/>
            <a:ext cx="1762053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Estimated probability of PFS</a:t>
            </a:r>
            <a:endParaRPr lang="en-US" sz="1000" dirty="0">
              <a:solidFill>
                <a:prstClr val="black"/>
              </a:solidFill>
            </a:endParaRPr>
          </a:p>
        </p:txBody>
      </p:sp>
      <p:cxnSp>
        <p:nvCxnSpPr>
          <p:cNvPr id="445" name="Straight Connector 444"/>
          <p:cNvCxnSpPr/>
          <p:nvPr/>
        </p:nvCxnSpPr>
        <p:spPr>
          <a:xfrm>
            <a:off x="2367806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Straight Connector 445"/>
          <p:cNvCxnSpPr/>
          <p:nvPr/>
        </p:nvCxnSpPr>
        <p:spPr>
          <a:xfrm>
            <a:off x="2891263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Connector 446"/>
          <p:cNvCxnSpPr/>
          <p:nvPr/>
        </p:nvCxnSpPr>
        <p:spPr>
          <a:xfrm>
            <a:off x="3417334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Connector 447"/>
          <p:cNvCxnSpPr/>
          <p:nvPr/>
        </p:nvCxnSpPr>
        <p:spPr>
          <a:xfrm>
            <a:off x="3940791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Straight Connector 448"/>
          <p:cNvCxnSpPr/>
          <p:nvPr/>
        </p:nvCxnSpPr>
        <p:spPr>
          <a:xfrm>
            <a:off x="4477694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/>
          <p:cNvCxnSpPr/>
          <p:nvPr/>
        </p:nvCxnSpPr>
        <p:spPr>
          <a:xfrm>
            <a:off x="5005633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/>
          <p:cNvCxnSpPr/>
          <p:nvPr/>
        </p:nvCxnSpPr>
        <p:spPr>
          <a:xfrm flipH="1">
            <a:off x="2279524" y="4750652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/>
          <p:cNvCxnSpPr/>
          <p:nvPr/>
        </p:nvCxnSpPr>
        <p:spPr>
          <a:xfrm flipH="1">
            <a:off x="2279524" y="4139303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Connector 474"/>
          <p:cNvCxnSpPr/>
          <p:nvPr/>
        </p:nvCxnSpPr>
        <p:spPr>
          <a:xfrm flipH="1">
            <a:off x="2279524" y="3530287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/>
          <p:cNvCxnSpPr/>
          <p:nvPr/>
        </p:nvCxnSpPr>
        <p:spPr>
          <a:xfrm flipH="1">
            <a:off x="2277507" y="2922748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/>
          <p:cNvCxnSpPr/>
          <p:nvPr/>
        </p:nvCxnSpPr>
        <p:spPr>
          <a:xfrm flipH="1">
            <a:off x="2279524" y="2314405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/>
          <p:cNvCxnSpPr/>
          <p:nvPr/>
        </p:nvCxnSpPr>
        <p:spPr>
          <a:xfrm flipH="1">
            <a:off x="2279524" y="1707537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2" name="TextBox 34"/>
          <p:cNvSpPr txBox="1"/>
          <p:nvPr/>
        </p:nvSpPr>
        <p:spPr>
          <a:xfrm>
            <a:off x="2313957" y="4891389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smtClean="0">
                <a:solidFill>
                  <a:prstClr val="black"/>
                </a:solidFill>
              </a:rPr>
              <a:t>0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453" name="TextBox 35"/>
          <p:cNvSpPr txBox="1"/>
          <p:nvPr/>
        </p:nvSpPr>
        <p:spPr>
          <a:xfrm>
            <a:off x="2840267" y="4891389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4" name="TextBox 36"/>
          <p:cNvSpPr txBox="1"/>
          <p:nvPr/>
        </p:nvSpPr>
        <p:spPr>
          <a:xfrm>
            <a:off x="3360227" y="4891389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6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5" name="TextBox 37"/>
          <p:cNvSpPr txBox="1"/>
          <p:nvPr/>
        </p:nvSpPr>
        <p:spPr>
          <a:xfrm>
            <a:off x="3886087" y="4891389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9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6" name="TextBox 38"/>
          <p:cNvSpPr txBox="1"/>
          <p:nvPr/>
        </p:nvSpPr>
        <p:spPr>
          <a:xfrm>
            <a:off x="4377441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12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7" name="TextBox 39"/>
          <p:cNvSpPr txBox="1"/>
          <p:nvPr/>
        </p:nvSpPr>
        <p:spPr>
          <a:xfrm>
            <a:off x="4906163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15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8" name="TextBox 40"/>
          <p:cNvSpPr txBox="1"/>
          <p:nvPr/>
        </p:nvSpPr>
        <p:spPr>
          <a:xfrm>
            <a:off x="5434885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18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59" name="TextBox 41"/>
          <p:cNvSpPr txBox="1"/>
          <p:nvPr/>
        </p:nvSpPr>
        <p:spPr>
          <a:xfrm>
            <a:off x="5958601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21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0" name="TextBox 42"/>
          <p:cNvSpPr txBox="1"/>
          <p:nvPr/>
        </p:nvSpPr>
        <p:spPr>
          <a:xfrm>
            <a:off x="6499499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24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1" name="TextBox 43"/>
          <p:cNvSpPr txBox="1"/>
          <p:nvPr/>
        </p:nvSpPr>
        <p:spPr>
          <a:xfrm>
            <a:off x="7022835" y="4891389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27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2" name="TextBox 44"/>
          <p:cNvSpPr txBox="1"/>
          <p:nvPr/>
        </p:nvSpPr>
        <p:spPr>
          <a:xfrm>
            <a:off x="2024073" y="4678321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3" name="TextBox 45"/>
          <p:cNvSpPr txBox="1"/>
          <p:nvPr/>
        </p:nvSpPr>
        <p:spPr>
          <a:xfrm>
            <a:off x="2024073" y="4070869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0.2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4" name="TextBox 46"/>
          <p:cNvSpPr txBox="1"/>
          <p:nvPr/>
        </p:nvSpPr>
        <p:spPr>
          <a:xfrm>
            <a:off x="2024073" y="3462430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0.4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5" name="TextBox 47"/>
          <p:cNvSpPr txBox="1"/>
          <p:nvPr/>
        </p:nvSpPr>
        <p:spPr>
          <a:xfrm>
            <a:off x="2024073" y="2844620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0.6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6" name="TextBox 48"/>
          <p:cNvSpPr txBox="1"/>
          <p:nvPr/>
        </p:nvSpPr>
        <p:spPr>
          <a:xfrm>
            <a:off x="2024073" y="2244467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0.8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7" name="TextBox 49"/>
          <p:cNvSpPr txBox="1"/>
          <p:nvPr/>
        </p:nvSpPr>
        <p:spPr>
          <a:xfrm>
            <a:off x="2024073" y="1640103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1.0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68" name="Freeform 467"/>
          <p:cNvSpPr/>
          <p:nvPr/>
        </p:nvSpPr>
        <p:spPr>
          <a:xfrm>
            <a:off x="2330140" y="1658009"/>
            <a:ext cx="4834804" cy="3133747"/>
          </a:xfrm>
          <a:custGeom>
            <a:avLst/>
            <a:gdLst>
              <a:gd name="connsiteX0" fmla="*/ 0 w 3384550"/>
              <a:gd name="connsiteY0" fmla="*/ 0 h 2590800"/>
              <a:gd name="connsiteX1" fmla="*/ 0 w 3384550"/>
              <a:gd name="connsiteY1" fmla="*/ 2590800 h 2590800"/>
              <a:gd name="connsiteX2" fmla="*/ 3384550 w 3384550"/>
              <a:gd name="connsiteY2" fmla="*/ 259080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4550" h="2590800">
                <a:moveTo>
                  <a:pt x="0" y="0"/>
                </a:moveTo>
                <a:lnTo>
                  <a:pt x="0" y="2590800"/>
                </a:lnTo>
                <a:lnTo>
                  <a:pt x="3384550" y="2590800"/>
                </a:lnTo>
              </a:path>
            </a:pathLst>
          </a:custGeom>
          <a:noFill/>
          <a:ln w="1270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prstClr val="black"/>
              </a:solidFill>
            </a:endParaRPr>
          </a:p>
        </p:txBody>
      </p:sp>
      <p:cxnSp>
        <p:nvCxnSpPr>
          <p:cNvPr id="469" name="Straight Connector 468"/>
          <p:cNvCxnSpPr/>
          <p:nvPr/>
        </p:nvCxnSpPr>
        <p:spPr>
          <a:xfrm>
            <a:off x="5533572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/>
          <p:cNvCxnSpPr/>
          <p:nvPr/>
        </p:nvCxnSpPr>
        <p:spPr>
          <a:xfrm>
            <a:off x="6055161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/>
          <p:cNvCxnSpPr/>
          <p:nvPr/>
        </p:nvCxnSpPr>
        <p:spPr>
          <a:xfrm>
            <a:off x="6589450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/>
          <p:cNvCxnSpPr/>
          <p:nvPr/>
        </p:nvCxnSpPr>
        <p:spPr>
          <a:xfrm>
            <a:off x="7115518" y="4793294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9" name="TextBox 478"/>
          <p:cNvSpPr txBox="1"/>
          <p:nvPr/>
        </p:nvSpPr>
        <p:spPr>
          <a:xfrm>
            <a:off x="1295518" y="5301161"/>
            <a:ext cx="6743949" cy="5816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 smtClean="0">
                <a:solidFill>
                  <a:prstClr val="black"/>
                </a:solidFill>
              </a:rPr>
              <a:t>No. at risk:</a:t>
            </a:r>
          </a:p>
          <a:p>
            <a:pPr>
              <a:lnSpc>
                <a:spcPct val="120000"/>
              </a:lnSpc>
              <a:tabLst>
                <a:tab pos="1085850" algn="ctr"/>
                <a:tab pos="1601788" algn="ctr"/>
                <a:tab pos="2117725" algn="ctr"/>
                <a:tab pos="2625725" algn="ctr"/>
                <a:tab pos="3205163" algn="ctr"/>
                <a:tab pos="3711575" algn="ctr"/>
                <a:tab pos="4283075" algn="ctr"/>
                <a:tab pos="4799013" algn="ctr"/>
                <a:tab pos="5314950" algn="ctr"/>
                <a:tab pos="5830888" algn="ctr"/>
              </a:tabLst>
            </a:pPr>
            <a:r>
              <a:rPr lang="en-US" sz="1050" dirty="0" err="1" smtClean="0">
                <a:solidFill>
                  <a:srgbClr val="1CBECA"/>
                </a:solidFill>
              </a:rPr>
              <a:t>Afa</a:t>
            </a:r>
            <a:r>
              <a:rPr lang="en-US" sz="1050" dirty="0" smtClean="0">
                <a:solidFill>
                  <a:srgbClr val="1CBECA"/>
                </a:solidFill>
              </a:rPr>
              <a:t> + Pac	134	82	46	25	15	7	4	1	1	0</a:t>
            </a:r>
          </a:p>
          <a:p>
            <a:pPr>
              <a:lnSpc>
                <a:spcPct val="120000"/>
              </a:lnSpc>
              <a:tabLst>
                <a:tab pos="1085850" algn="ctr"/>
                <a:tab pos="1601788" algn="ctr"/>
                <a:tab pos="2117725" algn="ctr"/>
                <a:tab pos="2625725" algn="ctr"/>
                <a:tab pos="3205163" algn="ctr"/>
                <a:tab pos="3711575" algn="ctr"/>
                <a:tab pos="4283075" algn="ctr"/>
                <a:tab pos="4799013" algn="ctr"/>
                <a:tab pos="5314950" algn="ctr"/>
                <a:tab pos="5830888" algn="ctr"/>
              </a:tabLst>
            </a:pPr>
            <a:r>
              <a:rPr lang="en-US" sz="1050" spc="-20" dirty="0" smtClean="0">
                <a:solidFill>
                  <a:prstClr val="black"/>
                </a:solidFill>
              </a:rPr>
              <a:t>Inv. Choice	68	25	14	9	3	1	0	0	0	0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480" name="Oval 479"/>
          <p:cNvSpPr>
            <a:spLocks noChangeAspect="1"/>
          </p:cNvSpPr>
          <p:nvPr/>
        </p:nvSpPr>
        <p:spPr>
          <a:xfrm>
            <a:off x="4953793" y="4420719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1" name="Oval 480"/>
          <p:cNvSpPr>
            <a:spLocks noChangeAspect="1"/>
          </p:cNvSpPr>
          <p:nvPr/>
        </p:nvSpPr>
        <p:spPr>
          <a:xfrm>
            <a:off x="4679473" y="434642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2" name="Oval 481"/>
          <p:cNvSpPr>
            <a:spLocks noChangeAspect="1"/>
          </p:cNvSpPr>
          <p:nvPr/>
        </p:nvSpPr>
        <p:spPr>
          <a:xfrm>
            <a:off x="4951888" y="438071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3" name="Oval 482"/>
          <p:cNvSpPr>
            <a:spLocks noChangeAspect="1"/>
          </p:cNvSpPr>
          <p:nvPr/>
        </p:nvSpPr>
        <p:spPr>
          <a:xfrm>
            <a:off x="4582318" y="431594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4" name="Oval 483"/>
          <p:cNvSpPr>
            <a:spLocks noChangeAspect="1"/>
          </p:cNvSpPr>
          <p:nvPr/>
        </p:nvSpPr>
        <p:spPr>
          <a:xfrm>
            <a:off x="3538378" y="354632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5" name="Oval 484"/>
          <p:cNvSpPr>
            <a:spLocks noChangeAspect="1"/>
          </p:cNvSpPr>
          <p:nvPr/>
        </p:nvSpPr>
        <p:spPr>
          <a:xfrm>
            <a:off x="3325018" y="3797784"/>
            <a:ext cx="29690" cy="36576"/>
          </a:xfrm>
          <a:prstGeom prst="ellipse">
            <a:avLst/>
          </a:prstGeom>
          <a:noFill/>
          <a:ln w="63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6" name="Oval 485"/>
          <p:cNvSpPr>
            <a:spLocks noChangeAspect="1"/>
          </p:cNvSpPr>
          <p:nvPr/>
        </p:nvSpPr>
        <p:spPr>
          <a:xfrm>
            <a:off x="3355498" y="337868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7" name="Oval 486"/>
          <p:cNvSpPr>
            <a:spLocks noChangeAspect="1"/>
          </p:cNvSpPr>
          <p:nvPr/>
        </p:nvSpPr>
        <p:spPr>
          <a:xfrm>
            <a:off x="3052603" y="3622524"/>
            <a:ext cx="29690" cy="36576"/>
          </a:xfrm>
          <a:prstGeom prst="ellipse">
            <a:avLst/>
          </a:prstGeom>
          <a:noFill/>
          <a:ln w="63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8" name="Oval 487"/>
          <p:cNvSpPr>
            <a:spLocks noChangeAspect="1"/>
          </p:cNvSpPr>
          <p:nvPr/>
        </p:nvSpPr>
        <p:spPr>
          <a:xfrm>
            <a:off x="2679223" y="2902434"/>
            <a:ext cx="29690" cy="36576"/>
          </a:xfrm>
          <a:prstGeom prst="ellipse">
            <a:avLst/>
          </a:prstGeom>
          <a:noFill/>
          <a:ln w="63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9" name="Oval 488"/>
          <p:cNvSpPr>
            <a:spLocks noChangeAspect="1"/>
          </p:cNvSpPr>
          <p:nvPr/>
        </p:nvSpPr>
        <p:spPr>
          <a:xfrm>
            <a:off x="2984023" y="2584299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0" name="Oval 489"/>
          <p:cNvSpPr>
            <a:spLocks noChangeAspect="1"/>
          </p:cNvSpPr>
          <p:nvPr/>
        </p:nvSpPr>
        <p:spPr>
          <a:xfrm>
            <a:off x="2963068" y="255953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1" name="Oval 490"/>
          <p:cNvSpPr>
            <a:spLocks noChangeAspect="1"/>
          </p:cNvSpPr>
          <p:nvPr/>
        </p:nvSpPr>
        <p:spPr>
          <a:xfrm>
            <a:off x="2844958" y="247952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2" name="Oval 491"/>
          <p:cNvSpPr>
            <a:spLocks noChangeAspect="1"/>
          </p:cNvSpPr>
          <p:nvPr/>
        </p:nvSpPr>
        <p:spPr>
          <a:xfrm>
            <a:off x="2601118" y="2315694"/>
            <a:ext cx="29690" cy="36576"/>
          </a:xfrm>
          <a:prstGeom prst="ellipse">
            <a:avLst/>
          </a:prstGeom>
          <a:noFill/>
          <a:ln w="63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3" name="Oval 492"/>
          <p:cNvSpPr>
            <a:spLocks noChangeAspect="1"/>
          </p:cNvSpPr>
          <p:nvPr/>
        </p:nvSpPr>
        <p:spPr>
          <a:xfrm>
            <a:off x="2755423" y="239951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4" name="Oval 493"/>
          <p:cNvSpPr>
            <a:spLocks noChangeAspect="1"/>
          </p:cNvSpPr>
          <p:nvPr/>
        </p:nvSpPr>
        <p:spPr>
          <a:xfrm>
            <a:off x="2684938" y="2268069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5" name="Oval 494"/>
          <p:cNvSpPr>
            <a:spLocks noChangeAspect="1"/>
          </p:cNvSpPr>
          <p:nvPr/>
        </p:nvSpPr>
        <p:spPr>
          <a:xfrm>
            <a:off x="2679223" y="224330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6" name="Oval 495"/>
          <p:cNvSpPr>
            <a:spLocks noChangeAspect="1"/>
          </p:cNvSpPr>
          <p:nvPr/>
        </p:nvSpPr>
        <p:spPr>
          <a:xfrm>
            <a:off x="2669698" y="221282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7" name="Oval 496"/>
          <p:cNvSpPr>
            <a:spLocks noChangeAspect="1"/>
          </p:cNvSpPr>
          <p:nvPr/>
        </p:nvSpPr>
        <p:spPr>
          <a:xfrm>
            <a:off x="2667793" y="218996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8" name="Oval 497"/>
          <p:cNvSpPr>
            <a:spLocks noChangeAspect="1"/>
          </p:cNvSpPr>
          <p:nvPr/>
        </p:nvSpPr>
        <p:spPr>
          <a:xfrm>
            <a:off x="2658268" y="211376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9" name="Oval 498"/>
          <p:cNvSpPr>
            <a:spLocks noChangeAspect="1"/>
          </p:cNvSpPr>
          <p:nvPr/>
        </p:nvSpPr>
        <p:spPr>
          <a:xfrm>
            <a:off x="2557303" y="2106144"/>
            <a:ext cx="29690" cy="36576"/>
          </a:xfrm>
          <a:prstGeom prst="ellipse">
            <a:avLst/>
          </a:prstGeom>
          <a:noFill/>
          <a:ln w="63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00" name="Oval 499"/>
          <p:cNvSpPr>
            <a:spLocks noChangeAspect="1"/>
          </p:cNvSpPr>
          <p:nvPr/>
        </p:nvSpPr>
        <p:spPr>
          <a:xfrm>
            <a:off x="2587783" y="188516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01" name="Oval 500"/>
          <p:cNvSpPr>
            <a:spLocks noChangeAspect="1"/>
          </p:cNvSpPr>
          <p:nvPr/>
        </p:nvSpPr>
        <p:spPr>
          <a:xfrm>
            <a:off x="2547778" y="1860399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02" name="Oval 501"/>
          <p:cNvSpPr>
            <a:spLocks noChangeAspect="1"/>
          </p:cNvSpPr>
          <p:nvPr/>
        </p:nvSpPr>
        <p:spPr>
          <a:xfrm>
            <a:off x="2532538" y="183182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03" name="Oval 502"/>
          <p:cNvSpPr>
            <a:spLocks noChangeAspect="1"/>
          </p:cNvSpPr>
          <p:nvPr/>
        </p:nvSpPr>
        <p:spPr>
          <a:xfrm>
            <a:off x="2496343" y="1782294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04" name="Oval 503"/>
          <p:cNvSpPr>
            <a:spLocks noChangeAspect="1"/>
          </p:cNvSpPr>
          <p:nvPr/>
        </p:nvSpPr>
        <p:spPr>
          <a:xfrm>
            <a:off x="2353468" y="1688949"/>
            <a:ext cx="29690" cy="36576"/>
          </a:xfrm>
          <a:prstGeom prst="ellipse">
            <a:avLst/>
          </a:prstGeom>
          <a:noFill/>
          <a:ln w="6350" cap="rnd">
            <a:solidFill>
              <a:srgbClr val="1CBE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481" name="Freeform 1"/>
          <p:cNvSpPr>
            <a:spLocks/>
          </p:cNvSpPr>
          <p:nvPr/>
        </p:nvSpPr>
        <p:spPr bwMode="auto">
          <a:xfrm>
            <a:off x="2345783" y="1707483"/>
            <a:ext cx="4654550" cy="3041650"/>
          </a:xfrm>
          <a:custGeom>
            <a:avLst/>
            <a:gdLst/>
            <a:ahLst/>
            <a:cxnLst>
              <a:cxn ang="0">
                <a:pos x="51" y="49"/>
              </a:cxn>
              <a:cxn ang="0">
                <a:pos x="118" y="78"/>
              </a:cxn>
              <a:cxn ang="0">
                <a:pos x="134" y="109"/>
              </a:cxn>
              <a:cxn ang="0">
                <a:pos x="170" y="159"/>
              </a:cxn>
              <a:cxn ang="0">
                <a:pos x="187" y="189"/>
              </a:cxn>
              <a:cxn ang="0">
                <a:pos x="194" y="268"/>
              </a:cxn>
              <a:cxn ang="0">
                <a:pos x="234" y="363"/>
              </a:cxn>
              <a:cxn ang="0">
                <a:pos x="247" y="400"/>
              </a:cxn>
              <a:cxn ang="0">
                <a:pos x="260" y="420"/>
              </a:cxn>
              <a:cxn ang="0">
                <a:pos x="276" y="450"/>
              </a:cxn>
              <a:cxn ang="0">
                <a:pos x="294" y="468"/>
              </a:cxn>
              <a:cxn ang="0">
                <a:pos x="307" y="504"/>
              </a:cxn>
              <a:cxn ang="0">
                <a:pos x="348" y="519"/>
              </a:cxn>
              <a:cxn ang="0">
                <a:pos x="361" y="553"/>
              </a:cxn>
              <a:cxn ang="0">
                <a:pos x="423" y="571"/>
              </a:cxn>
              <a:cxn ang="0">
                <a:pos x="441" y="607"/>
              </a:cxn>
              <a:cxn ang="0">
                <a:pos x="471" y="624"/>
              </a:cxn>
              <a:cxn ang="0">
                <a:pos x="475" y="655"/>
              </a:cxn>
              <a:cxn ang="0">
                <a:pos x="501" y="680"/>
              </a:cxn>
              <a:cxn ang="0">
                <a:pos x="553" y="727"/>
              </a:cxn>
              <a:cxn ang="0">
                <a:pos x="562" y="751"/>
              </a:cxn>
              <a:cxn ang="0">
                <a:pos x="572" y="782"/>
              </a:cxn>
              <a:cxn ang="0">
                <a:pos x="589" y="804"/>
              </a:cxn>
              <a:cxn ang="0">
                <a:pos x="609" y="854"/>
              </a:cxn>
              <a:cxn ang="0">
                <a:pos x="626" y="891"/>
              </a:cxn>
              <a:cxn ang="0">
                <a:pos x="627" y="982"/>
              </a:cxn>
              <a:cxn ang="0">
                <a:pos x="640" y="998"/>
              </a:cxn>
              <a:cxn ang="0">
                <a:pos x="644" y="1060"/>
              </a:cxn>
              <a:cxn ang="0">
                <a:pos x="696" y="1081"/>
              </a:cxn>
              <a:cxn ang="0">
                <a:pos x="704" y="1119"/>
              </a:cxn>
              <a:cxn ang="0">
                <a:pos x="727" y="1137"/>
              </a:cxn>
              <a:cxn ang="0">
                <a:pos x="748" y="1170"/>
              </a:cxn>
              <a:cxn ang="0">
                <a:pos x="794" y="1194"/>
              </a:cxn>
              <a:cxn ang="0">
                <a:pos x="805" y="1232"/>
              </a:cxn>
              <a:cxn ang="0">
                <a:pos x="835" y="1254"/>
              </a:cxn>
              <a:cxn ang="0">
                <a:pos x="850" y="1305"/>
              </a:cxn>
              <a:cxn ang="0">
                <a:pos x="867" y="1327"/>
              </a:cxn>
              <a:cxn ang="0">
                <a:pos x="901" y="1359"/>
              </a:cxn>
              <a:cxn ang="0">
                <a:pos x="940" y="1382"/>
              </a:cxn>
              <a:cxn ang="0">
                <a:pos x="945" y="1418"/>
              </a:cxn>
              <a:cxn ang="0">
                <a:pos x="999" y="1434"/>
              </a:cxn>
              <a:cxn ang="0">
                <a:pos x="1015" y="1471"/>
              </a:cxn>
              <a:cxn ang="0">
                <a:pos x="1047" y="1489"/>
              </a:cxn>
              <a:cxn ang="0">
                <a:pos x="1065" y="1542"/>
              </a:cxn>
              <a:cxn ang="0">
                <a:pos x="1140" y="1566"/>
              </a:cxn>
              <a:cxn ang="0">
                <a:pos x="1144" y="1604"/>
              </a:cxn>
              <a:cxn ang="0">
                <a:pos x="1243" y="1621"/>
              </a:cxn>
              <a:cxn ang="0">
                <a:pos x="1354" y="1657"/>
              </a:cxn>
              <a:cxn ang="0">
                <a:pos x="1644" y="1675"/>
              </a:cxn>
              <a:cxn ang="0">
                <a:pos x="1656" y="1723"/>
              </a:cxn>
              <a:cxn ang="0">
                <a:pos x="1778" y="1752"/>
              </a:cxn>
              <a:cxn ang="0">
                <a:pos x="1804" y="1804"/>
              </a:cxn>
              <a:cxn ang="0">
                <a:pos x="2151" y="1831"/>
              </a:cxn>
              <a:cxn ang="0">
                <a:pos x="2290" y="1885"/>
              </a:cxn>
            </a:cxnLst>
            <a:rect l="0" t="0" r="r" b="b"/>
            <a:pathLst>
              <a:path w="2932" h="1916">
                <a:moveTo>
                  <a:pt x="0" y="2"/>
                </a:moveTo>
                <a:lnTo>
                  <a:pt x="51" y="0"/>
                </a:lnTo>
                <a:lnTo>
                  <a:pt x="51" y="49"/>
                </a:lnTo>
                <a:lnTo>
                  <a:pt x="108" y="49"/>
                </a:lnTo>
                <a:lnTo>
                  <a:pt x="108" y="68"/>
                </a:lnTo>
                <a:lnTo>
                  <a:pt x="118" y="78"/>
                </a:lnTo>
                <a:lnTo>
                  <a:pt x="121" y="97"/>
                </a:lnTo>
                <a:lnTo>
                  <a:pt x="134" y="97"/>
                </a:lnTo>
                <a:lnTo>
                  <a:pt x="134" y="109"/>
                </a:lnTo>
                <a:lnTo>
                  <a:pt x="159" y="109"/>
                </a:lnTo>
                <a:lnTo>
                  <a:pt x="170" y="132"/>
                </a:lnTo>
                <a:lnTo>
                  <a:pt x="170" y="159"/>
                </a:lnTo>
                <a:lnTo>
                  <a:pt x="181" y="160"/>
                </a:lnTo>
                <a:lnTo>
                  <a:pt x="180" y="189"/>
                </a:lnTo>
                <a:lnTo>
                  <a:pt x="187" y="189"/>
                </a:lnTo>
                <a:lnTo>
                  <a:pt x="190" y="236"/>
                </a:lnTo>
                <a:lnTo>
                  <a:pt x="195" y="237"/>
                </a:lnTo>
                <a:lnTo>
                  <a:pt x="194" y="268"/>
                </a:lnTo>
                <a:lnTo>
                  <a:pt x="210" y="270"/>
                </a:lnTo>
                <a:lnTo>
                  <a:pt x="220" y="367"/>
                </a:lnTo>
                <a:lnTo>
                  <a:pt x="234" y="363"/>
                </a:lnTo>
                <a:lnTo>
                  <a:pt x="234" y="380"/>
                </a:lnTo>
                <a:lnTo>
                  <a:pt x="248" y="384"/>
                </a:lnTo>
                <a:lnTo>
                  <a:pt x="247" y="400"/>
                </a:lnTo>
                <a:lnTo>
                  <a:pt x="254" y="403"/>
                </a:lnTo>
                <a:lnTo>
                  <a:pt x="252" y="417"/>
                </a:lnTo>
                <a:lnTo>
                  <a:pt x="260" y="420"/>
                </a:lnTo>
                <a:lnTo>
                  <a:pt x="260" y="436"/>
                </a:lnTo>
                <a:lnTo>
                  <a:pt x="272" y="435"/>
                </a:lnTo>
                <a:lnTo>
                  <a:pt x="276" y="450"/>
                </a:lnTo>
                <a:lnTo>
                  <a:pt x="288" y="450"/>
                </a:lnTo>
                <a:lnTo>
                  <a:pt x="286" y="465"/>
                </a:lnTo>
                <a:lnTo>
                  <a:pt x="294" y="468"/>
                </a:lnTo>
                <a:lnTo>
                  <a:pt x="292" y="481"/>
                </a:lnTo>
                <a:lnTo>
                  <a:pt x="309" y="481"/>
                </a:lnTo>
                <a:lnTo>
                  <a:pt x="307" y="504"/>
                </a:lnTo>
                <a:lnTo>
                  <a:pt x="327" y="504"/>
                </a:lnTo>
                <a:lnTo>
                  <a:pt x="326" y="517"/>
                </a:lnTo>
                <a:lnTo>
                  <a:pt x="348" y="519"/>
                </a:lnTo>
                <a:lnTo>
                  <a:pt x="349" y="536"/>
                </a:lnTo>
                <a:lnTo>
                  <a:pt x="362" y="536"/>
                </a:lnTo>
                <a:lnTo>
                  <a:pt x="361" y="553"/>
                </a:lnTo>
                <a:lnTo>
                  <a:pt x="399" y="552"/>
                </a:lnTo>
                <a:lnTo>
                  <a:pt x="406" y="573"/>
                </a:lnTo>
                <a:lnTo>
                  <a:pt x="423" y="571"/>
                </a:lnTo>
                <a:lnTo>
                  <a:pt x="428" y="584"/>
                </a:lnTo>
                <a:lnTo>
                  <a:pt x="440" y="586"/>
                </a:lnTo>
                <a:lnTo>
                  <a:pt x="441" y="607"/>
                </a:lnTo>
                <a:lnTo>
                  <a:pt x="451" y="608"/>
                </a:lnTo>
                <a:lnTo>
                  <a:pt x="448" y="624"/>
                </a:lnTo>
                <a:lnTo>
                  <a:pt x="471" y="624"/>
                </a:lnTo>
                <a:lnTo>
                  <a:pt x="470" y="640"/>
                </a:lnTo>
                <a:lnTo>
                  <a:pt x="476" y="642"/>
                </a:lnTo>
                <a:lnTo>
                  <a:pt x="475" y="655"/>
                </a:lnTo>
                <a:lnTo>
                  <a:pt x="495" y="655"/>
                </a:lnTo>
                <a:lnTo>
                  <a:pt x="498" y="678"/>
                </a:lnTo>
                <a:lnTo>
                  <a:pt x="501" y="680"/>
                </a:lnTo>
                <a:lnTo>
                  <a:pt x="501" y="710"/>
                </a:lnTo>
                <a:lnTo>
                  <a:pt x="552" y="710"/>
                </a:lnTo>
                <a:lnTo>
                  <a:pt x="553" y="727"/>
                </a:lnTo>
                <a:lnTo>
                  <a:pt x="559" y="729"/>
                </a:lnTo>
                <a:lnTo>
                  <a:pt x="560" y="748"/>
                </a:lnTo>
                <a:lnTo>
                  <a:pt x="562" y="751"/>
                </a:lnTo>
                <a:lnTo>
                  <a:pt x="565" y="765"/>
                </a:lnTo>
                <a:lnTo>
                  <a:pt x="574" y="768"/>
                </a:lnTo>
                <a:lnTo>
                  <a:pt x="572" y="782"/>
                </a:lnTo>
                <a:lnTo>
                  <a:pt x="577" y="783"/>
                </a:lnTo>
                <a:lnTo>
                  <a:pt x="579" y="802"/>
                </a:lnTo>
                <a:lnTo>
                  <a:pt x="589" y="804"/>
                </a:lnTo>
                <a:lnTo>
                  <a:pt x="590" y="819"/>
                </a:lnTo>
                <a:lnTo>
                  <a:pt x="609" y="819"/>
                </a:lnTo>
                <a:lnTo>
                  <a:pt x="609" y="854"/>
                </a:lnTo>
                <a:lnTo>
                  <a:pt x="615" y="858"/>
                </a:lnTo>
                <a:lnTo>
                  <a:pt x="614" y="891"/>
                </a:lnTo>
                <a:lnTo>
                  <a:pt x="626" y="891"/>
                </a:lnTo>
                <a:lnTo>
                  <a:pt x="625" y="909"/>
                </a:lnTo>
                <a:lnTo>
                  <a:pt x="630" y="909"/>
                </a:lnTo>
                <a:lnTo>
                  <a:pt x="627" y="982"/>
                </a:lnTo>
                <a:lnTo>
                  <a:pt x="634" y="982"/>
                </a:lnTo>
                <a:lnTo>
                  <a:pt x="634" y="997"/>
                </a:lnTo>
                <a:lnTo>
                  <a:pt x="640" y="998"/>
                </a:lnTo>
                <a:lnTo>
                  <a:pt x="640" y="1032"/>
                </a:lnTo>
                <a:lnTo>
                  <a:pt x="644" y="1032"/>
                </a:lnTo>
                <a:lnTo>
                  <a:pt x="644" y="1060"/>
                </a:lnTo>
                <a:lnTo>
                  <a:pt x="655" y="1063"/>
                </a:lnTo>
                <a:lnTo>
                  <a:pt x="654" y="1080"/>
                </a:lnTo>
                <a:lnTo>
                  <a:pt x="696" y="1081"/>
                </a:lnTo>
                <a:lnTo>
                  <a:pt x="696" y="1102"/>
                </a:lnTo>
                <a:lnTo>
                  <a:pt x="708" y="1101"/>
                </a:lnTo>
                <a:lnTo>
                  <a:pt x="704" y="1119"/>
                </a:lnTo>
                <a:lnTo>
                  <a:pt x="709" y="1120"/>
                </a:lnTo>
                <a:lnTo>
                  <a:pt x="710" y="1136"/>
                </a:lnTo>
                <a:lnTo>
                  <a:pt x="727" y="1137"/>
                </a:lnTo>
                <a:lnTo>
                  <a:pt x="728" y="1155"/>
                </a:lnTo>
                <a:lnTo>
                  <a:pt x="747" y="1155"/>
                </a:lnTo>
                <a:lnTo>
                  <a:pt x="748" y="1170"/>
                </a:lnTo>
                <a:lnTo>
                  <a:pt x="770" y="1171"/>
                </a:lnTo>
                <a:lnTo>
                  <a:pt x="772" y="1194"/>
                </a:lnTo>
                <a:lnTo>
                  <a:pt x="794" y="1194"/>
                </a:lnTo>
                <a:lnTo>
                  <a:pt x="798" y="1210"/>
                </a:lnTo>
                <a:lnTo>
                  <a:pt x="806" y="1213"/>
                </a:lnTo>
                <a:lnTo>
                  <a:pt x="805" y="1232"/>
                </a:lnTo>
                <a:lnTo>
                  <a:pt x="826" y="1232"/>
                </a:lnTo>
                <a:lnTo>
                  <a:pt x="828" y="1248"/>
                </a:lnTo>
                <a:lnTo>
                  <a:pt x="835" y="1254"/>
                </a:lnTo>
                <a:lnTo>
                  <a:pt x="835" y="1264"/>
                </a:lnTo>
                <a:lnTo>
                  <a:pt x="848" y="1263"/>
                </a:lnTo>
                <a:lnTo>
                  <a:pt x="850" y="1305"/>
                </a:lnTo>
                <a:lnTo>
                  <a:pt x="854" y="1304"/>
                </a:lnTo>
                <a:lnTo>
                  <a:pt x="854" y="1327"/>
                </a:lnTo>
                <a:lnTo>
                  <a:pt x="867" y="1327"/>
                </a:lnTo>
                <a:lnTo>
                  <a:pt x="870" y="1341"/>
                </a:lnTo>
                <a:lnTo>
                  <a:pt x="898" y="1341"/>
                </a:lnTo>
                <a:lnTo>
                  <a:pt x="901" y="1359"/>
                </a:lnTo>
                <a:lnTo>
                  <a:pt x="934" y="1359"/>
                </a:lnTo>
                <a:lnTo>
                  <a:pt x="934" y="1377"/>
                </a:lnTo>
                <a:lnTo>
                  <a:pt x="940" y="1382"/>
                </a:lnTo>
                <a:lnTo>
                  <a:pt x="940" y="1395"/>
                </a:lnTo>
                <a:lnTo>
                  <a:pt x="948" y="1398"/>
                </a:lnTo>
                <a:lnTo>
                  <a:pt x="945" y="1418"/>
                </a:lnTo>
                <a:lnTo>
                  <a:pt x="961" y="1417"/>
                </a:lnTo>
                <a:lnTo>
                  <a:pt x="960" y="1435"/>
                </a:lnTo>
                <a:lnTo>
                  <a:pt x="999" y="1434"/>
                </a:lnTo>
                <a:lnTo>
                  <a:pt x="1002" y="1449"/>
                </a:lnTo>
                <a:lnTo>
                  <a:pt x="1015" y="1449"/>
                </a:lnTo>
                <a:lnTo>
                  <a:pt x="1015" y="1471"/>
                </a:lnTo>
                <a:lnTo>
                  <a:pt x="1024" y="1473"/>
                </a:lnTo>
                <a:lnTo>
                  <a:pt x="1023" y="1490"/>
                </a:lnTo>
                <a:lnTo>
                  <a:pt x="1047" y="1489"/>
                </a:lnTo>
                <a:lnTo>
                  <a:pt x="1047" y="1509"/>
                </a:lnTo>
                <a:lnTo>
                  <a:pt x="1064" y="1508"/>
                </a:lnTo>
                <a:lnTo>
                  <a:pt x="1065" y="1542"/>
                </a:lnTo>
                <a:lnTo>
                  <a:pt x="1088" y="1544"/>
                </a:lnTo>
                <a:lnTo>
                  <a:pt x="1090" y="1566"/>
                </a:lnTo>
                <a:lnTo>
                  <a:pt x="1140" y="1566"/>
                </a:lnTo>
                <a:lnTo>
                  <a:pt x="1140" y="1582"/>
                </a:lnTo>
                <a:lnTo>
                  <a:pt x="1144" y="1588"/>
                </a:lnTo>
                <a:lnTo>
                  <a:pt x="1144" y="1604"/>
                </a:lnTo>
                <a:lnTo>
                  <a:pt x="1216" y="1603"/>
                </a:lnTo>
                <a:lnTo>
                  <a:pt x="1216" y="1620"/>
                </a:lnTo>
                <a:lnTo>
                  <a:pt x="1243" y="1621"/>
                </a:lnTo>
                <a:lnTo>
                  <a:pt x="1243" y="1636"/>
                </a:lnTo>
                <a:lnTo>
                  <a:pt x="1354" y="1636"/>
                </a:lnTo>
                <a:lnTo>
                  <a:pt x="1354" y="1657"/>
                </a:lnTo>
                <a:lnTo>
                  <a:pt x="1453" y="1658"/>
                </a:lnTo>
                <a:lnTo>
                  <a:pt x="1453" y="1676"/>
                </a:lnTo>
                <a:lnTo>
                  <a:pt x="1644" y="1675"/>
                </a:lnTo>
                <a:lnTo>
                  <a:pt x="1647" y="1710"/>
                </a:lnTo>
                <a:lnTo>
                  <a:pt x="1657" y="1712"/>
                </a:lnTo>
                <a:lnTo>
                  <a:pt x="1656" y="1723"/>
                </a:lnTo>
                <a:lnTo>
                  <a:pt x="1711" y="1724"/>
                </a:lnTo>
                <a:lnTo>
                  <a:pt x="1713" y="1750"/>
                </a:lnTo>
                <a:lnTo>
                  <a:pt x="1778" y="1752"/>
                </a:lnTo>
                <a:lnTo>
                  <a:pt x="1780" y="1777"/>
                </a:lnTo>
                <a:lnTo>
                  <a:pt x="1803" y="1777"/>
                </a:lnTo>
                <a:lnTo>
                  <a:pt x="1804" y="1804"/>
                </a:lnTo>
                <a:lnTo>
                  <a:pt x="2071" y="1803"/>
                </a:lnTo>
                <a:lnTo>
                  <a:pt x="2068" y="1831"/>
                </a:lnTo>
                <a:lnTo>
                  <a:pt x="2151" y="1831"/>
                </a:lnTo>
                <a:lnTo>
                  <a:pt x="2152" y="1858"/>
                </a:lnTo>
                <a:lnTo>
                  <a:pt x="2290" y="1860"/>
                </a:lnTo>
                <a:lnTo>
                  <a:pt x="2290" y="1885"/>
                </a:lnTo>
                <a:lnTo>
                  <a:pt x="2932" y="1887"/>
                </a:lnTo>
                <a:lnTo>
                  <a:pt x="2932" y="1916"/>
                </a:lnTo>
              </a:path>
            </a:pathLst>
          </a:custGeom>
          <a:noFill/>
          <a:ln w="28575" cmpd="sng">
            <a:solidFill>
              <a:srgbClr val="1CBECA"/>
            </a:solidFill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Freeform 2"/>
          <p:cNvSpPr>
            <a:spLocks/>
          </p:cNvSpPr>
          <p:nvPr/>
        </p:nvSpPr>
        <p:spPr bwMode="auto">
          <a:xfrm>
            <a:off x="2357408" y="1704545"/>
            <a:ext cx="3040062" cy="3046412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47" y="33"/>
              </a:cxn>
              <a:cxn ang="0">
                <a:pos x="87" y="98"/>
              </a:cxn>
              <a:cxn ang="0">
                <a:pos x="105" y="129"/>
              </a:cxn>
              <a:cxn ang="0">
                <a:pos x="113" y="163"/>
              </a:cxn>
              <a:cxn ang="0">
                <a:pos x="114" y="198"/>
              </a:cxn>
              <a:cxn ang="0">
                <a:pos x="129" y="261"/>
              </a:cxn>
              <a:cxn ang="0">
                <a:pos x="141" y="293"/>
              </a:cxn>
              <a:cxn ang="0">
                <a:pos x="157" y="332"/>
              </a:cxn>
              <a:cxn ang="0">
                <a:pos x="163" y="355"/>
              </a:cxn>
              <a:cxn ang="0">
                <a:pos x="173" y="428"/>
              </a:cxn>
              <a:cxn ang="0">
                <a:pos x="176" y="510"/>
              </a:cxn>
              <a:cxn ang="0">
                <a:pos x="188" y="563"/>
              </a:cxn>
              <a:cxn ang="0">
                <a:pos x="194" y="635"/>
              </a:cxn>
              <a:cxn ang="0">
                <a:pos x="212" y="698"/>
              </a:cxn>
              <a:cxn ang="0">
                <a:pos x="222" y="768"/>
              </a:cxn>
              <a:cxn ang="0">
                <a:pos x="239" y="803"/>
              </a:cxn>
              <a:cxn ang="0">
                <a:pos x="249" y="872"/>
              </a:cxn>
              <a:cxn ang="0">
                <a:pos x="264" y="907"/>
              </a:cxn>
              <a:cxn ang="0">
                <a:pos x="315" y="943"/>
              </a:cxn>
              <a:cxn ang="0">
                <a:pos x="324" y="973"/>
              </a:cxn>
              <a:cxn ang="0">
                <a:pos x="332" y="1011"/>
              </a:cxn>
              <a:cxn ang="0">
                <a:pos x="372" y="1046"/>
              </a:cxn>
              <a:cxn ang="0">
                <a:pos x="395" y="1079"/>
              </a:cxn>
              <a:cxn ang="0">
                <a:pos x="404" y="1115"/>
              </a:cxn>
              <a:cxn ang="0">
                <a:pos x="417" y="1148"/>
              </a:cxn>
              <a:cxn ang="0">
                <a:pos x="443" y="1183"/>
              </a:cxn>
              <a:cxn ang="0">
                <a:pos x="494" y="1219"/>
              </a:cxn>
              <a:cxn ang="0">
                <a:pos x="503" y="1255"/>
              </a:cxn>
              <a:cxn ang="0">
                <a:pos x="607" y="1292"/>
              </a:cxn>
              <a:cxn ang="0">
                <a:pos x="635" y="1329"/>
              </a:cxn>
              <a:cxn ang="0">
                <a:pos x="689" y="1368"/>
              </a:cxn>
              <a:cxn ang="0">
                <a:pos x="779" y="1405"/>
              </a:cxn>
              <a:cxn ang="0">
                <a:pos x="822" y="1443"/>
              </a:cxn>
              <a:cxn ang="0">
                <a:pos x="897" y="1487"/>
              </a:cxn>
              <a:cxn ang="0">
                <a:pos x="995" y="1527"/>
              </a:cxn>
              <a:cxn ang="0">
                <a:pos x="1031" y="1562"/>
              </a:cxn>
              <a:cxn ang="0">
                <a:pos x="1043" y="1604"/>
              </a:cxn>
              <a:cxn ang="0">
                <a:pos x="1071" y="1641"/>
              </a:cxn>
              <a:cxn ang="0">
                <a:pos x="1081" y="1686"/>
              </a:cxn>
              <a:cxn ang="0">
                <a:pos x="1235" y="1722"/>
              </a:cxn>
              <a:cxn ang="0">
                <a:pos x="1266" y="1761"/>
              </a:cxn>
              <a:cxn ang="0">
                <a:pos x="1517" y="1799"/>
              </a:cxn>
              <a:cxn ang="0">
                <a:pos x="1643" y="1838"/>
              </a:cxn>
              <a:cxn ang="0">
                <a:pos x="1914" y="1881"/>
              </a:cxn>
            </a:cxnLst>
            <a:rect l="0" t="0" r="r" b="b"/>
            <a:pathLst>
              <a:path w="1915" h="1919">
                <a:moveTo>
                  <a:pt x="0" y="1"/>
                </a:moveTo>
                <a:lnTo>
                  <a:pt x="35" y="0"/>
                </a:lnTo>
                <a:lnTo>
                  <a:pt x="33" y="33"/>
                </a:lnTo>
                <a:lnTo>
                  <a:pt x="47" y="33"/>
                </a:lnTo>
                <a:lnTo>
                  <a:pt x="45" y="98"/>
                </a:lnTo>
                <a:lnTo>
                  <a:pt x="87" y="98"/>
                </a:lnTo>
                <a:lnTo>
                  <a:pt x="86" y="129"/>
                </a:lnTo>
                <a:lnTo>
                  <a:pt x="105" y="129"/>
                </a:lnTo>
                <a:lnTo>
                  <a:pt x="107" y="162"/>
                </a:lnTo>
                <a:lnTo>
                  <a:pt x="113" y="163"/>
                </a:lnTo>
                <a:lnTo>
                  <a:pt x="111" y="173"/>
                </a:lnTo>
                <a:lnTo>
                  <a:pt x="114" y="198"/>
                </a:lnTo>
                <a:lnTo>
                  <a:pt x="126" y="199"/>
                </a:lnTo>
                <a:lnTo>
                  <a:pt x="129" y="261"/>
                </a:lnTo>
                <a:lnTo>
                  <a:pt x="139" y="264"/>
                </a:lnTo>
                <a:lnTo>
                  <a:pt x="141" y="293"/>
                </a:lnTo>
                <a:lnTo>
                  <a:pt x="158" y="293"/>
                </a:lnTo>
                <a:lnTo>
                  <a:pt x="157" y="332"/>
                </a:lnTo>
                <a:lnTo>
                  <a:pt x="162" y="332"/>
                </a:lnTo>
                <a:lnTo>
                  <a:pt x="163" y="355"/>
                </a:lnTo>
                <a:lnTo>
                  <a:pt x="169" y="428"/>
                </a:lnTo>
                <a:lnTo>
                  <a:pt x="173" y="428"/>
                </a:lnTo>
                <a:lnTo>
                  <a:pt x="171" y="511"/>
                </a:lnTo>
                <a:lnTo>
                  <a:pt x="176" y="510"/>
                </a:lnTo>
                <a:lnTo>
                  <a:pt x="177" y="563"/>
                </a:lnTo>
                <a:lnTo>
                  <a:pt x="188" y="563"/>
                </a:lnTo>
                <a:lnTo>
                  <a:pt x="189" y="636"/>
                </a:lnTo>
                <a:lnTo>
                  <a:pt x="194" y="635"/>
                </a:lnTo>
                <a:lnTo>
                  <a:pt x="194" y="698"/>
                </a:lnTo>
                <a:lnTo>
                  <a:pt x="212" y="698"/>
                </a:lnTo>
                <a:lnTo>
                  <a:pt x="212" y="769"/>
                </a:lnTo>
                <a:lnTo>
                  <a:pt x="222" y="768"/>
                </a:lnTo>
                <a:lnTo>
                  <a:pt x="221" y="803"/>
                </a:lnTo>
                <a:lnTo>
                  <a:pt x="239" y="803"/>
                </a:lnTo>
                <a:lnTo>
                  <a:pt x="240" y="873"/>
                </a:lnTo>
                <a:lnTo>
                  <a:pt x="249" y="872"/>
                </a:lnTo>
                <a:lnTo>
                  <a:pt x="247" y="906"/>
                </a:lnTo>
                <a:lnTo>
                  <a:pt x="264" y="907"/>
                </a:lnTo>
                <a:lnTo>
                  <a:pt x="265" y="943"/>
                </a:lnTo>
                <a:lnTo>
                  <a:pt x="315" y="943"/>
                </a:lnTo>
                <a:lnTo>
                  <a:pt x="315" y="973"/>
                </a:lnTo>
                <a:lnTo>
                  <a:pt x="324" y="973"/>
                </a:lnTo>
                <a:lnTo>
                  <a:pt x="326" y="1013"/>
                </a:lnTo>
                <a:lnTo>
                  <a:pt x="332" y="1011"/>
                </a:lnTo>
                <a:lnTo>
                  <a:pt x="332" y="1047"/>
                </a:lnTo>
                <a:lnTo>
                  <a:pt x="372" y="1046"/>
                </a:lnTo>
                <a:lnTo>
                  <a:pt x="372" y="1077"/>
                </a:lnTo>
                <a:lnTo>
                  <a:pt x="395" y="1079"/>
                </a:lnTo>
                <a:lnTo>
                  <a:pt x="393" y="1116"/>
                </a:lnTo>
                <a:lnTo>
                  <a:pt x="404" y="1115"/>
                </a:lnTo>
                <a:lnTo>
                  <a:pt x="402" y="1147"/>
                </a:lnTo>
                <a:lnTo>
                  <a:pt x="417" y="1148"/>
                </a:lnTo>
                <a:lnTo>
                  <a:pt x="415" y="1183"/>
                </a:lnTo>
                <a:lnTo>
                  <a:pt x="443" y="1183"/>
                </a:lnTo>
                <a:lnTo>
                  <a:pt x="445" y="1220"/>
                </a:lnTo>
                <a:lnTo>
                  <a:pt x="494" y="1219"/>
                </a:lnTo>
                <a:lnTo>
                  <a:pt x="495" y="1257"/>
                </a:lnTo>
                <a:lnTo>
                  <a:pt x="503" y="1255"/>
                </a:lnTo>
                <a:lnTo>
                  <a:pt x="503" y="1291"/>
                </a:lnTo>
                <a:lnTo>
                  <a:pt x="607" y="1292"/>
                </a:lnTo>
                <a:lnTo>
                  <a:pt x="607" y="1328"/>
                </a:lnTo>
                <a:lnTo>
                  <a:pt x="635" y="1329"/>
                </a:lnTo>
                <a:lnTo>
                  <a:pt x="636" y="1368"/>
                </a:lnTo>
                <a:lnTo>
                  <a:pt x="689" y="1368"/>
                </a:lnTo>
                <a:lnTo>
                  <a:pt x="687" y="1406"/>
                </a:lnTo>
                <a:lnTo>
                  <a:pt x="779" y="1405"/>
                </a:lnTo>
                <a:lnTo>
                  <a:pt x="779" y="1445"/>
                </a:lnTo>
                <a:lnTo>
                  <a:pt x="822" y="1443"/>
                </a:lnTo>
                <a:lnTo>
                  <a:pt x="822" y="1487"/>
                </a:lnTo>
                <a:lnTo>
                  <a:pt x="897" y="1487"/>
                </a:lnTo>
                <a:lnTo>
                  <a:pt x="899" y="1525"/>
                </a:lnTo>
                <a:lnTo>
                  <a:pt x="995" y="1527"/>
                </a:lnTo>
                <a:lnTo>
                  <a:pt x="995" y="1562"/>
                </a:lnTo>
                <a:lnTo>
                  <a:pt x="1031" y="1562"/>
                </a:lnTo>
                <a:lnTo>
                  <a:pt x="1031" y="1605"/>
                </a:lnTo>
                <a:lnTo>
                  <a:pt x="1043" y="1604"/>
                </a:lnTo>
                <a:lnTo>
                  <a:pt x="1043" y="1641"/>
                </a:lnTo>
                <a:lnTo>
                  <a:pt x="1071" y="1641"/>
                </a:lnTo>
                <a:lnTo>
                  <a:pt x="1071" y="1685"/>
                </a:lnTo>
                <a:lnTo>
                  <a:pt x="1081" y="1686"/>
                </a:lnTo>
                <a:lnTo>
                  <a:pt x="1082" y="1723"/>
                </a:lnTo>
                <a:lnTo>
                  <a:pt x="1235" y="1722"/>
                </a:lnTo>
                <a:lnTo>
                  <a:pt x="1236" y="1761"/>
                </a:lnTo>
                <a:lnTo>
                  <a:pt x="1266" y="1761"/>
                </a:lnTo>
                <a:lnTo>
                  <a:pt x="1267" y="1797"/>
                </a:lnTo>
                <a:lnTo>
                  <a:pt x="1517" y="1799"/>
                </a:lnTo>
                <a:lnTo>
                  <a:pt x="1517" y="1836"/>
                </a:lnTo>
                <a:lnTo>
                  <a:pt x="1643" y="1838"/>
                </a:lnTo>
                <a:lnTo>
                  <a:pt x="1645" y="1881"/>
                </a:lnTo>
                <a:lnTo>
                  <a:pt x="1914" y="1881"/>
                </a:lnTo>
                <a:lnTo>
                  <a:pt x="1915" y="1919"/>
                </a:lnTo>
              </a:path>
            </a:pathLst>
          </a:custGeom>
          <a:noFill/>
          <a:ln w="28575">
            <a:solidFill>
              <a:srgbClr val="717073"/>
            </a:solidFill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Round Same Side Corner Rectangle 77"/>
          <p:cNvSpPr/>
          <p:nvPr/>
        </p:nvSpPr>
        <p:spPr>
          <a:xfrm>
            <a:off x="4134678" y="1584960"/>
            <a:ext cx="3753894" cy="64447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400" b="1" baseline="30000">
              <a:solidFill>
                <a:prstClr val="white"/>
              </a:solidFill>
            </a:endParaRPr>
          </a:p>
        </p:txBody>
      </p:sp>
      <p:sp>
        <p:nvSpPr>
          <p:cNvPr id="79" name="Round Same Side Corner Rectangle 78"/>
          <p:cNvSpPr/>
          <p:nvPr/>
        </p:nvSpPr>
        <p:spPr>
          <a:xfrm rot="10800000">
            <a:off x="4134675" y="2220468"/>
            <a:ext cx="3753889" cy="1029679"/>
          </a:xfrm>
          <a:prstGeom prst="round2SameRect">
            <a:avLst>
              <a:gd name="adj1" fmla="val 20976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400" b="1" dirty="0">
                <a:solidFill>
                  <a:prstClr val="white"/>
                </a:solidFill>
              </a:rPr>
              <a:t>PFS in overall population</a:t>
            </a:r>
            <a:endParaRPr lang="de-DE" altLang="en-US" sz="1400" b="1" baseline="30000" dirty="0">
              <a:solidFill>
                <a:prstClr val="white"/>
              </a:solidFill>
            </a:endParaRPr>
          </a:p>
        </p:txBody>
      </p:sp>
      <p:sp>
        <p:nvSpPr>
          <p:cNvPr id="82" name="Round Same Side Corner Rectangle 81"/>
          <p:cNvSpPr/>
          <p:nvPr/>
        </p:nvSpPr>
        <p:spPr>
          <a:xfrm rot="10800000">
            <a:off x="990587" y="1457797"/>
            <a:ext cx="6980714" cy="4612800"/>
          </a:xfrm>
          <a:prstGeom prst="round2SameRect">
            <a:avLst>
              <a:gd name="adj1" fmla="val 3192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0" name="Footer Placeholder 3"/>
          <p:cNvSpPr txBox="1">
            <a:spLocks/>
          </p:cNvSpPr>
          <p:nvPr/>
        </p:nvSpPr>
        <p:spPr>
          <a:xfrm>
            <a:off x="133350" y="6517733"/>
            <a:ext cx="2895600" cy="228162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Schuler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et al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ASCO 2014. Abstract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8019.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5" name="Table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871192"/>
              </p:ext>
            </p:extLst>
          </p:nvPr>
        </p:nvGraphicFramePr>
        <p:xfrm>
          <a:off x="4179747" y="1617800"/>
          <a:ext cx="3663748" cy="1631015"/>
        </p:xfrm>
        <a:graphic>
          <a:graphicData uri="http://schemas.openxmlformats.org/drawingml/2006/table">
            <a:tbl>
              <a:tblPr/>
              <a:tblGrid>
                <a:gridCol w="1679943"/>
                <a:gridCol w="1023162"/>
                <a:gridCol w="960643"/>
              </a:tblGrid>
              <a:tr h="62922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3144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Afatinib +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Paclitaxel </a:t>
                      </a:r>
                      <a:b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(n=134)</a:t>
                      </a:r>
                    </a:p>
                  </a:txBody>
                  <a:tcPr marL="45713" marR="0" marT="0" marB="0" anchor="b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Inv. Choice </a:t>
                      </a:r>
                      <a:b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(n=68)</a:t>
                      </a:r>
                    </a:p>
                  </a:txBody>
                  <a:tcPr marL="45713" marR="0" marT="0" marB="0" anchor="b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PFS event, n (%)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105 (78.4)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54 (79.4)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7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Median PFS (months)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5.6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2.8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713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HR</a:t>
                      </a: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(95% CI)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</a:t>
                      </a:r>
                      <a:endParaRPr kumimoji="0" lang="de-CH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0.60</a:t>
                      </a: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(0.43–0.85)</a:t>
                      </a:r>
                      <a:b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=0.0031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" name="Round Same Side Corner Rectangle 85"/>
          <p:cNvSpPr/>
          <p:nvPr/>
        </p:nvSpPr>
        <p:spPr>
          <a:xfrm>
            <a:off x="989763" y="1225549"/>
            <a:ext cx="6982662" cy="2320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en-US" altLang="en-US" b="1" dirty="0"/>
          </a:p>
        </p:txBody>
      </p:sp>
      <p:sp>
        <p:nvSpPr>
          <p:cNvPr id="73" name="AutoShape 20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91935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B: Best Overall Response 				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white">
          <a:xfrm>
            <a:off x="126464" y="6430518"/>
            <a:ext cx="4975225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200" baseline="30000" dirty="0" err="1"/>
              <a:t>a</a:t>
            </a:r>
            <a:r>
              <a:rPr lang="en-GB" sz="1200" dirty="0" err="1" smtClean="0"/>
              <a:t>Odds</a:t>
            </a:r>
            <a:r>
              <a:rPr lang="en-GB" sz="1200" dirty="0" smtClean="0"/>
              <a:t> ratio for response: 3.1, </a:t>
            </a:r>
            <a:r>
              <a:rPr lang="en-GB" sz="1200" i="1" dirty="0" smtClean="0"/>
              <a:t>P</a:t>
            </a:r>
            <a:r>
              <a:rPr lang="en-GB" sz="1200" dirty="0" smtClean="0"/>
              <a:t>=0.0049.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791568" y="2086048"/>
            <a:ext cx="7708219" cy="3552272"/>
          </a:xfrm>
          <a:prstGeom prst="round2SameRect">
            <a:avLst>
              <a:gd name="adj1" fmla="val 5349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791568" y="1678861"/>
            <a:ext cx="7708221" cy="521897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0546608"/>
              </p:ext>
            </p:extLst>
          </p:nvPr>
        </p:nvGraphicFramePr>
        <p:xfrm>
          <a:off x="791568" y="1716601"/>
          <a:ext cx="7708221" cy="3921719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351400"/>
                <a:gridCol w="2211883"/>
                <a:gridCol w="2144938"/>
              </a:tblGrid>
              <a:tr h="374244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Afatinib + Paclitaxel</a:t>
                      </a:r>
                    </a:p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(n=134)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7144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Inv. Choice Chemo</a:t>
                      </a:r>
                    </a:p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(n=68) 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714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4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Total </a:t>
                      </a:r>
                      <a:r>
                        <a:rPr lang="en-US" sz="1400" b="1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randomised</a:t>
                      </a:r>
                      <a:r>
                        <a:rPr lang="en-US" sz="14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4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[N (%)]</a:t>
                      </a:r>
                      <a:endParaRPr lang="en-US" sz="1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134 </a:t>
                      </a:r>
                      <a:r>
                        <a:rPr lang="en-US" sz="1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(100.0)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68 </a:t>
                      </a:r>
                      <a:r>
                        <a:rPr lang="en-US" sz="1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(100.0)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marL="91440" algn="l" fontAlgn="t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Disease control [N (%)]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            100 (74.6</a:t>
                      </a: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31 </a:t>
                      </a:r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(45.6</a:t>
                      </a: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marL="9144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Objective </a:t>
                      </a:r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response [N (%)]</a:t>
                      </a:r>
                      <a:endParaRPr lang="en-US" sz="1400" b="1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43 (32.1)</a:t>
                      </a:r>
                      <a:r>
                        <a:rPr lang="en-US" sz="1400" b="1" u="none" strike="noStrike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9 (13.2</a:t>
                      </a: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    Complete </a:t>
                      </a:r>
                      <a:r>
                        <a:rPr lang="en-US" sz="1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response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 </a:t>
                      </a:r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(0.7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0 </a:t>
                      </a:r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(0.0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    Partial </a:t>
                      </a:r>
                      <a:r>
                        <a:rPr lang="en-US" sz="1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response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42 </a:t>
                      </a:r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(31.3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9 (13.2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    Stable </a:t>
                      </a:r>
                      <a:r>
                        <a:rPr lang="en-US" sz="14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disease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57 </a:t>
                      </a:r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(42.5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             22 (32.4</a:t>
                      </a:r>
                      <a:r>
                        <a:rPr lang="en-US" sz="14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88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905">
                <a:tc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Duration of response</a:t>
                      </a:r>
                    </a:p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Median in months (Range)</a:t>
                      </a: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    4.2 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(1.1-26.9)</a:t>
                      </a: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   3.3 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(0.3-11.9)</a:t>
                      </a: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905">
                <a:tc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Duration of Disease Control</a:t>
                      </a:r>
                    </a:p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Median in months (Range)</a:t>
                      </a: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    7.0 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(0.9-28.3)</a:t>
                      </a: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   5.7 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(1.4-21.3)</a:t>
                      </a: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5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905">
                <a:tc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Maximum </a:t>
                      </a:r>
                      <a:r>
                        <a:rPr lang="en-GB" sz="14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decrease in tumour size</a:t>
                      </a:r>
                    </a:p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from baseline: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[%]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15.1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1.2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7145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33350" y="6446520"/>
            <a:ext cx="6853775" cy="3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marL="60325" indent="-60325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Data </a:t>
            </a:r>
            <a:r>
              <a:rPr lang="en-GB" sz="1000" dirty="0">
                <a:solidFill>
                  <a:srgbClr val="000000">
                    <a:lumMod val="50000"/>
                  </a:srgbClr>
                </a:solidFill>
              </a:rPr>
              <a:t>on file. Boehringer Ingelheim</a:t>
            </a: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.   </a:t>
            </a:r>
            <a:endParaRPr lang="en-GB" sz="1000" dirty="0">
              <a:solidFill>
                <a:srgbClr val="000000">
                  <a:lumMod val="50000"/>
                </a:srgbClr>
              </a:solidFill>
            </a:endParaRPr>
          </a:p>
        </p:txBody>
      </p:sp>
      <p:sp>
        <p:nvSpPr>
          <p:cNvPr id="10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6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 B: Overall Survival</a:t>
            </a:r>
            <a:endParaRPr lang="en-GB" smtClean="0"/>
          </a:p>
        </p:txBody>
      </p:sp>
      <p:sp>
        <p:nvSpPr>
          <p:cNvPr id="7" name="TextBox 6"/>
          <p:cNvSpPr txBox="1"/>
          <p:nvPr/>
        </p:nvSpPr>
        <p:spPr>
          <a:xfrm>
            <a:off x="1168518" y="5453040"/>
            <a:ext cx="6743949" cy="5539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b="1" dirty="0" smtClean="0">
                <a:solidFill>
                  <a:prstClr val="black"/>
                </a:solidFill>
              </a:rPr>
              <a:t>No. at risk:</a:t>
            </a:r>
          </a:p>
          <a:p>
            <a:pPr>
              <a:lnSpc>
                <a:spcPct val="120000"/>
              </a:lnSpc>
              <a:tabLst>
                <a:tab pos="1084263" algn="ctr"/>
                <a:tab pos="1430338" algn="ctr"/>
                <a:tab pos="1828800" algn="ctr"/>
                <a:tab pos="2173288" algn="l"/>
                <a:tab pos="2514600" algn="ctr"/>
                <a:tab pos="2859088" algn="ctr"/>
                <a:tab pos="3259138" algn="ctr"/>
                <a:tab pos="3598863" algn="ctr"/>
                <a:tab pos="4002088" algn="ctr"/>
                <a:tab pos="4343400" algn="ctr"/>
                <a:tab pos="4741863" algn="ctr"/>
                <a:tab pos="5087938" algn="ctr"/>
                <a:tab pos="5486400" algn="ctr"/>
                <a:tab pos="5830888" algn="ctr"/>
              </a:tabLst>
            </a:pPr>
            <a:r>
              <a:rPr lang="en-US" sz="1000" dirty="0" err="1" smtClean="0">
                <a:solidFill>
                  <a:srgbClr val="1CBECA"/>
                </a:solidFill>
              </a:rPr>
              <a:t>Afa</a:t>
            </a:r>
            <a:r>
              <a:rPr lang="en-US" sz="1000" dirty="0" smtClean="0">
                <a:solidFill>
                  <a:srgbClr val="1CBECA"/>
                </a:solidFill>
              </a:rPr>
              <a:t> + Pac	134	121	98	82	 61	 47	31	 24	14	11	6	2	2	0</a:t>
            </a:r>
          </a:p>
          <a:p>
            <a:pPr>
              <a:lnSpc>
                <a:spcPct val="120000"/>
              </a:lnSpc>
              <a:tabLst>
                <a:tab pos="1084263" algn="ctr"/>
                <a:tab pos="1430338" algn="ctr"/>
                <a:tab pos="1828800" algn="ctr"/>
                <a:tab pos="2173288" algn="l"/>
                <a:tab pos="2514600" algn="ctr"/>
                <a:tab pos="2859088" algn="ctr"/>
                <a:tab pos="3259138" algn="ctr"/>
                <a:tab pos="3598863" algn="ctr"/>
                <a:tab pos="4002088" algn="ctr"/>
                <a:tab pos="4343400" algn="ctr"/>
                <a:tab pos="4741863" algn="ctr"/>
                <a:tab pos="5087938" algn="ctr"/>
                <a:tab pos="5486400" algn="ctr"/>
                <a:tab pos="5830888" algn="ctr"/>
              </a:tabLst>
            </a:pPr>
            <a:r>
              <a:rPr lang="en-US" sz="1000" spc="-20" dirty="0" smtClean="0">
                <a:solidFill>
                  <a:prstClr val="black"/>
                </a:solidFill>
              </a:rPr>
              <a:t>Inv. Choice	68	57	46	40	 31	 25	18	 11	7	5	1	0	0	0	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0" name="TextBox 17"/>
          <p:cNvSpPr txBox="1"/>
          <p:nvPr/>
        </p:nvSpPr>
        <p:spPr>
          <a:xfrm>
            <a:off x="3004731" y="5393621"/>
            <a:ext cx="335902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Time from treatment start (months)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1" name="TextBox 50"/>
          <p:cNvSpPr txBox="1"/>
          <p:nvPr/>
        </p:nvSpPr>
        <p:spPr>
          <a:xfrm rot="16200000">
            <a:off x="778642" y="3489295"/>
            <a:ext cx="1762053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Estimated probability of OS</a:t>
            </a:r>
            <a:endParaRPr lang="en-US" sz="1000" dirty="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236573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94943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64393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326996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698812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5897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152524" y="5066744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152524" y="4455395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152524" y="3846379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150507" y="3238840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152524" y="2630497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152524" y="2023629"/>
            <a:ext cx="45719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4"/>
          <p:cNvSpPr txBox="1"/>
          <p:nvPr/>
        </p:nvSpPr>
        <p:spPr>
          <a:xfrm>
            <a:off x="2186957" y="5207481"/>
            <a:ext cx="118206" cy="1384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smtClean="0">
                <a:solidFill>
                  <a:prstClr val="black"/>
                </a:solidFill>
              </a:rPr>
              <a:t>0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25" name="TextBox 35"/>
          <p:cNvSpPr txBox="1"/>
          <p:nvPr/>
        </p:nvSpPr>
        <p:spPr>
          <a:xfrm>
            <a:off x="2543947" y="5207481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6" name="TextBox 36"/>
          <p:cNvSpPr txBox="1"/>
          <p:nvPr/>
        </p:nvSpPr>
        <p:spPr>
          <a:xfrm>
            <a:off x="2907286" y="5207481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6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3272292" y="5207481"/>
            <a:ext cx="118206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9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3598559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12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9" name="TextBox 39"/>
          <p:cNvSpPr txBox="1"/>
          <p:nvPr/>
        </p:nvSpPr>
        <p:spPr>
          <a:xfrm>
            <a:off x="3966427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15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0" name="TextBox 40"/>
          <p:cNvSpPr txBox="1"/>
          <p:nvPr/>
        </p:nvSpPr>
        <p:spPr>
          <a:xfrm>
            <a:off x="4330062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18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4697157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21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5064502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24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3" name="TextBox 43"/>
          <p:cNvSpPr txBox="1"/>
          <p:nvPr/>
        </p:nvSpPr>
        <p:spPr>
          <a:xfrm>
            <a:off x="5426984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27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4" name="TextBox 44"/>
          <p:cNvSpPr txBox="1"/>
          <p:nvPr/>
        </p:nvSpPr>
        <p:spPr>
          <a:xfrm>
            <a:off x="1897073" y="4994413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1897073" y="4386961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0.2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6" name="TextBox 46"/>
          <p:cNvSpPr txBox="1"/>
          <p:nvPr/>
        </p:nvSpPr>
        <p:spPr>
          <a:xfrm>
            <a:off x="1897073" y="3778522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0.4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7" name="TextBox 47"/>
          <p:cNvSpPr txBox="1"/>
          <p:nvPr/>
        </p:nvSpPr>
        <p:spPr>
          <a:xfrm>
            <a:off x="1897073" y="3160712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0.6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8" name="TextBox 48"/>
          <p:cNvSpPr txBox="1"/>
          <p:nvPr/>
        </p:nvSpPr>
        <p:spPr>
          <a:xfrm>
            <a:off x="1897073" y="2560559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0.8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9" name="TextBox 49"/>
          <p:cNvSpPr txBox="1"/>
          <p:nvPr/>
        </p:nvSpPr>
        <p:spPr>
          <a:xfrm>
            <a:off x="1897073" y="1956195"/>
            <a:ext cx="223744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prstClr val="black"/>
                </a:solidFill>
              </a:rPr>
              <a:t>1.0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2203140" y="1974101"/>
            <a:ext cx="4834804" cy="3133747"/>
          </a:xfrm>
          <a:custGeom>
            <a:avLst/>
            <a:gdLst>
              <a:gd name="connsiteX0" fmla="*/ 0 w 3384550"/>
              <a:gd name="connsiteY0" fmla="*/ 0 h 2590800"/>
              <a:gd name="connsiteX1" fmla="*/ 0 w 3384550"/>
              <a:gd name="connsiteY1" fmla="*/ 2590800 h 2590800"/>
              <a:gd name="connsiteX2" fmla="*/ 3384550 w 3384550"/>
              <a:gd name="connsiteY2" fmla="*/ 259080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4550" h="2590800">
                <a:moveTo>
                  <a:pt x="0" y="0"/>
                </a:moveTo>
                <a:lnTo>
                  <a:pt x="0" y="2590800"/>
                </a:lnTo>
                <a:lnTo>
                  <a:pt x="3384550" y="2590800"/>
                </a:lnTo>
              </a:path>
            </a:pathLst>
          </a:custGeom>
          <a:noFill/>
          <a:ln w="1270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prstClr val="black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428749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793717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54453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519667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3"/>
          <p:cNvSpPr txBox="1"/>
          <p:nvPr/>
        </p:nvSpPr>
        <p:spPr>
          <a:xfrm>
            <a:off x="5791050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30</a:t>
            </a:r>
            <a:endParaRPr lang="en-US" sz="900" dirty="0">
              <a:solidFill>
                <a:prstClr val="black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5883733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3"/>
          <p:cNvSpPr txBox="1"/>
          <p:nvPr/>
        </p:nvSpPr>
        <p:spPr>
          <a:xfrm>
            <a:off x="6155117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33</a:t>
            </a:r>
            <a:endParaRPr lang="en-US" sz="900" dirty="0">
              <a:solidFill>
                <a:prstClr val="black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6247800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3"/>
          <p:cNvSpPr txBox="1"/>
          <p:nvPr/>
        </p:nvSpPr>
        <p:spPr>
          <a:xfrm>
            <a:off x="6527651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36</a:t>
            </a:r>
            <a:endParaRPr lang="en-US" sz="900" dirty="0">
              <a:solidFill>
                <a:prstClr val="black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6620334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43"/>
          <p:cNvSpPr txBox="1"/>
          <p:nvPr/>
        </p:nvSpPr>
        <p:spPr>
          <a:xfrm>
            <a:off x="6891718" y="5207481"/>
            <a:ext cx="202638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39</a:t>
            </a:r>
            <a:endParaRPr lang="en-US" sz="900" dirty="0">
              <a:solidFill>
                <a:prstClr val="black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6984401" y="5109386"/>
            <a:ext cx="0" cy="4959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>
            <a:spLocks noChangeAspect="1"/>
          </p:cNvSpPr>
          <p:nvPr/>
        </p:nvSpPr>
        <p:spPr>
          <a:xfrm>
            <a:off x="5099208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5888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137308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5268753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461158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5598318" y="445677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5718333" y="457869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5737383" y="457869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5986938" y="457869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6209823" y="466823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6234588" y="466823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6853713" y="466823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5066823" y="442058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4994433" y="438819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4748688" y="425865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4693443" y="419198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4638198" y="419769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6044088" y="469109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5687853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5586888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5535453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5150643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5110638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4901088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4767738" y="418245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4718208" y="411197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4664868" y="411197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4630578" y="411197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4245768" y="399195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209573" y="393861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4144803" y="390813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4264818" y="393861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104798" y="382812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3209448" y="300135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2357913" y="222983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921793" y="272132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2828448" y="252891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Oval 92"/>
          <p:cNvSpPr>
            <a:spLocks noChangeAspect="1"/>
          </p:cNvSpPr>
          <p:nvPr/>
        </p:nvSpPr>
        <p:spPr>
          <a:xfrm>
            <a:off x="2607468" y="231746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Oval 93"/>
          <p:cNvSpPr>
            <a:spLocks noChangeAspect="1"/>
          </p:cNvSpPr>
          <p:nvPr/>
        </p:nvSpPr>
        <p:spPr>
          <a:xfrm>
            <a:off x="2529363" y="223364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2359818" y="211553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458878" y="227936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615088" y="2370801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2624613" y="241842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337" name="Freeform 1"/>
          <p:cNvSpPr>
            <a:spLocks/>
          </p:cNvSpPr>
          <p:nvPr/>
        </p:nvSpPr>
        <p:spPr bwMode="auto">
          <a:xfrm>
            <a:off x="2232031" y="2027989"/>
            <a:ext cx="4652963" cy="2662237"/>
          </a:xfrm>
          <a:custGeom>
            <a:avLst/>
            <a:gdLst/>
            <a:ahLst/>
            <a:cxnLst>
              <a:cxn ang="0">
                <a:pos x="30" y="40"/>
              </a:cxn>
              <a:cxn ang="0">
                <a:pos x="90" y="57"/>
              </a:cxn>
              <a:cxn ang="0">
                <a:pos x="119" y="84"/>
              </a:cxn>
              <a:cxn ang="0">
                <a:pos x="160" y="114"/>
              </a:cxn>
              <a:cxn ang="0">
                <a:pos x="171" y="144"/>
              </a:cxn>
              <a:cxn ang="0">
                <a:pos x="236" y="159"/>
              </a:cxn>
              <a:cxn ang="0">
                <a:pos x="252" y="217"/>
              </a:cxn>
              <a:cxn ang="0">
                <a:pos x="302" y="235"/>
              </a:cxn>
              <a:cxn ang="0">
                <a:pos x="330" y="259"/>
              </a:cxn>
              <a:cxn ang="0">
                <a:pos x="348" y="276"/>
              </a:cxn>
              <a:cxn ang="0">
                <a:pos x="387" y="331"/>
              </a:cxn>
              <a:cxn ang="0">
                <a:pos x="406" y="373"/>
              </a:cxn>
              <a:cxn ang="0">
                <a:pos x="425" y="450"/>
              </a:cxn>
              <a:cxn ang="0">
                <a:pos x="480" y="471"/>
              </a:cxn>
              <a:cxn ang="0">
                <a:pos x="488" y="497"/>
              </a:cxn>
              <a:cxn ang="0">
                <a:pos x="500" y="516"/>
              </a:cxn>
              <a:cxn ang="0">
                <a:pos x="513" y="540"/>
              </a:cxn>
              <a:cxn ang="0">
                <a:pos x="558" y="557"/>
              </a:cxn>
              <a:cxn ang="0">
                <a:pos x="573" y="587"/>
              </a:cxn>
              <a:cxn ang="0">
                <a:pos x="608" y="601"/>
              </a:cxn>
              <a:cxn ang="0">
                <a:pos x="628" y="631"/>
              </a:cxn>
              <a:cxn ang="0">
                <a:pos x="646" y="660"/>
              </a:cxn>
              <a:cxn ang="0">
                <a:pos x="663" y="679"/>
              </a:cxn>
              <a:cxn ang="0">
                <a:pos x="734" y="707"/>
              </a:cxn>
              <a:cxn ang="0">
                <a:pos x="843" y="840"/>
              </a:cxn>
              <a:cxn ang="0">
                <a:pos x="872" y="855"/>
              </a:cxn>
              <a:cxn ang="0">
                <a:pos x="923" y="946"/>
              </a:cxn>
              <a:cxn ang="0">
                <a:pos x="950" y="985"/>
              </a:cxn>
              <a:cxn ang="0">
                <a:pos x="965" y="1016"/>
              </a:cxn>
              <a:cxn ang="0">
                <a:pos x="1011" y="1030"/>
              </a:cxn>
              <a:cxn ang="0">
                <a:pos x="1064" y="1065"/>
              </a:cxn>
              <a:cxn ang="0">
                <a:pos x="1110" y="1078"/>
              </a:cxn>
              <a:cxn ang="0">
                <a:pos x="1144" y="1131"/>
              </a:cxn>
              <a:cxn ang="0">
                <a:pos x="1188" y="1147"/>
              </a:cxn>
              <a:cxn ang="0">
                <a:pos x="1212" y="1195"/>
              </a:cxn>
              <a:cxn ang="0">
                <a:pos x="1278" y="1230"/>
              </a:cxn>
              <a:cxn ang="0">
                <a:pos x="1338" y="1286"/>
              </a:cxn>
              <a:cxn ang="0">
                <a:pos x="1361" y="1305"/>
              </a:cxn>
              <a:cxn ang="0">
                <a:pos x="1376" y="1340"/>
              </a:cxn>
              <a:cxn ang="0">
                <a:pos x="1455" y="1360"/>
              </a:cxn>
              <a:cxn ang="0">
                <a:pos x="1574" y="1394"/>
              </a:cxn>
              <a:cxn ang="0">
                <a:pos x="1659" y="1416"/>
              </a:cxn>
              <a:cxn ang="0">
                <a:pos x="1678" y="1480"/>
              </a:cxn>
              <a:cxn ang="0">
                <a:pos x="1758" y="1497"/>
              </a:cxn>
              <a:cxn ang="0">
                <a:pos x="1811" y="1540"/>
              </a:cxn>
              <a:cxn ang="0">
                <a:pos x="2169" y="1579"/>
              </a:cxn>
              <a:cxn ang="0">
                <a:pos x="2460" y="1674"/>
              </a:cxn>
            </a:cxnLst>
            <a:rect l="0" t="0" r="r" b="b"/>
            <a:pathLst>
              <a:path w="2931" h="1677">
                <a:moveTo>
                  <a:pt x="0" y="0"/>
                </a:moveTo>
                <a:lnTo>
                  <a:pt x="29" y="0"/>
                </a:lnTo>
                <a:lnTo>
                  <a:pt x="30" y="40"/>
                </a:lnTo>
                <a:lnTo>
                  <a:pt x="52" y="42"/>
                </a:lnTo>
                <a:lnTo>
                  <a:pt x="53" y="55"/>
                </a:lnTo>
                <a:lnTo>
                  <a:pt x="90" y="57"/>
                </a:lnTo>
                <a:lnTo>
                  <a:pt x="89" y="73"/>
                </a:lnTo>
                <a:lnTo>
                  <a:pt x="118" y="73"/>
                </a:lnTo>
                <a:lnTo>
                  <a:pt x="119" y="84"/>
                </a:lnTo>
                <a:lnTo>
                  <a:pt x="123" y="85"/>
                </a:lnTo>
                <a:lnTo>
                  <a:pt x="123" y="114"/>
                </a:lnTo>
                <a:lnTo>
                  <a:pt x="160" y="114"/>
                </a:lnTo>
                <a:lnTo>
                  <a:pt x="164" y="129"/>
                </a:lnTo>
                <a:lnTo>
                  <a:pt x="171" y="130"/>
                </a:lnTo>
                <a:lnTo>
                  <a:pt x="171" y="144"/>
                </a:lnTo>
                <a:lnTo>
                  <a:pt x="230" y="145"/>
                </a:lnTo>
                <a:lnTo>
                  <a:pt x="231" y="159"/>
                </a:lnTo>
                <a:lnTo>
                  <a:pt x="236" y="159"/>
                </a:lnTo>
                <a:lnTo>
                  <a:pt x="236" y="173"/>
                </a:lnTo>
                <a:lnTo>
                  <a:pt x="238" y="172"/>
                </a:lnTo>
                <a:lnTo>
                  <a:pt x="252" y="217"/>
                </a:lnTo>
                <a:lnTo>
                  <a:pt x="293" y="216"/>
                </a:lnTo>
                <a:lnTo>
                  <a:pt x="293" y="233"/>
                </a:lnTo>
                <a:lnTo>
                  <a:pt x="302" y="235"/>
                </a:lnTo>
                <a:lnTo>
                  <a:pt x="298" y="245"/>
                </a:lnTo>
                <a:lnTo>
                  <a:pt x="329" y="245"/>
                </a:lnTo>
                <a:lnTo>
                  <a:pt x="330" y="259"/>
                </a:lnTo>
                <a:lnTo>
                  <a:pt x="345" y="258"/>
                </a:lnTo>
                <a:lnTo>
                  <a:pt x="342" y="267"/>
                </a:lnTo>
                <a:lnTo>
                  <a:pt x="348" y="276"/>
                </a:lnTo>
                <a:lnTo>
                  <a:pt x="381" y="275"/>
                </a:lnTo>
                <a:lnTo>
                  <a:pt x="380" y="288"/>
                </a:lnTo>
                <a:lnTo>
                  <a:pt x="387" y="331"/>
                </a:lnTo>
                <a:lnTo>
                  <a:pt x="388" y="340"/>
                </a:lnTo>
                <a:lnTo>
                  <a:pt x="405" y="349"/>
                </a:lnTo>
                <a:lnTo>
                  <a:pt x="406" y="373"/>
                </a:lnTo>
                <a:lnTo>
                  <a:pt x="411" y="424"/>
                </a:lnTo>
                <a:lnTo>
                  <a:pt x="426" y="424"/>
                </a:lnTo>
                <a:lnTo>
                  <a:pt x="425" y="450"/>
                </a:lnTo>
                <a:lnTo>
                  <a:pt x="473" y="449"/>
                </a:lnTo>
                <a:lnTo>
                  <a:pt x="474" y="467"/>
                </a:lnTo>
                <a:lnTo>
                  <a:pt x="480" y="471"/>
                </a:lnTo>
                <a:lnTo>
                  <a:pt x="483" y="487"/>
                </a:lnTo>
                <a:lnTo>
                  <a:pt x="480" y="490"/>
                </a:lnTo>
                <a:lnTo>
                  <a:pt x="488" y="497"/>
                </a:lnTo>
                <a:lnTo>
                  <a:pt x="486" y="509"/>
                </a:lnTo>
                <a:lnTo>
                  <a:pt x="496" y="510"/>
                </a:lnTo>
                <a:lnTo>
                  <a:pt x="500" y="516"/>
                </a:lnTo>
                <a:lnTo>
                  <a:pt x="498" y="525"/>
                </a:lnTo>
                <a:lnTo>
                  <a:pt x="510" y="525"/>
                </a:lnTo>
                <a:lnTo>
                  <a:pt x="513" y="540"/>
                </a:lnTo>
                <a:lnTo>
                  <a:pt x="524" y="539"/>
                </a:lnTo>
                <a:lnTo>
                  <a:pt x="528" y="557"/>
                </a:lnTo>
                <a:lnTo>
                  <a:pt x="558" y="557"/>
                </a:lnTo>
                <a:lnTo>
                  <a:pt x="564" y="568"/>
                </a:lnTo>
                <a:lnTo>
                  <a:pt x="575" y="570"/>
                </a:lnTo>
                <a:lnTo>
                  <a:pt x="573" y="587"/>
                </a:lnTo>
                <a:lnTo>
                  <a:pt x="592" y="587"/>
                </a:lnTo>
                <a:lnTo>
                  <a:pt x="591" y="600"/>
                </a:lnTo>
                <a:lnTo>
                  <a:pt x="608" y="601"/>
                </a:lnTo>
                <a:lnTo>
                  <a:pt x="608" y="612"/>
                </a:lnTo>
                <a:lnTo>
                  <a:pt x="612" y="629"/>
                </a:lnTo>
                <a:lnTo>
                  <a:pt x="628" y="631"/>
                </a:lnTo>
                <a:lnTo>
                  <a:pt x="629" y="645"/>
                </a:lnTo>
                <a:lnTo>
                  <a:pt x="648" y="645"/>
                </a:lnTo>
                <a:lnTo>
                  <a:pt x="646" y="660"/>
                </a:lnTo>
                <a:lnTo>
                  <a:pt x="663" y="661"/>
                </a:lnTo>
                <a:lnTo>
                  <a:pt x="660" y="673"/>
                </a:lnTo>
                <a:lnTo>
                  <a:pt x="663" y="679"/>
                </a:lnTo>
                <a:lnTo>
                  <a:pt x="707" y="678"/>
                </a:lnTo>
                <a:lnTo>
                  <a:pt x="710" y="707"/>
                </a:lnTo>
                <a:lnTo>
                  <a:pt x="734" y="707"/>
                </a:lnTo>
                <a:lnTo>
                  <a:pt x="806" y="811"/>
                </a:lnTo>
                <a:lnTo>
                  <a:pt x="839" y="810"/>
                </a:lnTo>
                <a:lnTo>
                  <a:pt x="843" y="840"/>
                </a:lnTo>
                <a:lnTo>
                  <a:pt x="857" y="840"/>
                </a:lnTo>
                <a:lnTo>
                  <a:pt x="857" y="858"/>
                </a:lnTo>
                <a:lnTo>
                  <a:pt x="872" y="855"/>
                </a:lnTo>
                <a:lnTo>
                  <a:pt x="878" y="924"/>
                </a:lnTo>
                <a:lnTo>
                  <a:pt x="918" y="923"/>
                </a:lnTo>
                <a:lnTo>
                  <a:pt x="923" y="946"/>
                </a:lnTo>
                <a:lnTo>
                  <a:pt x="935" y="951"/>
                </a:lnTo>
                <a:lnTo>
                  <a:pt x="940" y="982"/>
                </a:lnTo>
                <a:lnTo>
                  <a:pt x="950" y="985"/>
                </a:lnTo>
                <a:lnTo>
                  <a:pt x="952" y="1003"/>
                </a:lnTo>
                <a:lnTo>
                  <a:pt x="963" y="1003"/>
                </a:lnTo>
                <a:lnTo>
                  <a:pt x="965" y="1016"/>
                </a:lnTo>
                <a:lnTo>
                  <a:pt x="984" y="1016"/>
                </a:lnTo>
                <a:lnTo>
                  <a:pt x="986" y="1032"/>
                </a:lnTo>
                <a:lnTo>
                  <a:pt x="1011" y="1030"/>
                </a:lnTo>
                <a:lnTo>
                  <a:pt x="1011" y="1045"/>
                </a:lnTo>
                <a:lnTo>
                  <a:pt x="1062" y="1046"/>
                </a:lnTo>
                <a:lnTo>
                  <a:pt x="1064" y="1065"/>
                </a:lnTo>
                <a:lnTo>
                  <a:pt x="1068" y="1065"/>
                </a:lnTo>
                <a:lnTo>
                  <a:pt x="1068" y="1080"/>
                </a:lnTo>
                <a:lnTo>
                  <a:pt x="1110" y="1078"/>
                </a:lnTo>
                <a:lnTo>
                  <a:pt x="1113" y="1095"/>
                </a:lnTo>
                <a:lnTo>
                  <a:pt x="1145" y="1096"/>
                </a:lnTo>
                <a:lnTo>
                  <a:pt x="1144" y="1131"/>
                </a:lnTo>
                <a:lnTo>
                  <a:pt x="1160" y="1131"/>
                </a:lnTo>
                <a:lnTo>
                  <a:pt x="1158" y="1146"/>
                </a:lnTo>
                <a:lnTo>
                  <a:pt x="1188" y="1147"/>
                </a:lnTo>
                <a:lnTo>
                  <a:pt x="1187" y="1179"/>
                </a:lnTo>
                <a:lnTo>
                  <a:pt x="1212" y="1178"/>
                </a:lnTo>
                <a:lnTo>
                  <a:pt x="1212" y="1195"/>
                </a:lnTo>
                <a:lnTo>
                  <a:pt x="1251" y="1198"/>
                </a:lnTo>
                <a:lnTo>
                  <a:pt x="1256" y="1228"/>
                </a:lnTo>
                <a:lnTo>
                  <a:pt x="1278" y="1230"/>
                </a:lnTo>
                <a:lnTo>
                  <a:pt x="1281" y="1264"/>
                </a:lnTo>
                <a:lnTo>
                  <a:pt x="1336" y="1264"/>
                </a:lnTo>
                <a:lnTo>
                  <a:pt x="1338" y="1286"/>
                </a:lnTo>
                <a:lnTo>
                  <a:pt x="1349" y="1287"/>
                </a:lnTo>
                <a:lnTo>
                  <a:pt x="1347" y="1304"/>
                </a:lnTo>
                <a:lnTo>
                  <a:pt x="1361" y="1305"/>
                </a:lnTo>
                <a:lnTo>
                  <a:pt x="1364" y="1322"/>
                </a:lnTo>
                <a:lnTo>
                  <a:pt x="1376" y="1321"/>
                </a:lnTo>
                <a:lnTo>
                  <a:pt x="1376" y="1340"/>
                </a:lnTo>
                <a:lnTo>
                  <a:pt x="1443" y="1340"/>
                </a:lnTo>
                <a:lnTo>
                  <a:pt x="1444" y="1360"/>
                </a:lnTo>
                <a:lnTo>
                  <a:pt x="1455" y="1360"/>
                </a:lnTo>
                <a:lnTo>
                  <a:pt x="1455" y="1377"/>
                </a:lnTo>
                <a:lnTo>
                  <a:pt x="1574" y="1376"/>
                </a:lnTo>
                <a:lnTo>
                  <a:pt x="1574" y="1394"/>
                </a:lnTo>
                <a:lnTo>
                  <a:pt x="1589" y="1394"/>
                </a:lnTo>
                <a:lnTo>
                  <a:pt x="1592" y="1417"/>
                </a:lnTo>
                <a:lnTo>
                  <a:pt x="1659" y="1416"/>
                </a:lnTo>
                <a:lnTo>
                  <a:pt x="1659" y="1437"/>
                </a:lnTo>
                <a:lnTo>
                  <a:pt x="1676" y="1437"/>
                </a:lnTo>
                <a:lnTo>
                  <a:pt x="1678" y="1480"/>
                </a:lnTo>
                <a:lnTo>
                  <a:pt x="1713" y="1478"/>
                </a:lnTo>
                <a:lnTo>
                  <a:pt x="1714" y="1498"/>
                </a:lnTo>
                <a:lnTo>
                  <a:pt x="1758" y="1497"/>
                </a:lnTo>
                <a:lnTo>
                  <a:pt x="1761" y="1519"/>
                </a:lnTo>
                <a:lnTo>
                  <a:pt x="1809" y="1519"/>
                </a:lnTo>
                <a:lnTo>
                  <a:pt x="1811" y="1540"/>
                </a:lnTo>
                <a:lnTo>
                  <a:pt x="2153" y="1542"/>
                </a:lnTo>
                <a:lnTo>
                  <a:pt x="2154" y="1579"/>
                </a:lnTo>
                <a:lnTo>
                  <a:pt x="2169" y="1579"/>
                </a:lnTo>
                <a:lnTo>
                  <a:pt x="2172" y="1617"/>
                </a:lnTo>
                <a:lnTo>
                  <a:pt x="2460" y="1615"/>
                </a:lnTo>
                <a:lnTo>
                  <a:pt x="2460" y="1674"/>
                </a:lnTo>
                <a:lnTo>
                  <a:pt x="2928" y="1672"/>
                </a:lnTo>
                <a:lnTo>
                  <a:pt x="2931" y="1677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Freeform 2"/>
          <p:cNvSpPr>
            <a:spLocks/>
          </p:cNvSpPr>
          <p:nvPr/>
        </p:nvSpPr>
        <p:spPr bwMode="auto">
          <a:xfrm>
            <a:off x="2229483" y="2027210"/>
            <a:ext cx="3833813" cy="2679700"/>
          </a:xfrm>
          <a:custGeom>
            <a:avLst/>
            <a:gdLst/>
            <a:ahLst/>
            <a:cxnLst>
              <a:cxn ang="0">
                <a:pos x="29" y="0"/>
              </a:cxn>
              <a:cxn ang="0">
                <a:pos x="74" y="85"/>
              </a:cxn>
              <a:cxn ang="0">
                <a:pos x="87" y="112"/>
              </a:cxn>
              <a:cxn ang="0">
                <a:pos x="119" y="138"/>
              </a:cxn>
              <a:cxn ang="0">
                <a:pos x="164" y="169"/>
              </a:cxn>
              <a:cxn ang="0">
                <a:pos x="260" y="230"/>
              </a:cxn>
              <a:cxn ang="0">
                <a:pos x="276" y="289"/>
              </a:cxn>
              <a:cxn ang="0">
                <a:pos x="314" y="316"/>
              </a:cxn>
              <a:cxn ang="0">
                <a:pos x="321" y="350"/>
              </a:cxn>
              <a:cxn ang="0">
                <a:pos x="334" y="381"/>
              </a:cxn>
              <a:cxn ang="0">
                <a:pos x="351" y="442"/>
              </a:cxn>
              <a:cxn ang="0">
                <a:pos x="448" y="477"/>
              </a:cxn>
              <a:cxn ang="0">
                <a:pos x="470" y="501"/>
              </a:cxn>
              <a:cxn ang="0">
                <a:pos x="490" y="534"/>
              </a:cxn>
              <a:cxn ang="0">
                <a:pos x="506" y="564"/>
              </a:cxn>
              <a:cxn ang="0">
                <a:pos x="544" y="596"/>
              </a:cxn>
              <a:cxn ang="0">
                <a:pos x="586" y="628"/>
              </a:cxn>
              <a:cxn ang="0">
                <a:pos x="712" y="655"/>
              </a:cxn>
              <a:cxn ang="0">
                <a:pos x="761" y="720"/>
              </a:cxn>
              <a:cxn ang="0">
                <a:pos x="843" y="782"/>
              </a:cxn>
              <a:cxn ang="0">
                <a:pos x="855" y="817"/>
              </a:cxn>
              <a:cxn ang="0">
                <a:pos x="858" y="852"/>
              </a:cxn>
              <a:cxn ang="0">
                <a:pos x="873" y="883"/>
              </a:cxn>
              <a:cxn ang="0">
                <a:pos x="924" y="909"/>
              </a:cxn>
              <a:cxn ang="0">
                <a:pos x="936" y="945"/>
              </a:cxn>
              <a:cxn ang="0">
                <a:pos x="940" y="981"/>
              </a:cxn>
              <a:cxn ang="0">
                <a:pos x="1013" y="1048"/>
              </a:cxn>
              <a:cxn ang="0">
                <a:pos x="1036" y="1081"/>
              </a:cxn>
              <a:cxn ang="0">
                <a:pos x="1156" y="1112"/>
              </a:cxn>
              <a:cxn ang="0">
                <a:pos x="1180" y="1158"/>
              </a:cxn>
              <a:cxn ang="0">
                <a:pos x="1203" y="1176"/>
              </a:cxn>
              <a:cxn ang="0">
                <a:pos x="1277" y="1215"/>
              </a:cxn>
              <a:cxn ang="0">
                <a:pos x="1318" y="1255"/>
              </a:cxn>
              <a:cxn ang="0">
                <a:pos x="1476" y="1285"/>
              </a:cxn>
              <a:cxn ang="0">
                <a:pos x="1514" y="1327"/>
              </a:cxn>
              <a:cxn ang="0">
                <a:pos x="1594" y="1369"/>
              </a:cxn>
              <a:cxn ang="0">
                <a:pos x="1634" y="1413"/>
              </a:cxn>
              <a:cxn ang="0">
                <a:pos x="1686" y="1465"/>
              </a:cxn>
              <a:cxn ang="0">
                <a:pos x="2278" y="1688"/>
              </a:cxn>
            </a:cxnLst>
            <a:rect l="0" t="0" r="r" b="b"/>
            <a:pathLst>
              <a:path w="2415" h="1688">
                <a:moveTo>
                  <a:pt x="0" y="0"/>
                </a:moveTo>
                <a:lnTo>
                  <a:pt x="29" y="0"/>
                </a:lnTo>
                <a:lnTo>
                  <a:pt x="32" y="84"/>
                </a:lnTo>
                <a:lnTo>
                  <a:pt x="74" y="85"/>
                </a:lnTo>
                <a:lnTo>
                  <a:pt x="74" y="112"/>
                </a:lnTo>
                <a:lnTo>
                  <a:pt x="87" y="112"/>
                </a:lnTo>
                <a:lnTo>
                  <a:pt x="87" y="138"/>
                </a:lnTo>
                <a:lnTo>
                  <a:pt x="119" y="138"/>
                </a:lnTo>
                <a:lnTo>
                  <a:pt x="120" y="170"/>
                </a:lnTo>
                <a:lnTo>
                  <a:pt x="164" y="169"/>
                </a:lnTo>
                <a:lnTo>
                  <a:pt x="165" y="229"/>
                </a:lnTo>
                <a:lnTo>
                  <a:pt x="260" y="230"/>
                </a:lnTo>
                <a:lnTo>
                  <a:pt x="262" y="291"/>
                </a:lnTo>
                <a:lnTo>
                  <a:pt x="276" y="289"/>
                </a:lnTo>
                <a:lnTo>
                  <a:pt x="276" y="316"/>
                </a:lnTo>
                <a:lnTo>
                  <a:pt x="314" y="316"/>
                </a:lnTo>
                <a:lnTo>
                  <a:pt x="315" y="350"/>
                </a:lnTo>
                <a:lnTo>
                  <a:pt x="321" y="350"/>
                </a:lnTo>
                <a:lnTo>
                  <a:pt x="317" y="382"/>
                </a:lnTo>
                <a:lnTo>
                  <a:pt x="334" y="381"/>
                </a:lnTo>
                <a:lnTo>
                  <a:pt x="334" y="444"/>
                </a:lnTo>
                <a:lnTo>
                  <a:pt x="351" y="442"/>
                </a:lnTo>
                <a:lnTo>
                  <a:pt x="352" y="476"/>
                </a:lnTo>
                <a:lnTo>
                  <a:pt x="448" y="477"/>
                </a:lnTo>
                <a:lnTo>
                  <a:pt x="447" y="501"/>
                </a:lnTo>
                <a:lnTo>
                  <a:pt x="470" y="501"/>
                </a:lnTo>
                <a:lnTo>
                  <a:pt x="470" y="536"/>
                </a:lnTo>
                <a:lnTo>
                  <a:pt x="490" y="534"/>
                </a:lnTo>
                <a:lnTo>
                  <a:pt x="491" y="564"/>
                </a:lnTo>
                <a:lnTo>
                  <a:pt x="506" y="564"/>
                </a:lnTo>
                <a:lnTo>
                  <a:pt x="507" y="595"/>
                </a:lnTo>
                <a:lnTo>
                  <a:pt x="544" y="596"/>
                </a:lnTo>
                <a:lnTo>
                  <a:pt x="545" y="628"/>
                </a:lnTo>
                <a:lnTo>
                  <a:pt x="586" y="628"/>
                </a:lnTo>
                <a:lnTo>
                  <a:pt x="587" y="656"/>
                </a:lnTo>
                <a:lnTo>
                  <a:pt x="712" y="655"/>
                </a:lnTo>
                <a:lnTo>
                  <a:pt x="714" y="720"/>
                </a:lnTo>
                <a:lnTo>
                  <a:pt x="761" y="720"/>
                </a:lnTo>
                <a:lnTo>
                  <a:pt x="766" y="784"/>
                </a:lnTo>
                <a:lnTo>
                  <a:pt x="843" y="782"/>
                </a:lnTo>
                <a:lnTo>
                  <a:pt x="843" y="819"/>
                </a:lnTo>
                <a:lnTo>
                  <a:pt x="855" y="817"/>
                </a:lnTo>
                <a:lnTo>
                  <a:pt x="850" y="844"/>
                </a:lnTo>
                <a:lnTo>
                  <a:pt x="858" y="852"/>
                </a:lnTo>
                <a:lnTo>
                  <a:pt x="858" y="883"/>
                </a:lnTo>
                <a:lnTo>
                  <a:pt x="873" y="883"/>
                </a:lnTo>
                <a:lnTo>
                  <a:pt x="872" y="909"/>
                </a:lnTo>
                <a:lnTo>
                  <a:pt x="924" y="909"/>
                </a:lnTo>
                <a:lnTo>
                  <a:pt x="923" y="944"/>
                </a:lnTo>
                <a:lnTo>
                  <a:pt x="936" y="945"/>
                </a:lnTo>
                <a:lnTo>
                  <a:pt x="944" y="964"/>
                </a:lnTo>
                <a:lnTo>
                  <a:pt x="940" y="981"/>
                </a:lnTo>
                <a:lnTo>
                  <a:pt x="1012" y="980"/>
                </a:lnTo>
                <a:lnTo>
                  <a:pt x="1013" y="1048"/>
                </a:lnTo>
                <a:lnTo>
                  <a:pt x="1037" y="1047"/>
                </a:lnTo>
                <a:lnTo>
                  <a:pt x="1036" y="1081"/>
                </a:lnTo>
                <a:lnTo>
                  <a:pt x="1155" y="1077"/>
                </a:lnTo>
                <a:lnTo>
                  <a:pt x="1156" y="1112"/>
                </a:lnTo>
                <a:lnTo>
                  <a:pt x="1179" y="1112"/>
                </a:lnTo>
                <a:lnTo>
                  <a:pt x="1180" y="1158"/>
                </a:lnTo>
                <a:lnTo>
                  <a:pt x="1203" y="1159"/>
                </a:lnTo>
                <a:lnTo>
                  <a:pt x="1203" y="1176"/>
                </a:lnTo>
                <a:lnTo>
                  <a:pt x="1276" y="1177"/>
                </a:lnTo>
                <a:lnTo>
                  <a:pt x="1277" y="1215"/>
                </a:lnTo>
                <a:lnTo>
                  <a:pt x="1318" y="1213"/>
                </a:lnTo>
                <a:lnTo>
                  <a:pt x="1318" y="1255"/>
                </a:lnTo>
                <a:lnTo>
                  <a:pt x="1475" y="1252"/>
                </a:lnTo>
                <a:lnTo>
                  <a:pt x="1476" y="1285"/>
                </a:lnTo>
                <a:lnTo>
                  <a:pt x="1514" y="1285"/>
                </a:lnTo>
                <a:lnTo>
                  <a:pt x="1514" y="1327"/>
                </a:lnTo>
                <a:lnTo>
                  <a:pt x="1593" y="1327"/>
                </a:lnTo>
                <a:lnTo>
                  <a:pt x="1594" y="1369"/>
                </a:lnTo>
                <a:lnTo>
                  <a:pt x="1632" y="1370"/>
                </a:lnTo>
                <a:lnTo>
                  <a:pt x="1634" y="1413"/>
                </a:lnTo>
                <a:lnTo>
                  <a:pt x="1684" y="1414"/>
                </a:lnTo>
                <a:lnTo>
                  <a:pt x="1686" y="1465"/>
                </a:lnTo>
                <a:lnTo>
                  <a:pt x="2278" y="1466"/>
                </a:lnTo>
                <a:lnTo>
                  <a:pt x="2278" y="1688"/>
                </a:lnTo>
                <a:lnTo>
                  <a:pt x="2415" y="1688"/>
                </a:lnTo>
              </a:path>
            </a:pathLst>
          </a:custGeom>
          <a:noFill/>
          <a:ln w="28575" cmpd="sng">
            <a:solidFill>
              <a:schemeClr val="bg1">
                <a:lumMod val="50000"/>
              </a:schemeClr>
            </a:solidFill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017689" y="3746169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843925" y="3672120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3319664" y="3046769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3297112" y="3046769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692208" y="3510152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470785" y="3266175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600545" y="3446562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1328" y="3192367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3436527" y="3245640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735603" y="4668231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5463063" y="4338666"/>
            <a:ext cx="29690" cy="36576"/>
          </a:xfrm>
          <a:prstGeom prst="ellipse">
            <a:avLst/>
          </a:prstGeom>
          <a:noFill/>
          <a:ln w="6350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2245518" y="2003136"/>
            <a:ext cx="29690" cy="36576"/>
          </a:xfrm>
          <a:prstGeom prst="ellipse">
            <a:avLst/>
          </a:prstGeom>
          <a:noFill/>
          <a:ln w="63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ound Same Side Corner Rectangle 117"/>
          <p:cNvSpPr/>
          <p:nvPr/>
        </p:nvSpPr>
        <p:spPr>
          <a:xfrm rot="10800000">
            <a:off x="4786927" y="2591556"/>
            <a:ext cx="3087367" cy="1148298"/>
          </a:xfrm>
          <a:prstGeom prst="round2SameRect">
            <a:avLst>
              <a:gd name="adj1" fmla="val 20976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400" b="1" dirty="0">
                <a:solidFill>
                  <a:prstClr val="white"/>
                </a:solidFill>
              </a:rPr>
              <a:t>PFS in overall population</a:t>
            </a:r>
            <a:endParaRPr lang="de-DE" altLang="en-US" sz="1400" b="1" baseline="30000" dirty="0">
              <a:solidFill>
                <a:prstClr val="white"/>
              </a:solidFill>
            </a:endParaRPr>
          </a:p>
        </p:txBody>
      </p:sp>
      <p:sp>
        <p:nvSpPr>
          <p:cNvPr id="117" name="Round Same Side Corner Rectangle 116"/>
          <p:cNvSpPr/>
          <p:nvPr/>
        </p:nvSpPr>
        <p:spPr>
          <a:xfrm>
            <a:off x="4786932" y="1945075"/>
            <a:ext cx="3087363" cy="64549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400" b="1" baseline="30000">
              <a:solidFill>
                <a:prstClr val="white"/>
              </a:solidFill>
            </a:endParaRPr>
          </a:p>
        </p:txBody>
      </p:sp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378868"/>
              </p:ext>
            </p:extLst>
          </p:nvPr>
        </p:nvGraphicFramePr>
        <p:xfrm>
          <a:off x="4792190" y="1975818"/>
          <a:ext cx="3048239" cy="1684415"/>
        </p:xfrm>
        <a:graphic>
          <a:graphicData uri="http://schemas.openxmlformats.org/drawingml/2006/table">
            <a:tbl>
              <a:tblPr/>
              <a:tblGrid>
                <a:gridCol w="1169460"/>
                <a:gridCol w="979720"/>
                <a:gridCol w="899059"/>
              </a:tblGrid>
              <a:tr h="63750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3144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Afatinib +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Paclitaxel </a:t>
                      </a:r>
                      <a:b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(n=134)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Inv. Choice </a:t>
                      </a:r>
                      <a:b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(n=68)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20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OS event, n (%)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100 (74.6)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46 (67.6)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35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Median OS (months)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12.2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12.2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355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HR</a:t>
                      </a: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(95% CI)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</a:t>
                      </a:r>
                      <a:endParaRPr kumimoji="0" lang="de-CH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1.00</a:t>
                      </a:r>
                      <a: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(0.70-1.43)</a:t>
                      </a:r>
                      <a:br>
                        <a:rPr kumimoji="0" lang="de-CH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=0.9936</a:t>
                      </a:r>
                    </a:p>
                  </a:txBody>
                  <a:tcPr marL="45713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24" name="Group 123"/>
          <p:cNvGrpSpPr/>
          <p:nvPr/>
        </p:nvGrpSpPr>
        <p:grpSpPr>
          <a:xfrm>
            <a:off x="3131732" y="2044463"/>
            <a:ext cx="1640054" cy="553998"/>
            <a:chOff x="3820739" y="2706271"/>
            <a:chExt cx="1283028" cy="553998"/>
          </a:xfrm>
        </p:grpSpPr>
        <p:sp>
          <p:nvSpPr>
            <p:cNvPr id="125" name="Rectangle 124"/>
            <p:cNvSpPr/>
            <p:nvPr/>
          </p:nvSpPr>
          <p:spPr>
            <a:xfrm>
              <a:off x="3953696" y="2706271"/>
              <a:ext cx="115007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 err="1" smtClean="0">
                  <a:solidFill>
                    <a:srgbClr val="1CBECA"/>
                  </a:solidFill>
                </a:rPr>
                <a:t>Afatinib</a:t>
              </a:r>
              <a:r>
                <a:rPr lang="en-US" sz="1000" dirty="0" smtClean="0">
                  <a:solidFill>
                    <a:srgbClr val="1CBECA"/>
                  </a:solidFill>
                </a:rPr>
                <a:t> + Paclitaxel</a:t>
              </a:r>
            </a:p>
            <a:p>
              <a:r>
                <a:rPr lang="en-US" sz="1000" dirty="0" smtClean="0">
                  <a:solidFill>
                    <a:prstClr val="black"/>
                  </a:solidFill>
                </a:rPr>
                <a:t>Inv. Choice</a:t>
              </a:r>
              <a:endParaRPr lang="en-US" sz="1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26" name="Straight Connector 125"/>
            <p:cNvCxnSpPr/>
            <p:nvPr/>
          </p:nvCxnSpPr>
          <p:spPr>
            <a:xfrm>
              <a:off x="3820739" y="2832220"/>
              <a:ext cx="160866" cy="0"/>
            </a:xfrm>
            <a:prstGeom prst="line">
              <a:avLst/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3820739" y="2979161"/>
              <a:ext cx="160866" cy="0"/>
            </a:xfrm>
            <a:prstGeom prst="line">
              <a:avLst/>
            </a:prstGeom>
            <a:ln w="28575" cap="rnd">
              <a:solidFill>
                <a:srgbClr val="7170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Round Same Side Corner Rectangle 120"/>
          <p:cNvSpPr/>
          <p:nvPr/>
        </p:nvSpPr>
        <p:spPr>
          <a:xfrm rot="10800000">
            <a:off x="990587" y="1773888"/>
            <a:ext cx="6980714" cy="4284007"/>
          </a:xfrm>
          <a:prstGeom prst="round2SameRect">
            <a:avLst>
              <a:gd name="adj1" fmla="val 3192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5" name="Footer Placeholder 3"/>
          <p:cNvSpPr txBox="1">
            <a:spLocks/>
          </p:cNvSpPr>
          <p:nvPr/>
        </p:nvSpPr>
        <p:spPr>
          <a:xfrm>
            <a:off x="133350" y="6496292"/>
            <a:ext cx="2895600" cy="228162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Schuler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et al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ASCO 2014. Abstract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8019.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6" name="AutoShape 20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sp>
        <p:nvSpPr>
          <p:cNvPr id="114" name="Round Same Side Corner Rectangle 113"/>
          <p:cNvSpPr/>
          <p:nvPr/>
        </p:nvSpPr>
        <p:spPr>
          <a:xfrm>
            <a:off x="990585" y="1433691"/>
            <a:ext cx="6995160" cy="443649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OS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017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 Side Corner Rectangle 9"/>
          <p:cNvSpPr/>
          <p:nvPr/>
        </p:nvSpPr>
        <p:spPr>
          <a:xfrm rot="10800000">
            <a:off x="947738" y="1747838"/>
            <a:ext cx="7605712" cy="4043362"/>
          </a:xfrm>
          <a:prstGeom prst="round2SameRect">
            <a:avLst>
              <a:gd name="adj1" fmla="val 5349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949325" y="1328738"/>
            <a:ext cx="7618413" cy="541337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2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smtClean="0"/>
              <a:t>Part B: Summary of Adverse Events		</a:t>
            </a:r>
            <a:endParaRPr lang="en-GB" smtClean="0"/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618862"/>
              </p:ext>
            </p:extLst>
          </p:nvPr>
        </p:nvGraphicFramePr>
        <p:xfrm>
          <a:off x="941387" y="1373193"/>
          <a:ext cx="7612063" cy="4418008"/>
        </p:xfrm>
        <a:graphic>
          <a:graphicData uri="http://schemas.openxmlformats.org/drawingml/2006/table">
            <a:tbl>
              <a:tblPr/>
              <a:tblGrid>
                <a:gridCol w="3911599"/>
                <a:gridCol w="1850232"/>
                <a:gridCol w="1850232"/>
              </a:tblGrid>
              <a:tr h="534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Afatinib + Paclitaxel (n=132) (%)</a:t>
                      </a:r>
                    </a:p>
                  </a:txBody>
                  <a:tcPr marL="82401" marR="8240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Inv. Choice Chemo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(n=68) (%)</a:t>
                      </a:r>
                    </a:p>
                  </a:txBody>
                  <a:tcPr marL="82401" marR="8240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Median time on treatment (days), range</a:t>
                      </a:r>
                      <a:endParaRPr lang="en-US" sz="1400" dirty="0">
                        <a:effectLst/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25397" marR="2539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132.5 (2-910)</a:t>
                      </a:r>
                      <a:endParaRPr lang="en-US" sz="1400" b="1" dirty="0">
                        <a:effectLst/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25397" marR="25397" marT="0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 50.5 (1-517)</a:t>
                      </a:r>
                    </a:p>
                  </a:txBody>
                  <a:tcPr marL="25397" marR="25397" marT="0" marB="0" anchor="ctr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Any AEs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127 (96.2)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51 (85)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17780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Drug-related AEs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117 (88.6)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42 (70)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Any </a:t>
                      </a:r>
                      <a:r>
                        <a:rPr kumimoji="0" lang="en-GB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grade ≥3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86 (65.1)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31 (51.7)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355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Drug-related </a:t>
                      </a:r>
                      <a:r>
                        <a:rPr kumimoji="0" lang="en-GB" altLang="zh-TW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≥3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64 (48.5)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18 (30)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leading to dose reduction 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57 (43.2)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  7 (11.7)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 leading to discontinuation 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43 (32.6)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6 (10.0)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2317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Drug-related </a:t>
                      </a:r>
                      <a:r>
                        <a:rPr kumimoji="0" lang="en-GB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leading to discontinuation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25 (18.9)</a:t>
                      </a:r>
                      <a:endParaRPr kumimoji="0" lang="en-GB" altLang="zh-TW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4 (6.7)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SAE 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53 (40.2)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19 (31.7)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355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Drug-related SAE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15 (11.4)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2 (3.3)</a:t>
                      </a:r>
                      <a:endParaRPr kumimoji="0" lang="en-GB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leading to death 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18 (13.6)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4 (6.7)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612">
                <a:tc>
                  <a:txBody>
                    <a:bodyPr/>
                    <a:lstStyle/>
                    <a:p>
                      <a:pPr marL="0" marR="0" lvl="0" indent="355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Drug-related </a:t>
                      </a:r>
                      <a:r>
                        <a:rPr kumimoji="0" lang="en-GB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AEs</a:t>
                      </a: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leading to death 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    1 (0.8)</a:t>
                      </a:r>
                      <a:r>
                        <a:rPr kumimoji="0" lang="en-GB" altLang="zh-TW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a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0 (0)</a:t>
                      </a:r>
                    </a:p>
                  </a:txBody>
                  <a:tcPr marL="82401" marR="82401" marT="45709" marB="45709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37" name="TextBox 4"/>
          <p:cNvSpPr txBox="1">
            <a:spLocks noChangeArrowheads="1"/>
          </p:cNvSpPr>
          <p:nvPr/>
        </p:nvSpPr>
        <p:spPr bwMode="auto">
          <a:xfrm>
            <a:off x="66674" y="6402464"/>
            <a:ext cx="255369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1050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</a:t>
            </a:r>
            <a:r>
              <a:rPr lang="en-GB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Pneumonia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(related to paclitaxel).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2084" y="6446520"/>
            <a:ext cx="6853775" cy="3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marL="60325" indent="-60325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Data </a:t>
            </a:r>
            <a:r>
              <a:rPr lang="en-GB" sz="1000" dirty="0">
                <a:solidFill>
                  <a:srgbClr val="000000">
                    <a:lumMod val="50000"/>
                  </a:srgbClr>
                </a:solidFill>
              </a:rPr>
              <a:t>on file. Boehringer Ingelheim</a:t>
            </a: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.   </a:t>
            </a:r>
            <a:endParaRPr lang="en-GB" sz="1000" dirty="0">
              <a:solidFill>
                <a:srgbClr val="000000">
                  <a:lumMod val="50000"/>
                </a:srgbClr>
              </a:solidFill>
            </a:endParaRPr>
          </a:p>
        </p:txBody>
      </p:sp>
      <p:sp>
        <p:nvSpPr>
          <p:cNvPr id="12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7386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668338" y="1747838"/>
            <a:ext cx="8069262" cy="4246562"/>
          </a:xfrm>
          <a:prstGeom prst="round2SameRect">
            <a:avLst>
              <a:gd name="adj1" fmla="val 5349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ound Same Side Corner Rectangle 7"/>
          <p:cNvSpPr/>
          <p:nvPr/>
        </p:nvSpPr>
        <p:spPr>
          <a:xfrm>
            <a:off x="669925" y="1252538"/>
            <a:ext cx="8066088" cy="617537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Part B: Most Frequent Related AEs (&gt;10%)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16487772"/>
              </p:ext>
            </p:extLst>
          </p:nvPr>
        </p:nvGraphicFramePr>
        <p:xfrm>
          <a:off x="673100" y="1270000"/>
          <a:ext cx="8064499" cy="472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085"/>
                <a:gridCol w="1774703"/>
                <a:gridCol w="1437237"/>
                <a:gridCol w="1437237"/>
                <a:gridCol w="1437237"/>
              </a:tblGrid>
              <a:tr h="334799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Afatinib + Paclitaxel (n=132)  (%)</a:t>
                      </a:r>
                      <a:endParaRPr kumimoji="0" lang="en-GB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Inv. Choice (n=60)  (%)</a:t>
                      </a:r>
                      <a:endParaRPr kumimoji="0" lang="en-GB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74350">
                <a:tc>
                  <a:txBody>
                    <a:bodyPr/>
                    <a:lstStyle/>
                    <a:p>
                      <a:endParaRPr lang="en-GB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 grades</a:t>
                      </a:r>
                      <a:r>
                        <a:rPr lang="en-GB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en-GB" sz="1200" b="1" baseline="300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≥ grade 3 (%)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 grades</a:t>
                      </a:r>
                      <a:r>
                        <a:rPr lang="en-GB" sz="1200" b="1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en-GB" sz="1200" b="1" baseline="300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≥ grade 3 (%)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0" marB="457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Fatigue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59 (44.7)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17 (12.9)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24 (40.0)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5 (8.3)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Diarrhoea 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71 (53.8)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16 (12.1)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4 (6.7)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Rash/acne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48 (36.4)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5 (3.8)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7 (11.7)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Alopecia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43 (32.6)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 (0.8)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9 (15.0)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 (5.0)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Decreased Appetite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29 (22.0)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 (1.5)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10 (16.7)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 (1.7)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Nail Effect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36 (27.3)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7 (5.3)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 (5.0)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 (1.7)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Nausea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23 (17.4)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 (1.5)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10 (16.7)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 (1.7)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Neutropenia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24 (18.2)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15 (11.4)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8 (13.3)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5 (8.3)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Stomatitis</a:t>
                      </a:r>
                      <a:endParaRPr kumimoji="0" lang="en-GB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30 (22.7)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 (2.3)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 (3.3)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Leukopenia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20 (15.2)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6 (4.5)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7 (11.7)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3 (5.0)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Vomiting 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21 (15.9)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 (2.3)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4 (6.7)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Anaemia 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20 (15.2)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5 (3.8)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3 (5.0)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Epistaxis 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16 (12.1)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1 (1.7)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Myalgia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6 (4.5)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7 (11.7)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Constipation 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5 (3.8)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6 (10.0)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新細明體" charset="-120"/>
                          <a:cs typeface="Arial" pitchFamily="34" charset="0"/>
                        </a:rPr>
                        <a:t>         0</a:t>
                      </a:r>
                    </a:p>
                  </a:txBody>
                  <a:tcPr marL="91436" marR="91436" marT="45730" marB="45730" anchor="ctr" horzOverflow="overflow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2084" y="6446520"/>
            <a:ext cx="6853775" cy="3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marL="60325" indent="-60325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Data </a:t>
            </a:r>
            <a:r>
              <a:rPr lang="en-GB" sz="1000" dirty="0">
                <a:solidFill>
                  <a:srgbClr val="000000">
                    <a:lumMod val="50000"/>
                  </a:srgbClr>
                </a:solidFill>
              </a:rPr>
              <a:t>on file. Boehringer Ingelheim</a:t>
            </a: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.   </a:t>
            </a:r>
            <a:endParaRPr lang="en-GB" sz="1000" dirty="0">
              <a:solidFill>
                <a:srgbClr val="000000">
                  <a:lumMod val="50000"/>
                </a:srgbClr>
              </a:solidFill>
            </a:endParaRPr>
          </a:p>
        </p:txBody>
      </p:sp>
      <p:sp>
        <p:nvSpPr>
          <p:cNvPr id="10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53480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B: Exploratory Analysis of Squamous </a:t>
            </a:r>
            <a:br>
              <a:rPr lang="en-GB" dirty="0" smtClean="0"/>
            </a:br>
            <a:r>
              <a:rPr lang="en-GB" dirty="0" smtClean="0"/>
              <a:t>Cell Subset</a:t>
            </a:r>
          </a:p>
        </p:txBody>
      </p:sp>
      <p:sp>
        <p:nvSpPr>
          <p:cNvPr id="43015" name="TextBox 7"/>
          <p:cNvSpPr txBox="1">
            <a:spLocks noChangeArrowheads="1"/>
          </p:cNvSpPr>
          <p:nvPr/>
        </p:nvSpPr>
        <p:spPr bwMode="white">
          <a:xfrm>
            <a:off x="72034" y="6128642"/>
            <a:ext cx="7251117" cy="500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53975" eaLnBrk="1" hangingPunct="1">
              <a:spcBef>
                <a:spcPts val="300"/>
              </a:spcBef>
            </a:pPr>
            <a:r>
              <a:rPr lang="en-GB" sz="1000" dirty="0" smtClean="0">
                <a:solidFill>
                  <a:prstClr val="black"/>
                </a:solidFill>
              </a:rPr>
              <a:t>A+P, </a:t>
            </a:r>
            <a:r>
              <a:rPr lang="en-GB" sz="1000" dirty="0" err="1" smtClean="0">
                <a:solidFill>
                  <a:prstClr val="black"/>
                </a:solidFill>
              </a:rPr>
              <a:t>afatinib</a:t>
            </a:r>
            <a:r>
              <a:rPr lang="en-GB" sz="1000" dirty="0" smtClean="0">
                <a:solidFill>
                  <a:prstClr val="black"/>
                </a:solidFill>
              </a:rPr>
              <a:t> + paclitaxel; CI, confidence interval; HR, hazard ratio; ICC, investigator’s choice of chemotherapy; </a:t>
            </a:r>
            <a:br>
              <a:rPr lang="en-GB" sz="1000" dirty="0" smtClean="0">
                <a:solidFill>
                  <a:prstClr val="black"/>
                </a:solidFill>
              </a:rPr>
            </a:br>
            <a:r>
              <a:rPr lang="en-GB" sz="1000" dirty="0" smtClean="0">
                <a:solidFill>
                  <a:prstClr val="black"/>
                </a:solidFill>
              </a:rPr>
              <a:t>OS, overall survival; PFS, progression-free survival; ORR, overall response rate; DCR, disease control rate.</a:t>
            </a:r>
            <a:endParaRPr lang="en-GB" sz="1000" dirty="0">
              <a:solidFill>
                <a:prstClr val="black"/>
              </a:solidFill>
            </a:endParaRPr>
          </a:p>
          <a:p>
            <a:pPr marL="53975" eaLnBrk="1" hangingPunct="1">
              <a:spcBef>
                <a:spcPts val="300"/>
              </a:spcBef>
            </a:pPr>
            <a:r>
              <a:rPr lang="en-GB" sz="1000" dirty="0" smtClean="0">
                <a:solidFill>
                  <a:prstClr val="black"/>
                </a:solidFill>
              </a:rPr>
              <a:t>Park et al. ESMO 2014. Abstract 1263P.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573" name="Round Same Side Corner Rectangle 8"/>
          <p:cNvSpPr/>
          <p:nvPr/>
        </p:nvSpPr>
        <p:spPr>
          <a:xfrm rot="10800000">
            <a:off x="72390" y="1962291"/>
            <a:ext cx="2890946" cy="3762001"/>
          </a:xfrm>
          <a:prstGeom prst="round2SameRect">
            <a:avLst>
              <a:gd name="adj1" fmla="val 4503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4" name="Round Same Side Corner Rectangle 9"/>
          <p:cNvSpPr/>
          <p:nvPr/>
        </p:nvSpPr>
        <p:spPr>
          <a:xfrm>
            <a:off x="72394" y="1595694"/>
            <a:ext cx="2890942" cy="3666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200" b="1" dirty="0">
                <a:solidFill>
                  <a:prstClr val="white"/>
                </a:solidFill>
              </a:rPr>
              <a:t>PFS</a:t>
            </a:r>
          </a:p>
        </p:txBody>
      </p:sp>
      <p:sp>
        <p:nvSpPr>
          <p:cNvPr id="576" name="Round Same Side Corner Rectangle 8"/>
          <p:cNvSpPr/>
          <p:nvPr/>
        </p:nvSpPr>
        <p:spPr>
          <a:xfrm rot="10800000">
            <a:off x="3139437" y="1962290"/>
            <a:ext cx="2938633" cy="3762001"/>
          </a:xfrm>
          <a:prstGeom prst="round2SameRect">
            <a:avLst>
              <a:gd name="adj1" fmla="val 4503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7" name="Round Same Side Corner Rectangle 9"/>
          <p:cNvSpPr/>
          <p:nvPr/>
        </p:nvSpPr>
        <p:spPr>
          <a:xfrm>
            <a:off x="3139441" y="1595694"/>
            <a:ext cx="2938633" cy="3666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200" b="1" dirty="0">
                <a:solidFill>
                  <a:prstClr val="white"/>
                </a:solidFill>
              </a:rPr>
              <a:t>OS</a:t>
            </a:r>
          </a:p>
        </p:txBody>
      </p:sp>
      <p:sp>
        <p:nvSpPr>
          <p:cNvPr id="578" name="Round Same Side Corner Rectangle 577"/>
          <p:cNvSpPr/>
          <p:nvPr/>
        </p:nvSpPr>
        <p:spPr>
          <a:xfrm rot="10800000">
            <a:off x="6206486" y="1962291"/>
            <a:ext cx="2876550" cy="3762001"/>
          </a:xfrm>
          <a:prstGeom prst="round2SameRect">
            <a:avLst>
              <a:gd name="adj1" fmla="val 4503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9" name="Round Same Side Corner Rectangle 578"/>
          <p:cNvSpPr/>
          <p:nvPr/>
        </p:nvSpPr>
        <p:spPr>
          <a:xfrm>
            <a:off x="6206490" y="1595694"/>
            <a:ext cx="2876550" cy="3666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rIns="9144" rtlCol="0" anchor="ctr" anchorCtr="1"/>
          <a:lstStyle/>
          <a:p>
            <a:pPr algn="ctr">
              <a:lnSpc>
                <a:spcPts val="1100"/>
              </a:lnSpc>
            </a:pPr>
            <a:r>
              <a:rPr lang="en-GB" sz="1200" dirty="0" smtClean="0">
                <a:solidFill>
                  <a:prstClr val="white"/>
                </a:solidFill>
              </a:rPr>
              <a:t> </a:t>
            </a:r>
            <a:r>
              <a:rPr lang="en-GB" sz="1200" b="1" dirty="0" smtClean="0">
                <a:solidFill>
                  <a:prstClr val="white"/>
                </a:solidFill>
              </a:rPr>
              <a:t>ORR </a:t>
            </a:r>
            <a:r>
              <a:rPr lang="en-GB" sz="1200" b="1" dirty="0">
                <a:solidFill>
                  <a:prstClr val="white"/>
                </a:solidFill>
              </a:rPr>
              <a:t>and DCR </a:t>
            </a:r>
            <a:r>
              <a:rPr lang="en-GB" sz="1200" b="1" dirty="0" smtClean="0">
                <a:solidFill>
                  <a:prstClr val="white"/>
                </a:solidFill>
              </a:rPr>
              <a:t/>
            </a:r>
            <a:br>
              <a:rPr lang="en-GB" sz="1200" b="1" dirty="0" smtClean="0">
                <a:solidFill>
                  <a:prstClr val="white"/>
                </a:solidFill>
              </a:rPr>
            </a:br>
            <a:r>
              <a:rPr lang="en-GB" sz="1200" b="1" dirty="0" smtClean="0">
                <a:solidFill>
                  <a:prstClr val="white"/>
                </a:solidFill>
              </a:rPr>
              <a:t>(</a:t>
            </a:r>
            <a:r>
              <a:rPr lang="en-GB" sz="1200" b="1" dirty="0">
                <a:solidFill>
                  <a:prstClr val="white"/>
                </a:solidFill>
              </a:rPr>
              <a:t>regardless of confirmation) </a:t>
            </a:r>
            <a:endParaRPr lang="en-US" altLang="en-US" sz="1200" b="1" dirty="0">
              <a:solidFill>
                <a:prstClr val="white"/>
              </a:solidFill>
            </a:endParaRPr>
          </a:p>
        </p:txBody>
      </p:sp>
      <p:sp>
        <p:nvSpPr>
          <p:cNvPr id="543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9987" y="2259661"/>
            <a:ext cx="2723349" cy="2946197"/>
            <a:chOff x="85866" y="2259661"/>
            <a:chExt cx="2877470" cy="2946197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453372" y="4804944"/>
              <a:ext cx="18482" cy="0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95300" y="4832252"/>
              <a:ext cx="0" cy="40995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36685" y="4904803"/>
              <a:ext cx="111369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</a:rPr>
                <a:t>0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60" y="4732086"/>
              <a:ext cx="243248" cy="1384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0" tIns="0" rIns="0" bIns="0" rtlCol="0" anchor="b" anchorCtr="0">
              <a:spAutoFit/>
            </a:bodyPr>
            <a:lstStyle/>
            <a:p>
              <a:pPr algn="r"/>
              <a:r>
                <a:rPr lang="en-US" sz="900" dirty="0">
                  <a:solidFill>
                    <a:prstClr val="black"/>
                  </a:solidFill>
                </a:rPr>
                <a:t>0.0</a:t>
              </a:r>
            </a:p>
          </p:txBody>
        </p:sp>
        <p:sp>
          <p:nvSpPr>
            <p:cNvPr id="2" name="Freeform 1"/>
            <p:cNvSpPr/>
            <p:nvPr/>
          </p:nvSpPr>
          <p:spPr>
            <a:xfrm>
              <a:off x="461963" y="2471738"/>
              <a:ext cx="419100" cy="2352675"/>
            </a:xfrm>
            <a:custGeom>
              <a:avLst/>
              <a:gdLst>
                <a:gd name="connsiteX0" fmla="*/ 0 w 419100"/>
                <a:gd name="connsiteY0" fmla="*/ 0 h 2352675"/>
                <a:gd name="connsiteX1" fmla="*/ 95250 w 419100"/>
                <a:gd name="connsiteY1" fmla="*/ 0 h 2352675"/>
                <a:gd name="connsiteX2" fmla="*/ 95250 w 419100"/>
                <a:gd name="connsiteY2" fmla="*/ 400050 h 2352675"/>
                <a:gd name="connsiteX3" fmla="*/ 138112 w 419100"/>
                <a:gd name="connsiteY3" fmla="*/ 400050 h 2352675"/>
                <a:gd name="connsiteX4" fmla="*/ 138112 w 419100"/>
                <a:gd name="connsiteY4" fmla="*/ 790575 h 2352675"/>
                <a:gd name="connsiteX5" fmla="*/ 161925 w 419100"/>
                <a:gd name="connsiteY5" fmla="*/ 790575 h 2352675"/>
                <a:gd name="connsiteX6" fmla="*/ 161925 w 419100"/>
                <a:gd name="connsiteY6" fmla="*/ 1181100 h 2352675"/>
                <a:gd name="connsiteX7" fmla="*/ 200025 w 419100"/>
                <a:gd name="connsiteY7" fmla="*/ 1181100 h 2352675"/>
                <a:gd name="connsiteX8" fmla="*/ 200025 w 419100"/>
                <a:gd name="connsiteY8" fmla="*/ 1566862 h 2352675"/>
                <a:gd name="connsiteX9" fmla="*/ 228600 w 419100"/>
                <a:gd name="connsiteY9" fmla="*/ 1566862 h 2352675"/>
                <a:gd name="connsiteX10" fmla="*/ 228600 w 419100"/>
                <a:gd name="connsiteY10" fmla="*/ 1966912 h 2352675"/>
                <a:gd name="connsiteX11" fmla="*/ 419100 w 419100"/>
                <a:gd name="connsiteY11" fmla="*/ 1966912 h 2352675"/>
                <a:gd name="connsiteX12" fmla="*/ 419100 w 419100"/>
                <a:gd name="connsiteY12" fmla="*/ 2352675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9100" h="2352675">
                  <a:moveTo>
                    <a:pt x="0" y="0"/>
                  </a:moveTo>
                  <a:lnTo>
                    <a:pt x="95250" y="0"/>
                  </a:lnTo>
                  <a:lnTo>
                    <a:pt x="95250" y="400050"/>
                  </a:lnTo>
                  <a:lnTo>
                    <a:pt x="138112" y="400050"/>
                  </a:lnTo>
                  <a:lnTo>
                    <a:pt x="138112" y="790575"/>
                  </a:lnTo>
                  <a:lnTo>
                    <a:pt x="161925" y="790575"/>
                  </a:lnTo>
                  <a:lnTo>
                    <a:pt x="161925" y="1181100"/>
                  </a:lnTo>
                  <a:lnTo>
                    <a:pt x="200025" y="1181100"/>
                  </a:lnTo>
                  <a:lnTo>
                    <a:pt x="200025" y="1566862"/>
                  </a:lnTo>
                  <a:lnTo>
                    <a:pt x="228600" y="1566862"/>
                  </a:lnTo>
                  <a:lnTo>
                    <a:pt x="228600" y="1966912"/>
                  </a:lnTo>
                  <a:lnTo>
                    <a:pt x="419100" y="1966912"/>
                  </a:lnTo>
                  <a:lnTo>
                    <a:pt x="419100" y="2352675"/>
                  </a:lnTo>
                </a:path>
              </a:pathLst>
            </a:custGeom>
            <a:noFill/>
            <a:ln w="19050" cap="rnd">
              <a:solidFill>
                <a:srgbClr val="7170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 2"/>
            <p:cNvSpPr/>
            <p:nvPr/>
          </p:nvSpPr>
          <p:spPr>
            <a:xfrm>
              <a:off x="476250" y="2476500"/>
              <a:ext cx="1838325" cy="2347913"/>
            </a:xfrm>
            <a:custGeom>
              <a:avLst/>
              <a:gdLst>
                <a:gd name="connsiteX0" fmla="*/ 0 w 1838325"/>
                <a:gd name="connsiteY0" fmla="*/ 0 h 2347913"/>
                <a:gd name="connsiteX1" fmla="*/ 123825 w 1838325"/>
                <a:gd name="connsiteY1" fmla="*/ 0 h 2347913"/>
                <a:gd name="connsiteX2" fmla="*/ 123825 w 1838325"/>
                <a:gd name="connsiteY2" fmla="*/ 238125 h 2347913"/>
                <a:gd name="connsiteX3" fmla="*/ 200025 w 1838325"/>
                <a:gd name="connsiteY3" fmla="*/ 238125 h 2347913"/>
                <a:gd name="connsiteX4" fmla="*/ 200025 w 1838325"/>
                <a:gd name="connsiteY4" fmla="*/ 471488 h 2347913"/>
                <a:gd name="connsiteX5" fmla="*/ 395288 w 1838325"/>
                <a:gd name="connsiteY5" fmla="*/ 471488 h 2347913"/>
                <a:gd name="connsiteX6" fmla="*/ 395288 w 1838325"/>
                <a:gd name="connsiteY6" fmla="*/ 709613 h 2347913"/>
                <a:gd name="connsiteX7" fmla="*/ 476250 w 1838325"/>
                <a:gd name="connsiteY7" fmla="*/ 709613 h 2347913"/>
                <a:gd name="connsiteX8" fmla="*/ 476250 w 1838325"/>
                <a:gd name="connsiteY8" fmla="*/ 947738 h 2347913"/>
                <a:gd name="connsiteX9" fmla="*/ 771525 w 1838325"/>
                <a:gd name="connsiteY9" fmla="*/ 947738 h 2347913"/>
                <a:gd name="connsiteX10" fmla="*/ 771525 w 1838325"/>
                <a:gd name="connsiteY10" fmla="*/ 1171575 h 2347913"/>
                <a:gd name="connsiteX11" fmla="*/ 809625 w 1838325"/>
                <a:gd name="connsiteY11" fmla="*/ 1171575 h 2347913"/>
                <a:gd name="connsiteX12" fmla="*/ 809625 w 1838325"/>
                <a:gd name="connsiteY12" fmla="*/ 1414463 h 2347913"/>
                <a:gd name="connsiteX13" fmla="*/ 1162050 w 1838325"/>
                <a:gd name="connsiteY13" fmla="*/ 1414463 h 2347913"/>
                <a:gd name="connsiteX14" fmla="*/ 1162050 w 1838325"/>
                <a:gd name="connsiteY14" fmla="*/ 1724025 h 2347913"/>
                <a:gd name="connsiteX15" fmla="*/ 1728788 w 1838325"/>
                <a:gd name="connsiteY15" fmla="*/ 1724025 h 2347913"/>
                <a:gd name="connsiteX16" fmla="*/ 1728788 w 1838325"/>
                <a:gd name="connsiteY16" fmla="*/ 2038350 h 2347913"/>
                <a:gd name="connsiteX17" fmla="*/ 1838325 w 1838325"/>
                <a:gd name="connsiteY17" fmla="*/ 2038350 h 2347913"/>
                <a:gd name="connsiteX18" fmla="*/ 1838325 w 1838325"/>
                <a:gd name="connsiteY18" fmla="*/ 2347913 h 234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38325" h="2347913">
                  <a:moveTo>
                    <a:pt x="0" y="0"/>
                  </a:moveTo>
                  <a:lnTo>
                    <a:pt x="123825" y="0"/>
                  </a:lnTo>
                  <a:lnTo>
                    <a:pt x="123825" y="238125"/>
                  </a:lnTo>
                  <a:lnTo>
                    <a:pt x="200025" y="238125"/>
                  </a:lnTo>
                  <a:lnTo>
                    <a:pt x="200025" y="471488"/>
                  </a:lnTo>
                  <a:lnTo>
                    <a:pt x="395288" y="471488"/>
                  </a:lnTo>
                  <a:lnTo>
                    <a:pt x="395288" y="709613"/>
                  </a:lnTo>
                  <a:lnTo>
                    <a:pt x="476250" y="709613"/>
                  </a:lnTo>
                  <a:lnTo>
                    <a:pt x="476250" y="947738"/>
                  </a:lnTo>
                  <a:lnTo>
                    <a:pt x="771525" y="947738"/>
                  </a:lnTo>
                  <a:lnTo>
                    <a:pt x="771525" y="1171575"/>
                  </a:lnTo>
                  <a:lnTo>
                    <a:pt x="809625" y="1171575"/>
                  </a:lnTo>
                  <a:lnTo>
                    <a:pt x="809625" y="1414463"/>
                  </a:lnTo>
                  <a:lnTo>
                    <a:pt x="1162050" y="1414463"/>
                  </a:lnTo>
                  <a:lnTo>
                    <a:pt x="1162050" y="1724025"/>
                  </a:lnTo>
                  <a:lnTo>
                    <a:pt x="1728788" y="1724025"/>
                  </a:lnTo>
                  <a:lnTo>
                    <a:pt x="1728788" y="2038350"/>
                  </a:lnTo>
                  <a:lnTo>
                    <a:pt x="1838325" y="2038350"/>
                  </a:lnTo>
                  <a:lnTo>
                    <a:pt x="1838325" y="234791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578770" y="3870077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90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5866" y="2259661"/>
              <a:ext cx="2877470" cy="2946197"/>
              <a:chOff x="85866" y="2259661"/>
              <a:chExt cx="2877470" cy="2946197"/>
            </a:xfrm>
          </p:grpSpPr>
          <p:cxnSp>
            <p:nvCxnSpPr>
              <p:cNvPr id="581" name="Straight Connector 580"/>
              <p:cNvCxnSpPr/>
              <p:nvPr/>
            </p:nvCxnSpPr>
            <p:spPr>
              <a:xfrm>
                <a:off x="474785" y="2446606"/>
                <a:ext cx="0" cy="238268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742783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012183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277999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547997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815063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880947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453372" y="4344814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453372" y="3878822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453372" y="3409899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53372" y="2940976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53372" y="2469122"/>
                <a:ext cx="18482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684296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3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54739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6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228371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9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451993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12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719645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15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793804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27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3638" y="5051970"/>
                <a:ext cx="2069259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</a:rPr>
                  <a:t>Time </a:t>
                </a:r>
                <a:r>
                  <a:rPr lang="en-US" sz="1000" dirty="0" smtClean="0">
                    <a:solidFill>
                      <a:prstClr val="black"/>
                    </a:solidFill>
                  </a:rPr>
                  <a:t>(</a:t>
                </a:r>
                <a:r>
                  <a:rPr lang="en-US" sz="1000" dirty="0">
                    <a:solidFill>
                      <a:prstClr val="black"/>
                    </a:solidFill>
                  </a:rPr>
                  <a:t>months)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86860" y="4274885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0.2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86860" y="3810912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0.4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86860" y="3343551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0.6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86860" y="2872804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0.8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86860" y="2402057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1.0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16200000">
                <a:off x="-1246134" y="3591661"/>
                <a:ext cx="2826597" cy="1625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prstClr val="black"/>
                    </a:solidFill>
                  </a:rPr>
                  <a:t>Estimated Probability of PFS</a:t>
                </a:r>
                <a:endParaRPr lang="en-US" sz="10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38" name="Straight Connector 437"/>
              <p:cNvCxnSpPr/>
              <p:nvPr/>
            </p:nvCxnSpPr>
            <p:spPr>
              <a:xfrm>
                <a:off x="2091288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4" name="TextBox 543"/>
              <p:cNvSpPr txBox="1"/>
              <p:nvPr/>
            </p:nvSpPr>
            <p:spPr>
              <a:xfrm>
                <a:off x="1995870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18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45" name="Straight Connector 544"/>
              <p:cNvCxnSpPr/>
              <p:nvPr/>
            </p:nvCxnSpPr>
            <p:spPr>
              <a:xfrm>
                <a:off x="2358037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0" name="TextBox 549"/>
              <p:cNvSpPr txBox="1"/>
              <p:nvPr/>
            </p:nvSpPr>
            <p:spPr>
              <a:xfrm>
                <a:off x="2262619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21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53" name="Straight Connector 552"/>
              <p:cNvCxnSpPr/>
              <p:nvPr/>
            </p:nvCxnSpPr>
            <p:spPr>
              <a:xfrm>
                <a:off x="2627090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TextBox 553"/>
              <p:cNvSpPr txBox="1"/>
              <p:nvPr/>
            </p:nvSpPr>
            <p:spPr>
              <a:xfrm>
                <a:off x="2531672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24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473888" y="4828390"/>
                <a:ext cx="2408265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5" name="Round Same Side Corner Rectangle 554"/>
          <p:cNvSpPr/>
          <p:nvPr/>
        </p:nvSpPr>
        <p:spPr>
          <a:xfrm>
            <a:off x="1167724" y="2014178"/>
            <a:ext cx="1744150" cy="21705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100" b="1" baseline="30000">
              <a:solidFill>
                <a:prstClr val="white"/>
              </a:solidFill>
            </a:endParaRPr>
          </a:p>
        </p:txBody>
      </p:sp>
      <p:sp>
        <p:nvSpPr>
          <p:cNvPr id="556" name="Round Same Side Corner Rectangle 555"/>
          <p:cNvSpPr/>
          <p:nvPr/>
        </p:nvSpPr>
        <p:spPr>
          <a:xfrm rot="10800000">
            <a:off x="1167725" y="2231230"/>
            <a:ext cx="1744143" cy="484065"/>
          </a:xfrm>
          <a:prstGeom prst="round2SameRect">
            <a:avLst>
              <a:gd name="adj1" fmla="val 16445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200" b="1">
                <a:solidFill>
                  <a:prstClr val="white"/>
                </a:solidFill>
              </a:rPr>
              <a:t>PFS in overall population</a:t>
            </a:r>
            <a:endParaRPr lang="de-DE" altLang="en-US" sz="1200" b="1" baseline="30000">
              <a:solidFill>
                <a:prstClr val="white"/>
              </a:solidFill>
            </a:endParaRPr>
          </a:p>
        </p:txBody>
      </p:sp>
      <p:graphicFrame>
        <p:nvGraphicFramePr>
          <p:cNvPr id="557" name="Table 5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060070"/>
              </p:ext>
            </p:extLst>
          </p:nvPr>
        </p:nvGraphicFramePr>
        <p:xfrm>
          <a:off x="1167727" y="2009619"/>
          <a:ext cx="1738076" cy="722376"/>
        </p:xfrm>
        <a:graphic>
          <a:graphicData uri="http://schemas.openxmlformats.org/drawingml/2006/table">
            <a:tbl>
              <a:tblPr/>
              <a:tblGrid>
                <a:gridCol w="799186"/>
                <a:gridCol w="455940"/>
                <a:gridCol w="482950"/>
              </a:tblGrid>
              <a:tr h="1948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3144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A+P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(n=11)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ICC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(n=6)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886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PFS events, n (%)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9 (81.8)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6 (100)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886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Median PFS (mo)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8.8</a:t>
                      </a:r>
                      <a:endParaRPr kumimoji="0" lang="de-CH" sz="700" b="1" i="0" u="none" strike="sng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1.9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53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HR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(95% CI)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0.15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(0.03-0.62)</a:t>
                      </a:r>
                      <a:b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=0.0030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907898"/>
              </p:ext>
            </p:extLst>
          </p:nvPr>
        </p:nvGraphicFramePr>
        <p:xfrm>
          <a:off x="107950" y="5205858"/>
          <a:ext cx="2902743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823"/>
                <a:gridCol w="247992"/>
                <a:gridCol w="247992"/>
                <a:gridCol w="247992"/>
                <a:gridCol w="247992"/>
                <a:gridCol w="247992"/>
                <a:gridCol w="247992"/>
                <a:gridCol w="247992"/>
                <a:gridCol w="247992"/>
                <a:gridCol w="247992"/>
                <a:gridCol w="247992"/>
              </a:tblGrid>
              <a:tr h="45720">
                <a:tc gridSpan="10">
                  <a:txBody>
                    <a:bodyPr/>
                    <a:lstStyle/>
                    <a:p>
                      <a:r>
                        <a:rPr lang="en-US" sz="800" b="0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en-US" sz="800" b="0" baseline="0" dirty="0" smtClean="0">
                          <a:solidFill>
                            <a:schemeClr val="tx1"/>
                          </a:solidFill>
                        </a:rPr>
                        <a:t> at risk: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">
                <a:tc>
                  <a:txBody>
                    <a:bodyPr/>
                    <a:lstStyle/>
                    <a:p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A+P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11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6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59" name="Group 558"/>
          <p:cNvGrpSpPr/>
          <p:nvPr/>
        </p:nvGrpSpPr>
        <p:grpSpPr>
          <a:xfrm>
            <a:off x="3308605" y="2259661"/>
            <a:ext cx="2723349" cy="2946197"/>
            <a:chOff x="85866" y="2259661"/>
            <a:chExt cx="2877470" cy="2946197"/>
          </a:xfrm>
        </p:grpSpPr>
        <p:cxnSp>
          <p:nvCxnSpPr>
            <p:cNvPr id="560" name="Straight Connector 559"/>
            <p:cNvCxnSpPr/>
            <p:nvPr/>
          </p:nvCxnSpPr>
          <p:spPr>
            <a:xfrm>
              <a:off x="453372" y="4804944"/>
              <a:ext cx="18482" cy="0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/>
            <p:cNvCxnSpPr/>
            <p:nvPr/>
          </p:nvCxnSpPr>
          <p:spPr>
            <a:xfrm>
              <a:off x="495300" y="4832252"/>
              <a:ext cx="0" cy="40995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2" name="TextBox 561"/>
            <p:cNvSpPr txBox="1"/>
            <p:nvPr/>
          </p:nvSpPr>
          <p:spPr>
            <a:xfrm>
              <a:off x="436685" y="4904803"/>
              <a:ext cx="111369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</a:rPr>
                <a:t>0</a:t>
              </a:r>
            </a:p>
          </p:txBody>
        </p:sp>
        <p:sp>
          <p:nvSpPr>
            <p:cNvPr id="563" name="TextBox 562"/>
            <p:cNvSpPr txBox="1"/>
            <p:nvPr/>
          </p:nvSpPr>
          <p:spPr>
            <a:xfrm>
              <a:off x="186860" y="4732086"/>
              <a:ext cx="243248" cy="1384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0" tIns="0" rIns="0" bIns="0" rtlCol="0" anchor="b" anchorCtr="0">
              <a:spAutoFit/>
            </a:bodyPr>
            <a:lstStyle/>
            <a:p>
              <a:pPr algn="r"/>
              <a:r>
                <a:rPr lang="en-US" sz="900" dirty="0">
                  <a:solidFill>
                    <a:prstClr val="black"/>
                  </a:solidFill>
                </a:rPr>
                <a:t>0.0</a:t>
              </a:r>
            </a:p>
          </p:txBody>
        </p:sp>
        <p:sp>
          <p:nvSpPr>
            <p:cNvPr id="566" name="Oval 565"/>
            <p:cNvSpPr/>
            <p:nvPr/>
          </p:nvSpPr>
          <p:spPr>
            <a:xfrm>
              <a:off x="1259304" y="3358123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90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7" name="Group 566"/>
            <p:cNvGrpSpPr/>
            <p:nvPr/>
          </p:nvGrpSpPr>
          <p:grpSpPr>
            <a:xfrm>
              <a:off x="85866" y="2259661"/>
              <a:ext cx="2877470" cy="2946197"/>
              <a:chOff x="85866" y="2259661"/>
              <a:chExt cx="2877470" cy="2946197"/>
            </a:xfrm>
          </p:grpSpPr>
          <p:cxnSp>
            <p:nvCxnSpPr>
              <p:cNvPr id="568" name="Straight Connector 567"/>
              <p:cNvCxnSpPr/>
              <p:nvPr/>
            </p:nvCxnSpPr>
            <p:spPr>
              <a:xfrm>
                <a:off x="474785" y="2446606"/>
                <a:ext cx="0" cy="238268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/>
              <p:cNvCxnSpPr/>
              <p:nvPr/>
            </p:nvCxnSpPr>
            <p:spPr>
              <a:xfrm>
                <a:off x="656440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/>
              <p:cNvCxnSpPr/>
              <p:nvPr/>
            </p:nvCxnSpPr>
            <p:spPr>
              <a:xfrm>
                <a:off x="841094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/>
              <p:cNvCxnSpPr/>
              <p:nvPr/>
            </p:nvCxnSpPr>
            <p:spPr>
              <a:xfrm>
                <a:off x="1025826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/>
              <p:cNvCxnSpPr/>
              <p:nvPr/>
            </p:nvCxnSpPr>
            <p:spPr>
              <a:xfrm>
                <a:off x="1214565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" name="Straight Connector 574"/>
              <p:cNvCxnSpPr/>
              <p:nvPr/>
            </p:nvCxnSpPr>
            <p:spPr>
              <a:xfrm>
                <a:off x="1400440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Straight Connector 579"/>
              <p:cNvCxnSpPr/>
              <p:nvPr/>
            </p:nvCxnSpPr>
            <p:spPr>
              <a:xfrm>
                <a:off x="2880947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" name="Straight Connector 581"/>
              <p:cNvCxnSpPr/>
              <p:nvPr/>
            </p:nvCxnSpPr>
            <p:spPr>
              <a:xfrm>
                <a:off x="453372" y="4344814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Straight Connector 582"/>
              <p:cNvCxnSpPr/>
              <p:nvPr/>
            </p:nvCxnSpPr>
            <p:spPr>
              <a:xfrm>
                <a:off x="453372" y="3878822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" name="Straight Connector 583"/>
              <p:cNvCxnSpPr/>
              <p:nvPr/>
            </p:nvCxnSpPr>
            <p:spPr>
              <a:xfrm>
                <a:off x="453372" y="3409899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" name="Straight Connector 584"/>
              <p:cNvCxnSpPr/>
              <p:nvPr/>
            </p:nvCxnSpPr>
            <p:spPr>
              <a:xfrm>
                <a:off x="453372" y="2940976"/>
                <a:ext cx="18482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453372" y="2469122"/>
                <a:ext cx="18482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8" name="TextBox 587"/>
              <p:cNvSpPr txBox="1"/>
              <p:nvPr/>
            </p:nvSpPr>
            <p:spPr>
              <a:xfrm>
                <a:off x="597954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3</a:t>
                </a: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>
                <a:off x="783650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6</a:t>
                </a:r>
              </a:p>
            </p:txBody>
          </p:sp>
          <p:sp>
            <p:nvSpPr>
              <p:cNvPr id="590" name="TextBox 589"/>
              <p:cNvSpPr txBox="1"/>
              <p:nvPr/>
            </p:nvSpPr>
            <p:spPr>
              <a:xfrm>
                <a:off x="976198" y="4904803"/>
                <a:ext cx="111369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9</a:t>
                </a:r>
              </a:p>
            </p:txBody>
          </p:sp>
          <p:sp>
            <p:nvSpPr>
              <p:cNvPr id="591" name="TextBox 590"/>
              <p:cNvSpPr txBox="1"/>
              <p:nvPr/>
            </p:nvSpPr>
            <p:spPr>
              <a:xfrm>
                <a:off x="1118561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12</a:t>
                </a:r>
              </a:p>
            </p:txBody>
          </p:sp>
          <p:sp>
            <p:nvSpPr>
              <p:cNvPr id="592" name="TextBox 591"/>
              <p:cNvSpPr txBox="1"/>
              <p:nvPr/>
            </p:nvSpPr>
            <p:spPr>
              <a:xfrm>
                <a:off x="1305022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prstClr val="black"/>
                    </a:solidFill>
                  </a:rPr>
                  <a:t>15</a:t>
                </a:r>
              </a:p>
            </p:txBody>
          </p:sp>
          <p:sp>
            <p:nvSpPr>
              <p:cNvPr id="593" name="TextBox 592"/>
              <p:cNvSpPr txBox="1"/>
              <p:nvPr/>
            </p:nvSpPr>
            <p:spPr>
              <a:xfrm>
                <a:off x="2793804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39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TextBox 593"/>
              <p:cNvSpPr txBox="1"/>
              <p:nvPr/>
            </p:nvSpPr>
            <p:spPr>
              <a:xfrm>
                <a:off x="653638" y="5051970"/>
                <a:ext cx="2069259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</a:rPr>
                  <a:t>Time </a:t>
                </a:r>
                <a:r>
                  <a:rPr lang="en-US" sz="1000" dirty="0" smtClean="0">
                    <a:solidFill>
                      <a:prstClr val="black"/>
                    </a:solidFill>
                  </a:rPr>
                  <a:t>(</a:t>
                </a:r>
                <a:r>
                  <a:rPr lang="en-US" sz="1000" dirty="0">
                    <a:solidFill>
                      <a:prstClr val="black"/>
                    </a:solidFill>
                  </a:rPr>
                  <a:t>months)</a:t>
                </a:r>
              </a:p>
            </p:txBody>
          </p:sp>
          <p:sp>
            <p:nvSpPr>
              <p:cNvPr id="595" name="TextBox 594"/>
              <p:cNvSpPr txBox="1"/>
              <p:nvPr/>
            </p:nvSpPr>
            <p:spPr>
              <a:xfrm>
                <a:off x="186860" y="4274885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0.2</a:t>
                </a:r>
              </a:p>
            </p:txBody>
          </p:sp>
          <p:sp>
            <p:nvSpPr>
              <p:cNvPr id="596" name="TextBox 595"/>
              <p:cNvSpPr txBox="1"/>
              <p:nvPr/>
            </p:nvSpPr>
            <p:spPr>
              <a:xfrm>
                <a:off x="186860" y="3810912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0.4</a:t>
                </a:r>
              </a:p>
            </p:txBody>
          </p:sp>
          <p:sp>
            <p:nvSpPr>
              <p:cNvPr id="597" name="TextBox 596"/>
              <p:cNvSpPr txBox="1"/>
              <p:nvPr/>
            </p:nvSpPr>
            <p:spPr>
              <a:xfrm>
                <a:off x="186860" y="3343551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0.6</a:t>
                </a:r>
              </a:p>
            </p:txBody>
          </p:sp>
          <p:sp>
            <p:nvSpPr>
              <p:cNvPr id="598" name="TextBox 597"/>
              <p:cNvSpPr txBox="1"/>
              <p:nvPr/>
            </p:nvSpPr>
            <p:spPr>
              <a:xfrm>
                <a:off x="186860" y="2872804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0.8</a:t>
                </a:r>
              </a:p>
            </p:txBody>
          </p:sp>
          <p:sp>
            <p:nvSpPr>
              <p:cNvPr id="599" name="TextBox 598"/>
              <p:cNvSpPr txBox="1"/>
              <p:nvPr/>
            </p:nvSpPr>
            <p:spPr>
              <a:xfrm>
                <a:off x="186860" y="2402057"/>
                <a:ext cx="243248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r"/>
                <a:r>
                  <a:rPr lang="en-US" sz="900" dirty="0">
                    <a:solidFill>
                      <a:prstClr val="black"/>
                    </a:solidFill>
                  </a:rPr>
                  <a:t>1.0</a:t>
                </a:r>
              </a:p>
            </p:txBody>
          </p:sp>
          <p:sp>
            <p:nvSpPr>
              <p:cNvPr id="600" name="TextBox 599"/>
              <p:cNvSpPr txBox="1"/>
              <p:nvPr/>
            </p:nvSpPr>
            <p:spPr>
              <a:xfrm rot="16200000">
                <a:off x="-1246134" y="3591661"/>
                <a:ext cx="2826597" cy="1625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prstClr val="black"/>
                    </a:solidFill>
                  </a:rPr>
                  <a:t>Estimated probability of PFS</a:t>
                </a:r>
                <a:endParaRPr lang="en-US" sz="10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1" name="Straight Connector 600"/>
              <p:cNvCxnSpPr/>
              <p:nvPr/>
            </p:nvCxnSpPr>
            <p:spPr>
              <a:xfrm>
                <a:off x="1586901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2" name="TextBox 601"/>
              <p:cNvSpPr txBox="1"/>
              <p:nvPr/>
            </p:nvSpPr>
            <p:spPr>
              <a:xfrm>
                <a:off x="1491484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18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3" name="Straight Connector 602"/>
              <p:cNvCxnSpPr/>
              <p:nvPr/>
            </p:nvCxnSpPr>
            <p:spPr>
              <a:xfrm>
                <a:off x="1765816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4" name="TextBox 603"/>
              <p:cNvSpPr txBox="1"/>
              <p:nvPr/>
            </p:nvSpPr>
            <p:spPr>
              <a:xfrm>
                <a:off x="1670397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21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5" name="Straight Connector 604"/>
              <p:cNvCxnSpPr/>
              <p:nvPr/>
            </p:nvCxnSpPr>
            <p:spPr>
              <a:xfrm>
                <a:off x="1952276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6" name="TextBox 605"/>
              <p:cNvSpPr txBox="1"/>
              <p:nvPr/>
            </p:nvSpPr>
            <p:spPr>
              <a:xfrm>
                <a:off x="1856859" y="4904803"/>
                <a:ext cx="18646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24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7" name="Straight Connector 606"/>
              <p:cNvCxnSpPr/>
              <p:nvPr/>
            </p:nvCxnSpPr>
            <p:spPr>
              <a:xfrm>
                <a:off x="473888" y="4828390"/>
                <a:ext cx="2408265" cy="0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Straight Connector 617"/>
              <p:cNvCxnSpPr/>
              <p:nvPr/>
            </p:nvCxnSpPr>
            <p:spPr>
              <a:xfrm>
                <a:off x="2134511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9" name="TextBox 618"/>
              <p:cNvSpPr txBox="1"/>
              <p:nvPr/>
            </p:nvSpPr>
            <p:spPr>
              <a:xfrm>
                <a:off x="2047367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27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20" name="Straight Connector 619"/>
              <p:cNvCxnSpPr/>
              <p:nvPr/>
            </p:nvCxnSpPr>
            <p:spPr>
              <a:xfrm>
                <a:off x="2311806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1" name="TextBox 620"/>
              <p:cNvSpPr txBox="1"/>
              <p:nvPr/>
            </p:nvSpPr>
            <p:spPr>
              <a:xfrm>
                <a:off x="2224663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30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22" name="Straight Connector 621"/>
              <p:cNvCxnSpPr/>
              <p:nvPr/>
            </p:nvCxnSpPr>
            <p:spPr>
              <a:xfrm>
                <a:off x="2500506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3" name="TextBox 622"/>
              <p:cNvSpPr txBox="1"/>
              <p:nvPr/>
            </p:nvSpPr>
            <p:spPr>
              <a:xfrm>
                <a:off x="2413363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33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24" name="Straight Connector 623"/>
              <p:cNvCxnSpPr/>
              <p:nvPr/>
            </p:nvCxnSpPr>
            <p:spPr>
              <a:xfrm>
                <a:off x="2690165" y="4832252"/>
                <a:ext cx="0" cy="40995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5" name="TextBox 624"/>
              <p:cNvSpPr txBox="1"/>
              <p:nvPr/>
            </p:nvSpPr>
            <p:spPr>
              <a:xfrm>
                <a:off x="2603021" y="4904803"/>
                <a:ext cx="16953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/>
                <a:r>
                  <a:rPr lang="en-US" sz="900" dirty="0" smtClean="0">
                    <a:solidFill>
                      <a:prstClr val="black"/>
                    </a:solidFill>
                  </a:rPr>
                  <a:t>36</a:t>
                </a:r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15" name="Oval 614"/>
            <p:cNvSpPr/>
            <p:nvPr/>
          </p:nvSpPr>
          <p:spPr>
            <a:xfrm>
              <a:off x="571594" y="2834907"/>
              <a:ext cx="45719" cy="45719"/>
            </a:xfrm>
            <a:prstGeom prst="ellipse">
              <a:avLst/>
            </a:prstGeom>
            <a:solidFill>
              <a:srgbClr val="717073"/>
            </a:solidFill>
            <a:ln w="19050" cap="rnd">
              <a:solidFill>
                <a:srgbClr val="7170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Oval 615"/>
            <p:cNvSpPr/>
            <p:nvPr/>
          </p:nvSpPr>
          <p:spPr>
            <a:xfrm>
              <a:off x="2122511" y="4313278"/>
              <a:ext cx="45719" cy="45719"/>
            </a:xfrm>
            <a:prstGeom prst="ellipse">
              <a:avLst/>
            </a:prstGeom>
            <a:solidFill>
              <a:srgbClr val="717073"/>
            </a:solidFill>
            <a:ln w="19050" cap="rnd">
              <a:solidFill>
                <a:srgbClr val="7170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Oval 616"/>
            <p:cNvSpPr/>
            <p:nvPr/>
          </p:nvSpPr>
          <p:spPr>
            <a:xfrm>
              <a:off x="2216900" y="4513316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90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11" name="Table 6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384458"/>
              </p:ext>
            </p:extLst>
          </p:nvPr>
        </p:nvGraphicFramePr>
        <p:xfrm>
          <a:off x="3176568" y="5205858"/>
          <a:ext cx="287816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958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  <a:gridCol w="177586"/>
              </a:tblGrid>
              <a:tr h="45720">
                <a:tc gridSpan="10">
                  <a:txBody>
                    <a:bodyPr/>
                    <a:lstStyle/>
                    <a:p>
                      <a:r>
                        <a:rPr lang="en-US" sz="800" b="0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en-US" sz="800" b="0" baseline="0" dirty="0" smtClean="0">
                          <a:solidFill>
                            <a:schemeClr val="tx1"/>
                          </a:solidFill>
                        </a:rPr>
                        <a:t> at risk: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">
                <a:tc>
                  <a:txBody>
                    <a:bodyPr/>
                    <a:lstStyle/>
                    <a:p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A+P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11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11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7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6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">
                <a:tc>
                  <a:txBody>
                    <a:bodyPr/>
                    <a:lstStyle/>
                    <a:p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ICC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  6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  3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  3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2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1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717073"/>
                          </a:solidFill>
                        </a:rPr>
                        <a:t>0</a:t>
                      </a:r>
                      <a:endParaRPr lang="en-US" sz="800" b="0" dirty="0">
                        <a:solidFill>
                          <a:srgbClr val="717073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2" name="Round Same Side Corner Rectangle 611"/>
          <p:cNvSpPr/>
          <p:nvPr/>
        </p:nvSpPr>
        <p:spPr>
          <a:xfrm>
            <a:off x="4215857" y="2014178"/>
            <a:ext cx="1744150" cy="21705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100" b="1" baseline="30000">
              <a:solidFill>
                <a:prstClr val="white"/>
              </a:solidFill>
            </a:endParaRPr>
          </a:p>
        </p:txBody>
      </p:sp>
      <p:sp>
        <p:nvSpPr>
          <p:cNvPr id="613" name="Round Same Side Corner Rectangle 612"/>
          <p:cNvSpPr/>
          <p:nvPr/>
        </p:nvSpPr>
        <p:spPr>
          <a:xfrm rot="10800000">
            <a:off x="4215858" y="2231230"/>
            <a:ext cx="1744143" cy="484065"/>
          </a:xfrm>
          <a:prstGeom prst="round2SameRect">
            <a:avLst>
              <a:gd name="adj1" fmla="val 16445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r>
              <a:rPr lang="de-DE" altLang="en-US" sz="1200" b="1">
                <a:solidFill>
                  <a:prstClr val="white"/>
                </a:solidFill>
              </a:rPr>
              <a:t>PFS in overall population</a:t>
            </a:r>
            <a:endParaRPr lang="de-DE" altLang="en-US" sz="1200" b="1" baseline="30000">
              <a:solidFill>
                <a:prstClr val="white"/>
              </a:solidFill>
            </a:endParaRPr>
          </a:p>
        </p:txBody>
      </p:sp>
      <p:graphicFrame>
        <p:nvGraphicFramePr>
          <p:cNvPr id="614" name="Table 6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758663"/>
              </p:ext>
            </p:extLst>
          </p:nvPr>
        </p:nvGraphicFramePr>
        <p:xfrm>
          <a:off x="4215860" y="2009619"/>
          <a:ext cx="1738076" cy="722376"/>
        </p:xfrm>
        <a:graphic>
          <a:graphicData uri="http://schemas.openxmlformats.org/drawingml/2006/table">
            <a:tbl>
              <a:tblPr/>
              <a:tblGrid>
                <a:gridCol w="799186"/>
                <a:gridCol w="455940"/>
                <a:gridCol w="482950"/>
              </a:tblGrid>
              <a:tr h="1948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3144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A+P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(n=11)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ICC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(n=6)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886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OS events, n (%)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8 (72.7)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4 (66.7)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886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Median PFS (mo)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14.9</a:t>
                      </a:r>
                      <a:endParaRPr kumimoji="0" lang="de-CH" sz="700" b="0" i="0" u="none" strike="sng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6.6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53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HR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(95% CI)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45713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0.62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(0.18-2.08)</a:t>
                      </a:r>
                      <a:b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=0.433</a:t>
                      </a:r>
                    </a:p>
                  </a:txBody>
                  <a:tcPr marL="45713" marR="45713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Freeform 13"/>
          <p:cNvSpPr/>
          <p:nvPr/>
        </p:nvSpPr>
        <p:spPr>
          <a:xfrm>
            <a:off x="3673475" y="2466975"/>
            <a:ext cx="1673225" cy="2073275"/>
          </a:xfrm>
          <a:custGeom>
            <a:avLst/>
            <a:gdLst>
              <a:gd name="connsiteX0" fmla="*/ 0 w 1673225"/>
              <a:gd name="connsiteY0" fmla="*/ 0 h 2073275"/>
              <a:gd name="connsiteX1" fmla="*/ 215900 w 1673225"/>
              <a:gd name="connsiteY1" fmla="*/ 0 h 2073275"/>
              <a:gd name="connsiteX2" fmla="*/ 215900 w 1673225"/>
              <a:gd name="connsiteY2" fmla="*/ 209550 h 2073275"/>
              <a:gd name="connsiteX3" fmla="*/ 393700 w 1673225"/>
              <a:gd name="connsiteY3" fmla="*/ 209550 h 2073275"/>
              <a:gd name="connsiteX4" fmla="*/ 393700 w 1673225"/>
              <a:gd name="connsiteY4" fmla="*/ 428625 h 2073275"/>
              <a:gd name="connsiteX5" fmla="*/ 476250 w 1673225"/>
              <a:gd name="connsiteY5" fmla="*/ 428625 h 2073275"/>
              <a:gd name="connsiteX6" fmla="*/ 476250 w 1673225"/>
              <a:gd name="connsiteY6" fmla="*/ 673100 h 2073275"/>
              <a:gd name="connsiteX7" fmla="*/ 635000 w 1673225"/>
              <a:gd name="connsiteY7" fmla="*/ 673100 h 2073275"/>
              <a:gd name="connsiteX8" fmla="*/ 635000 w 1673225"/>
              <a:gd name="connsiteY8" fmla="*/ 914400 h 2073275"/>
              <a:gd name="connsiteX9" fmla="*/ 869950 w 1673225"/>
              <a:gd name="connsiteY9" fmla="*/ 914400 h 2073275"/>
              <a:gd name="connsiteX10" fmla="*/ 869950 w 1673225"/>
              <a:gd name="connsiteY10" fmla="*/ 1200150 h 2073275"/>
              <a:gd name="connsiteX11" fmla="*/ 955675 w 1673225"/>
              <a:gd name="connsiteY11" fmla="*/ 1200150 h 2073275"/>
              <a:gd name="connsiteX12" fmla="*/ 955675 w 1673225"/>
              <a:gd name="connsiteY12" fmla="*/ 1489075 h 2073275"/>
              <a:gd name="connsiteX13" fmla="*/ 1190625 w 1673225"/>
              <a:gd name="connsiteY13" fmla="*/ 1489075 h 2073275"/>
              <a:gd name="connsiteX14" fmla="*/ 1190625 w 1673225"/>
              <a:gd name="connsiteY14" fmla="*/ 1778000 h 2073275"/>
              <a:gd name="connsiteX15" fmla="*/ 1276350 w 1673225"/>
              <a:gd name="connsiteY15" fmla="*/ 1778000 h 2073275"/>
              <a:gd name="connsiteX16" fmla="*/ 1276350 w 1673225"/>
              <a:gd name="connsiteY16" fmla="*/ 2073275 h 2073275"/>
              <a:gd name="connsiteX17" fmla="*/ 1673225 w 1673225"/>
              <a:gd name="connsiteY17" fmla="*/ 2073275 h 207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3225" h="2073275">
                <a:moveTo>
                  <a:pt x="0" y="0"/>
                </a:moveTo>
                <a:lnTo>
                  <a:pt x="215900" y="0"/>
                </a:lnTo>
                <a:lnTo>
                  <a:pt x="215900" y="209550"/>
                </a:lnTo>
                <a:lnTo>
                  <a:pt x="393700" y="209550"/>
                </a:lnTo>
                <a:lnTo>
                  <a:pt x="393700" y="428625"/>
                </a:lnTo>
                <a:lnTo>
                  <a:pt x="476250" y="428625"/>
                </a:lnTo>
                <a:lnTo>
                  <a:pt x="476250" y="673100"/>
                </a:lnTo>
                <a:lnTo>
                  <a:pt x="635000" y="673100"/>
                </a:lnTo>
                <a:lnTo>
                  <a:pt x="635000" y="914400"/>
                </a:lnTo>
                <a:lnTo>
                  <a:pt x="869950" y="914400"/>
                </a:lnTo>
                <a:lnTo>
                  <a:pt x="869950" y="1200150"/>
                </a:lnTo>
                <a:lnTo>
                  <a:pt x="955675" y="1200150"/>
                </a:lnTo>
                <a:lnTo>
                  <a:pt x="955675" y="1489075"/>
                </a:lnTo>
                <a:lnTo>
                  <a:pt x="1190625" y="1489075"/>
                </a:lnTo>
                <a:lnTo>
                  <a:pt x="1190625" y="1778000"/>
                </a:lnTo>
                <a:lnTo>
                  <a:pt x="1276350" y="1778000"/>
                </a:lnTo>
                <a:lnTo>
                  <a:pt x="1276350" y="2073275"/>
                </a:lnTo>
                <a:lnTo>
                  <a:pt x="1673225" y="2073275"/>
                </a:lnTo>
              </a:path>
            </a:pathLst>
          </a:custGeom>
          <a:noFill/>
          <a:ln w="1905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ound Same Side Corner Rectangle 625"/>
          <p:cNvSpPr/>
          <p:nvPr/>
        </p:nvSpPr>
        <p:spPr>
          <a:xfrm>
            <a:off x="7256343" y="2014178"/>
            <a:ext cx="1744150" cy="21705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100" b="1" baseline="30000">
              <a:solidFill>
                <a:prstClr val="white"/>
              </a:solidFill>
            </a:endParaRPr>
          </a:p>
        </p:txBody>
      </p:sp>
      <p:sp>
        <p:nvSpPr>
          <p:cNvPr id="627" name="Round Same Side Corner Rectangle 626"/>
          <p:cNvSpPr/>
          <p:nvPr/>
        </p:nvSpPr>
        <p:spPr>
          <a:xfrm rot="10800000">
            <a:off x="7256342" y="2231230"/>
            <a:ext cx="1744143" cy="454820"/>
          </a:xfrm>
          <a:prstGeom prst="round2SameRect">
            <a:avLst>
              <a:gd name="adj1" fmla="val 16445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spcBef>
                <a:spcPct val="0"/>
              </a:spcBef>
            </a:pPr>
            <a:endParaRPr lang="de-DE" altLang="en-US" sz="1200" b="1" baseline="30000" dirty="0">
              <a:solidFill>
                <a:prstClr val="white"/>
              </a:solidFill>
            </a:endParaRPr>
          </a:p>
        </p:txBody>
      </p:sp>
      <p:sp>
        <p:nvSpPr>
          <p:cNvPr id="119" name="Freeform 118"/>
          <p:cNvSpPr/>
          <p:nvPr/>
        </p:nvSpPr>
        <p:spPr>
          <a:xfrm>
            <a:off x="3667125" y="2457450"/>
            <a:ext cx="1590675" cy="1879600"/>
          </a:xfrm>
          <a:custGeom>
            <a:avLst/>
            <a:gdLst>
              <a:gd name="connsiteX0" fmla="*/ 0 w 1590675"/>
              <a:gd name="connsiteY0" fmla="*/ 0 h 1879600"/>
              <a:gd name="connsiteX1" fmla="*/ 60325 w 1590675"/>
              <a:gd name="connsiteY1" fmla="*/ 0 h 1879600"/>
              <a:gd name="connsiteX2" fmla="*/ 60325 w 1590675"/>
              <a:gd name="connsiteY2" fmla="*/ 396875 h 1879600"/>
              <a:gd name="connsiteX3" fmla="*/ 133350 w 1590675"/>
              <a:gd name="connsiteY3" fmla="*/ 396875 h 1879600"/>
              <a:gd name="connsiteX4" fmla="*/ 133350 w 1590675"/>
              <a:gd name="connsiteY4" fmla="*/ 895350 h 1879600"/>
              <a:gd name="connsiteX5" fmla="*/ 393700 w 1590675"/>
              <a:gd name="connsiteY5" fmla="*/ 895350 h 1879600"/>
              <a:gd name="connsiteX6" fmla="*/ 393700 w 1590675"/>
              <a:gd name="connsiteY6" fmla="*/ 1387475 h 1879600"/>
              <a:gd name="connsiteX7" fmla="*/ 660400 w 1590675"/>
              <a:gd name="connsiteY7" fmla="*/ 1387475 h 1879600"/>
              <a:gd name="connsiteX8" fmla="*/ 660400 w 1590675"/>
              <a:gd name="connsiteY8" fmla="*/ 1879600 h 1879600"/>
              <a:gd name="connsiteX9" fmla="*/ 1590675 w 1590675"/>
              <a:gd name="connsiteY9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0675" h="1879600">
                <a:moveTo>
                  <a:pt x="0" y="0"/>
                </a:moveTo>
                <a:lnTo>
                  <a:pt x="60325" y="0"/>
                </a:lnTo>
                <a:lnTo>
                  <a:pt x="60325" y="396875"/>
                </a:lnTo>
                <a:lnTo>
                  <a:pt x="133350" y="396875"/>
                </a:lnTo>
                <a:lnTo>
                  <a:pt x="133350" y="895350"/>
                </a:lnTo>
                <a:lnTo>
                  <a:pt x="393700" y="895350"/>
                </a:lnTo>
                <a:lnTo>
                  <a:pt x="393700" y="1387475"/>
                </a:lnTo>
                <a:lnTo>
                  <a:pt x="660400" y="1387475"/>
                </a:lnTo>
                <a:lnTo>
                  <a:pt x="660400" y="1879600"/>
                </a:lnTo>
                <a:lnTo>
                  <a:pt x="1590675" y="1879600"/>
                </a:lnTo>
              </a:path>
            </a:pathLst>
          </a:custGeom>
          <a:noFill/>
          <a:ln w="19050" cap="rnd">
            <a:solidFill>
              <a:srgbClr val="71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8" name="Chart 127"/>
          <p:cNvGraphicFramePr/>
          <p:nvPr>
            <p:extLst>
              <p:ext uri="{D42A27DB-BD31-4B8C-83A1-F6EECF244321}">
                <p14:modId xmlns:p14="http://schemas.microsoft.com/office/powerpoint/2010/main" val="3738153"/>
              </p:ext>
            </p:extLst>
          </p:nvPr>
        </p:nvGraphicFramePr>
        <p:xfrm>
          <a:off x="6410960" y="2699565"/>
          <a:ext cx="2733040" cy="2784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3" name="Table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188853"/>
              </p:ext>
            </p:extLst>
          </p:nvPr>
        </p:nvGraphicFramePr>
        <p:xfrm>
          <a:off x="7267942" y="2009774"/>
          <a:ext cx="1738076" cy="685800"/>
        </p:xfrm>
        <a:graphic>
          <a:graphicData uri="http://schemas.openxmlformats.org/drawingml/2006/table">
            <a:tbl>
              <a:tblPr/>
              <a:tblGrid>
                <a:gridCol w="799186"/>
                <a:gridCol w="455940"/>
                <a:gridCol w="482950"/>
              </a:tblGrid>
              <a:tr h="1948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3144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18288" marR="18288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A+P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(n=11)</a:t>
                      </a:r>
                    </a:p>
                  </a:txBody>
                  <a:tcPr marL="18288" marR="18288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ICC </a:t>
                      </a:r>
                      <a:b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(n=6)</a:t>
                      </a:r>
                    </a:p>
                  </a:txBody>
                  <a:tcPr marL="18288" marR="18288" marT="18288" marB="18288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53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ORR, % 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 </a:t>
                      </a:r>
                    </a:p>
                  </a:txBody>
                  <a:tcPr marL="18288" marR="18288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45.5             0</a:t>
                      </a:r>
                      <a:b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r>
                        <a:rPr kumimoji="0" lang="de-CH" sz="7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=0.1023*</a:t>
                      </a:r>
                    </a:p>
                  </a:txBody>
                  <a:tcPr marL="18288" marR="18288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  <a:tr h="227053"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DCR, %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-value</a:t>
                      </a:r>
                    </a:p>
                  </a:txBody>
                  <a:tcPr marL="18288" marR="18288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72.7            16.7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</a:t>
                      </a:r>
                      <a:r>
                        <a:rPr kumimoji="0" lang="de-CH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&lt;0.0207</a:t>
                      </a:r>
                    </a:p>
                  </a:txBody>
                  <a:tcPr marL="18288" marR="18288" marT="18288" marB="18288" anchor="ctr" horzOverflow="overflow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5625" y="5477435"/>
            <a:ext cx="22322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*Fisher exact test two-sided.</a:t>
            </a:r>
            <a:endParaRPr lang="en-US" sz="900" dirty="0"/>
          </a:p>
        </p:txBody>
      </p:sp>
      <p:pic>
        <p:nvPicPr>
          <p:cNvPr id="117" name="Picture 2" descr="D:\50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39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68670826"/>
              </p:ext>
            </p:extLst>
          </p:nvPr>
        </p:nvGraphicFramePr>
        <p:xfrm>
          <a:off x="596900" y="1320800"/>
          <a:ext cx="7810500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3670331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 of Patients </a:t>
            </a:r>
            <a:r>
              <a:rPr lang="en-US" dirty="0" err="1" smtClean="0"/>
              <a:t>Improved</a:t>
            </a:r>
            <a:r>
              <a:rPr lang="en-US" baseline="30000" dirty="0" err="1" smtClean="0"/>
              <a:t>a</a:t>
            </a:r>
            <a:r>
              <a:rPr lang="en-US" dirty="0" smtClean="0"/>
              <a:t> Cough, </a:t>
            </a:r>
            <a:br>
              <a:rPr lang="en-US" dirty="0" smtClean="0"/>
            </a:br>
            <a:r>
              <a:rPr lang="en-US" dirty="0" err="1" smtClean="0"/>
              <a:t>Dyspnoea</a:t>
            </a:r>
            <a:r>
              <a:rPr lang="en-US" dirty="0" smtClean="0"/>
              <a:t>, and Pain Scores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784" y="6276266"/>
            <a:ext cx="7947025" cy="369332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aseline="30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a</a:t>
            </a:r>
            <a:r>
              <a:rPr lang="en-US" sz="12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EORTC</a:t>
            </a: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scores improved by ≥10 points.</a:t>
            </a:r>
          </a:p>
          <a:p>
            <a:pPr marL="6032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All scores were from the QLQ-LC13 except for “Short of Breath,” which was used from the QLQ-C30. 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028612" y="1749270"/>
            <a:ext cx="11327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P</a:t>
            </a:r>
            <a:r>
              <a:rPr lang="en-US" sz="1200" dirty="0">
                <a:solidFill>
                  <a:srgbClr val="000000"/>
                </a:solidFill>
              </a:rPr>
              <a:t>=0.8363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721488" y="1885446"/>
            <a:ext cx="11327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P</a:t>
            </a:r>
            <a:r>
              <a:rPr lang="en-US" sz="1200" dirty="0">
                <a:solidFill>
                  <a:srgbClr val="000000"/>
                </a:solidFill>
              </a:rPr>
              <a:t>=0.6517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462107" y="1744624"/>
            <a:ext cx="9925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P</a:t>
            </a:r>
            <a:r>
              <a:rPr lang="en-US" sz="1200" dirty="0">
                <a:solidFill>
                  <a:srgbClr val="000000"/>
                </a:solidFill>
              </a:rPr>
              <a:t>=0.2254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323653" y="1746947"/>
            <a:ext cx="8794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P</a:t>
            </a:r>
            <a:r>
              <a:rPr lang="en-US" sz="1200" dirty="0">
                <a:solidFill>
                  <a:srgbClr val="000000"/>
                </a:solidFill>
              </a:rPr>
              <a:t>=0.2221</a:t>
            </a:r>
          </a:p>
        </p:txBody>
      </p:sp>
      <p:pic>
        <p:nvPicPr>
          <p:cNvPr id="17" name="Picture 2" descr="D:\50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utoShape 20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25732" y="6488724"/>
            <a:ext cx="6853775" cy="3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marL="60325" indent="-60325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err="1">
                <a:solidFill>
                  <a:srgbClr val="000000">
                    <a:lumMod val="50000"/>
                  </a:srgbClr>
                </a:solidFill>
              </a:rPr>
              <a:t>Planchard</a:t>
            </a:r>
            <a:r>
              <a:rPr lang="en-GB" sz="1000" dirty="0">
                <a:solidFill>
                  <a:srgbClr val="000000">
                    <a:lumMod val="50000"/>
                  </a:srgbClr>
                </a:solidFill>
              </a:rPr>
              <a:t> et al. ESMO 2014. Abstract </a:t>
            </a:r>
            <a:r>
              <a:rPr lang="en-GB" sz="1000" dirty="0" smtClean="0">
                <a:solidFill>
                  <a:srgbClr val="000000">
                    <a:lumMod val="50000"/>
                  </a:srgbClr>
                </a:solidFill>
              </a:rPr>
              <a:t>1265P.</a:t>
            </a:r>
            <a:endParaRPr lang="en-GB" sz="1000" dirty="0">
              <a:solidFill>
                <a:srgbClr val="000000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433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LUX-Lung 5 Part B: Conclusions </a:t>
            </a:r>
            <a:endParaRPr lang="en-GB" dirty="0"/>
          </a:p>
        </p:txBody>
      </p:sp>
      <p:sp>
        <p:nvSpPr>
          <p:cNvPr id="53251" name="Content Placeholder 2"/>
          <p:cNvSpPr txBox="1">
            <a:spLocks/>
          </p:cNvSpPr>
          <p:nvPr/>
        </p:nvSpPr>
        <p:spPr bwMode="auto">
          <a:xfrm>
            <a:off x="657225" y="1196975"/>
            <a:ext cx="8018463" cy="51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3975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rgbClr val="1CBECA"/>
              </a:buClr>
            </a:pPr>
            <a:endParaRPr lang="en-GB" sz="1200" dirty="0" smtClean="0">
              <a:solidFill>
                <a:prstClr val="black"/>
              </a:solidFill>
              <a:latin typeface="BISansBaCond" pitchFamily="2" charset="-70"/>
            </a:endParaRPr>
          </a:p>
          <a:p>
            <a:pPr marL="176213" indent="-176213" eaLnBrk="1" hangingPunct="1"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LUX-Lung 5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met its primary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endpoint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of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demonstrating superior PFS of continued afatinib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(+ paclitaxel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) vs investigator choice of chemotherapy in patients with prior benefit from EGFR TKI and afatinib</a:t>
            </a:r>
          </a:p>
          <a:p>
            <a:pPr marL="533400" lvl="1" indent="-176213" eaLnBrk="1" hangingPunct="1">
              <a:spcBef>
                <a:spcPts val="6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mPFS 5.6 vs. 2.8, HR=0.60, </a:t>
            </a:r>
            <a:r>
              <a:rPr lang="en-GB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=0.0031</a:t>
            </a:r>
          </a:p>
          <a:p>
            <a:pPr marL="533400" lvl="1" indent="-176213" eaLnBrk="1" hangingPunct="1">
              <a:spcBef>
                <a:spcPts val="6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ORR 32% vs. 13%, OR=3.1, </a:t>
            </a:r>
            <a:r>
              <a:rPr lang="en-GB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=0.0049</a:t>
            </a:r>
          </a:p>
          <a:p>
            <a:pPr marL="176213" indent="-176213" eaLnBrk="1" hangingPunct="1"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Afatinib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+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paclitaxel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had a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manageable safety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profile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;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diarrhoea, rash/acne, alopecia, nail disorders and stomatitis were more frequent in the combination arm vs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single-agent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chemotherapy</a:t>
            </a:r>
          </a:p>
          <a:p>
            <a:pPr marL="176213" indent="-176213" eaLnBrk="1" hangingPunct="1"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Global health status/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QoL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was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maintained over time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in patients treated with afatinib + paclitaxel</a:t>
            </a:r>
          </a:p>
          <a:p>
            <a:pPr marL="176213" indent="-176213" eaLnBrk="1" hangingPunct="1"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LUX-Lung 5 is the first and the largest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prospectively designed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randomised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trial demonstrating the benefit of continuous EGFR blockade (‘treatment beyond progression’) with afatinib in patients with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NSCLC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previously treated with EGFR TKIs</a:t>
            </a:r>
          </a:p>
          <a:p>
            <a:pPr eaLnBrk="1" hangingPunct="1">
              <a:spcBef>
                <a:spcPct val="20000"/>
              </a:spcBef>
              <a:buClr>
                <a:srgbClr val="1CBECA"/>
              </a:buClr>
              <a:buFontTx/>
              <a:buChar char="•"/>
            </a:pPr>
            <a:endParaRPr lang="en-GB" sz="1600" dirty="0">
              <a:solidFill>
                <a:prstClr val="black"/>
              </a:solidFill>
              <a:latin typeface="BISansBaCond" pitchFamily="2" charset="-70"/>
            </a:endParaRP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133350" y="6538999"/>
            <a:ext cx="2895600" cy="228162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Schuler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et al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ASCO 2014. Abstract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8019.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9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The End</a:t>
            </a:r>
            <a:endParaRPr lang="en-US" cap="none" dirty="0">
              <a:solidFill>
                <a:srgbClr val="C5C43C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839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Giotrif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ECA"/>
      </a:accent1>
      <a:accent2>
        <a:srgbClr val="C3B600"/>
      </a:accent2>
      <a:accent3>
        <a:srgbClr val="A0A1CC"/>
      </a:accent3>
      <a:accent4>
        <a:srgbClr val="FFC000"/>
      </a:accent4>
      <a:accent5>
        <a:srgbClr val="7030A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 cap="rnd">
          <a:solidFill>
            <a:schemeClr val="accent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6_BRANDED_1">
  <a:themeElements>
    <a:clrScheme name="BRANDED_1 15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A08264"/>
      </a:accent1>
      <a:accent2>
        <a:srgbClr val="BDA893"/>
      </a:accent2>
      <a:accent3>
        <a:srgbClr val="FFFFFF"/>
      </a:accent3>
      <a:accent4>
        <a:srgbClr val="000000"/>
      </a:accent4>
      <a:accent5>
        <a:srgbClr val="CDC1B8"/>
      </a:accent5>
      <a:accent6>
        <a:srgbClr val="AB9885"/>
      </a:accent6>
      <a:hlink>
        <a:srgbClr val="D9CDC1"/>
      </a:hlink>
      <a:folHlink>
        <a:srgbClr val="F1ECE8"/>
      </a:folHlink>
    </a:clrScheme>
    <a:fontScheme name="BRANDED_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RANDED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08264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DC1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08264"/>
        </a:accent1>
        <a:accent2>
          <a:srgbClr val="BDA893"/>
        </a:accent2>
        <a:accent3>
          <a:srgbClr val="FFFFFF"/>
        </a:accent3>
        <a:accent4>
          <a:srgbClr val="000000"/>
        </a:accent4>
        <a:accent5>
          <a:srgbClr val="CDC1B8"/>
        </a:accent5>
        <a:accent6>
          <a:srgbClr val="AB9885"/>
        </a:accent6>
        <a:hlink>
          <a:srgbClr val="D9CDC1"/>
        </a:hlink>
        <a:folHlink>
          <a:srgbClr val="F1EC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6">
        <a:dk1>
          <a:srgbClr val="000000"/>
        </a:dk1>
        <a:lt1>
          <a:srgbClr val="FFFFFF"/>
        </a:lt1>
        <a:dk2>
          <a:srgbClr val="000000"/>
        </a:dk2>
        <a:lt2>
          <a:srgbClr val="8A8987"/>
        </a:lt2>
        <a:accent1>
          <a:srgbClr val="AD8F6B"/>
        </a:accent1>
        <a:accent2>
          <a:srgbClr val="BDA893"/>
        </a:accent2>
        <a:accent3>
          <a:srgbClr val="FFFFFF"/>
        </a:accent3>
        <a:accent4>
          <a:srgbClr val="000000"/>
        </a:accent4>
        <a:accent5>
          <a:srgbClr val="D3C6BA"/>
        </a:accent5>
        <a:accent6>
          <a:srgbClr val="AB9885"/>
        </a:accent6>
        <a:hlink>
          <a:srgbClr val="D9CDC1"/>
        </a:hlink>
        <a:folHlink>
          <a:srgbClr val="F1EC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CD2F3E20C1442A58670EE90F6967A" ma:contentTypeVersion="0" ma:contentTypeDescription="Create a new document." ma:contentTypeScope="" ma:versionID="05e03e9dc24789e0b11953f1e99c29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D94DCE-8DDC-46FC-B724-2B975859B8B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5811C60-70B7-48C9-8596-F583F8C787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D44013-7936-45D5-BF30-2A2A18217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1947</Words>
  <Application>Microsoft Macintosh PowerPoint</Application>
  <PresentationFormat>Presentación en pantalla (4:3)</PresentationFormat>
  <Paragraphs>452</Paragraphs>
  <Slides>13</Slides>
  <Notes>12</Notes>
  <HiddenSlides>1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Thème Office</vt:lpstr>
      <vt:lpstr>6_BRANDED_1</vt:lpstr>
      <vt:lpstr>think-cell Slide</vt:lpstr>
      <vt:lpstr>LUX-Lung 5</vt:lpstr>
      <vt:lpstr>LUX-Lung 5: Background and Aim</vt:lpstr>
      <vt:lpstr>LUX-Lung 5: Study Design</vt:lpstr>
      <vt:lpstr>Patient Disposition </vt:lpstr>
      <vt:lpstr>Primary End Point: PFS by Investigator Review</vt:lpstr>
      <vt:lpstr>Part B: Best Overall Response     </vt:lpstr>
      <vt:lpstr>Part B: Overall Survival</vt:lpstr>
      <vt:lpstr>Part B: Summary of Adverse Events  </vt:lpstr>
      <vt:lpstr>Part B: Most Frequent Related AEs (&gt;10%)</vt:lpstr>
      <vt:lpstr>Part B: Exploratory Analysis of Squamous  Cell Subset</vt:lpstr>
      <vt:lpstr>Percentage of Patients Improveda Cough,  Dyspnoea, and Pain Scores</vt:lpstr>
      <vt:lpstr>LUX-Lung 5 Part B: Conclusions </vt:lpstr>
      <vt:lpstr>The End</vt:lpstr>
    </vt:vector>
  </TitlesOfParts>
  <Company>Image Force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Andrea</dc:creator>
  <cp:lastModifiedBy>Geraldine Melgoza</cp:lastModifiedBy>
  <cp:revision>3885</cp:revision>
  <cp:lastPrinted>2014-09-23T19:35:18Z</cp:lastPrinted>
  <dcterms:created xsi:type="dcterms:W3CDTF">2013-02-28T15:41:00Z</dcterms:created>
  <dcterms:modified xsi:type="dcterms:W3CDTF">2014-10-28T05:03:47Z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0x010100560CD2F3E20C1442A58670EE90F6967A</vt:lpwstr>
  </property>
  <property fmtid="{D5CDD505-2E9C-101B-9397-08002B2CF9AE}" pid="3" name="_NewReviewCycle">
    <vt:lpwstr/>
  </property>
  <property fmtid="{D5CDD505-2E9C-101B-9397-08002B2CF9AE}" pid="4" name="SlideSubTitleWidth">
    <vt:r8>9,80000019073486</vt:r8>
  </property>
  <property fmtid="{D5CDD505-2E9C-101B-9397-08002B2CF9AE}" pid="5" name="AutoPageNumberingON">
    <vt:bool>true</vt:bool>
  </property>
  <property fmtid="{D5CDD505-2E9C-101B-9397-08002B2CF9AE}" pid="6" name="TabStyleTOC">
    <vt:bool>false</vt:bool>
  </property>
  <property fmtid="{D5CDD505-2E9C-101B-9397-08002B2CF9AE}" pid="7" name="ShowDocPath">
    <vt:bool>false</vt:bool>
  </property>
</Properties>
</file>