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</p:sldMasterIdLst>
  <p:notesMasterIdLst>
    <p:notesMasterId r:id="rId24"/>
  </p:notesMasterIdLst>
  <p:handoutMasterIdLst>
    <p:handoutMasterId r:id="rId25"/>
  </p:handoutMasterIdLst>
  <p:sldIdLst>
    <p:sldId id="1128" r:id="rId6"/>
    <p:sldId id="1248" r:id="rId7"/>
    <p:sldId id="1249" r:id="rId8"/>
    <p:sldId id="1250" r:id="rId9"/>
    <p:sldId id="1251" r:id="rId10"/>
    <p:sldId id="1252" r:id="rId11"/>
    <p:sldId id="1255" r:id="rId12"/>
    <p:sldId id="1257" r:id="rId13"/>
    <p:sldId id="1258" r:id="rId14"/>
    <p:sldId id="1261" r:id="rId15"/>
    <p:sldId id="1262" r:id="rId16"/>
    <p:sldId id="1263" r:id="rId17"/>
    <p:sldId id="1266" r:id="rId18"/>
    <p:sldId id="1265" r:id="rId19"/>
    <p:sldId id="1241" r:id="rId20"/>
    <p:sldId id="1150" r:id="rId21"/>
    <p:sldId id="1152" r:id="rId22"/>
    <p:sldId id="759" r:id="rId23"/>
  </p:sldIdLst>
  <p:sldSz cx="9144000" cy="6858000" type="screen4x3"/>
  <p:notesSz cx="6950075" cy="92360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eur" initials="A" lastIdx="64" clrIdx="0"/>
  <p:cmAuthor id="1" name=" " initials="MSOffice" lastIdx="12" clrIdx="1"/>
  <p:cmAuthor id="2" name="Andrea" initials="AM" lastIdx="1" clrIdx="2"/>
  <p:cmAuthor id="3" name="lechnert" initials="l" lastIdx="11" clrIdx="3"/>
  <p:cmAuthor id="4" name="Bengtsson" initials="H" lastIdx="12" clrIdx="4"/>
  <p:cmAuthor id="5" name="Harries" initials="TH" lastIdx="41" clrIdx="5"/>
  <p:cmAuthor id="6" name="Maerten,Prof.Dr.,Angela (TA_ONC) BIP-DE-I" initials="AM" lastIdx="31" clrIdx="6"/>
  <p:cmAuthor id="7" name="Author" initials="A" lastIdx="2" clrIdx="7"/>
  <p:cmAuthor id="8" name="Märten,Prof.Dr.,Angela (TA_ONC) BIP-DE-I" initials="AM" lastIdx="42" clrIdx="8"/>
  <p:cmAuthor id="9" name="VLopez" initials="H" lastIdx="0" clrIdx="9"/>
  <p:cmAuthor id="10" name="Listl,Dr.Dr.,Susanne (CD Legal) BIG-DE-I" initials="L(LB" lastIdx="51" clrIdx="10"/>
  <p:cmAuthor id="11" name="amcclendon" initials="a" lastIdx="4" clrIdx="11"/>
  <p:cmAuthor id="12" name="Mbarrett" initials="M" lastIdx="1" clrIdx="12"/>
  <p:cmAuthor id="13" name="tregan" initials="t" lastIdx="38" clrIdx="1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717073"/>
    <a:srgbClr val="FF0066"/>
    <a:srgbClr val="1CBECA"/>
    <a:srgbClr val="FFFF00"/>
    <a:srgbClr val="DFD8D3"/>
    <a:srgbClr val="E7F4F6"/>
    <a:srgbClr val="C3B600"/>
    <a:srgbClr val="C5C43C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277" autoAdjust="0"/>
    <p:restoredTop sz="99806" autoAdjust="0"/>
  </p:normalViewPr>
  <p:slideViewPr>
    <p:cSldViewPr snapToGrid="0">
      <p:cViewPr varScale="1">
        <p:scale>
          <a:sx n="113" d="100"/>
          <a:sy n="113" d="100"/>
        </p:scale>
        <p:origin x="-1734" y="-102"/>
      </p:cViewPr>
      <p:guideLst>
        <p:guide orient="horz" pos="4246"/>
        <p:guide orient="horz" pos="3432"/>
        <p:guide orient="horz" pos="985"/>
        <p:guide orient="horz" pos="1376"/>
        <p:guide orient="horz" pos="1494"/>
        <p:guide orient="horz" pos="1752"/>
        <p:guide orient="horz" pos="1866"/>
        <p:guide orient="horz" pos="2106"/>
        <p:guide orient="horz" pos="2196"/>
        <p:guide orient="horz" pos="2430"/>
        <p:guide orient="horz" pos="2508"/>
        <p:guide orient="horz" pos="2634"/>
        <p:guide orient="horz" pos="2868"/>
        <p:guide orient="horz" pos="2982"/>
        <p:guide orient="horz" pos="3210"/>
        <p:guide orient="horz" pos="3324"/>
        <p:guide pos="84"/>
        <p:guide pos="4616"/>
      </p:guideLst>
    </p:cSldViewPr>
  </p:slideViewPr>
  <p:outlineViewPr>
    <p:cViewPr>
      <p:scale>
        <a:sx n="33" d="100"/>
        <a:sy n="33" d="100"/>
      </p:scale>
      <p:origin x="0" y="10854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-3732" y="-126"/>
      </p:cViewPr>
      <p:guideLst>
        <p:guide orient="horz" pos="2909"/>
        <p:guide pos="218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127842507661862"/>
          <c:y val="0.11267199803149609"/>
          <c:w val="0.58950975821229112"/>
          <c:h val="0.786212343505477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9.2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9.2000000000000011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717073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3.8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65802368"/>
        <c:axId val="165803904"/>
      </c:barChart>
      <c:catAx>
        <c:axId val="16580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9050" cap="sq">
            <a:solidFill>
              <a:schemeClr val="tx1"/>
            </a:solidFill>
            <a:miter lim="800000"/>
          </a:ln>
        </c:spPr>
        <c:txPr>
          <a:bodyPr/>
          <a:lstStyle/>
          <a:p>
            <a:pPr>
              <a:defRPr sz="2000">
                <a:solidFill>
                  <a:schemeClr val="tx1"/>
                </a:solidFill>
              </a:defRPr>
            </a:pPr>
            <a:endParaRPr lang="es-CL"/>
          </a:p>
        </c:txPr>
        <c:crossAx val="165803904"/>
        <c:crosses val="autoZero"/>
        <c:auto val="1"/>
        <c:lblAlgn val="ctr"/>
        <c:lblOffset val="100"/>
        <c:noMultiLvlLbl val="0"/>
      </c:catAx>
      <c:valAx>
        <c:axId val="165803904"/>
        <c:scaling>
          <c:orientation val="minMax"/>
          <c:max val="12"/>
        </c:scaling>
        <c:delete val="0"/>
        <c:axPos val="l"/>
        <c:numFmt formatCode="General" sourceLinked="1"/>
        <c:majorTickMark val="out"/>
        <c:minorTickMark val="none"/>
        <c:tickLblPos val="none"/>
        <c:spPr>
          <a:ln w="19050" cap="sq">
            <a:solidFill>
              <a:schemeClr val="tx1"/>
            </a:solidFill>
            <a:miter lim="800000"/>
          </a:ln>
        </c:spPr>
        <c:txPr>
          <a:bodyPr/>
          <a:lstStyle/>
          <a:p>
            <a:pPr>
              <a:defRPr sz="2000"/>
            </a:pPr>
            <a:endParaRPr lang="es-CL"/>
          </a:p>
        </c:txPr>
        <c:crossAx val="165802368"/>
        <c:crosses val="autoZero"/>
        <c:crossBetween val="between"/>
        <c:majorUnit val="2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570801528190796E-2"/>
          <c:y val="0.11267199803149607"/>
          <c:w val="0.90894157388375074"/>
          <c:h val="0.786212343505477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5</c:v>
                </c:pt>
                <c:pt idx="2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71707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37</c:v>
                </c:pt>
                <c:pt idx="1">
                  <c:v>3</c:v>
                </c:pt>
                <c:pt idx="2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65612928"/>
        <c:axId val="165627008"/>
      </c:barChart>
      <c:catAx>
        <c:axId val="16561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9050" cap="sq">
            <a:solidFill>
              <a:schemeClr val="tx1"/>
            </a:solidFill>
            <a:miter lim="800000"/>
          </a:ln>
        </c:spPr>
        <c:txPr>
          <a:bodyPr/>
          <a:lstStyle/>
          <a:p>
            <a:pPr>
              <a:defRPr sz="2000"/>
            </a:pPr>
            <a:endParaRPr lang="es-CL"/>
          </a:p>
        </c:txPr>
        <c:crossAx val="165627008"/>
        <c:crosses val="autoZero"/>
        <c:auto val="1"/>
        <c:lblAlgn val="ctr"/>
        <c:lblOffset val="100"/>
        <c:noMultiLvlLbl val="0"/>
      </c:catAx>
      <c:valAx>
        <c:axId val="165627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65612928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212664400323742E-2"/>
          <c:y val="0.10743936176009954"/>
          <c:w val="0.91048883537970626"/>
          <c:h val="0.7606848071246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43.6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49.4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37.5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36.4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43.6</c:v>
                </c:pt>
                <c:pt idx="1">
                  <c:v>49.4</c:v>
                </c:pt>
                <c:pt idx="2">
                  <c:v>37.5</c:v>
                </c:pt>
                <c:pt idx="3">
                  <c:v>36.4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32.6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44.8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37.5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27.1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32.6</c:v>
                </c:pt>
                <c:pt idx="1">
                  <c:v>44.8</c:v>
                </c:pt>
                <c:pt idx="2">
                  <c:v>37.5</c:v>
                </c:pt>
                <c:pt idx="3">
                  <c:v>27.1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67040512"/>
        <c:axId val="167042048"/>
      </c:barChart>
      <c:catAx>
        <c:axId val="167040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7042048"/>
        <c:crosses val="autoZero"/>
        <c:auto val="1"/>
        <c:lblAlgn val="ctr"/>
        <c:lblOffset val="100"/>
        <c:noMultiLvlLbl val="0"/>
      </c:catAx>
      <c:valAx>
        <c:axId val="167042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67040512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l">
              <a:defRPr sz="1200"/>
            </a:lvl1pPr>
          </a:lstStyle>
          <a:p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3677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r">
              <a:defRPr sz="1200"/>
            </a:lvl1pPr>
          </a:lstStyle>
          <a:p>
            <a:fld id="{6DBEAF2B-EE3F-47F6-86AE-D435EEFEE3E8}" type="slidenum">
              <a:rPr lang="fr-FR" smtClean="0">
                <a:latin typeface="Arial" panose="020B0604020202020204" pitchFamily="34" charset="0"/>
              </a:rPr>
              <a:pPr/>
              <a:t>‹Nº›</a:t>
            </a:fld>
            <a:endParaRPr 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235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36770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41337DB-929D-446F-A4E8-A8ED4CA4A79A}" type="datetimeFigureOut">
              <a:rPr lang="fr-FR" smtClean="0"/>
              <a:pPr/>
              <a:t>20/10/2014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2" tIns="46241" rIns="92482" bIns="46241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2" tIns="46241" rIns="92482" bIns="46241" rtlCol="0"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3677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BB51C9D-77E4-4497-B0A8-31A888CCE473}" type="slidenum">
              <a:rPr lang="fr-FR" smtClean="0"/>
              <a:pPr/>
              <a:t>‹Nº›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1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51C9D-77E4-4497-B0A8-31A888CCE473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4733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2435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0386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3032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0710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654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7613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8888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320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707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00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029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6013" y="346075"/>
            <a:ext cx="5246687" cy="39338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08006" y="8131062"/>
            <a:ext cx="3066661" cy="427429"/>
          </a:xfrm>
          <a:prstGeom prst="rect">
            <a:avLst/>
          </a:prstGeom>
        </p:spPr>
        <p:txBody>
          <a:bodyPr lIns="89905" tIns="44952" rIns="89905" bIns="44952"/>
          <a:lstStyle/>
          <a:p>
            <a:fld id="{73160637-ED02-409C-BC4F-60C31E36E360}" type="slidenum">
              <a:rPr lang="de-DE" smtClean="0">
                <a:solidFill>
                  <a:prstClr val="black"/>
                </a:solidFill>
              </a:rPr>
              <a:pPr/>
              <a:t>13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517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0430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51C9D-77E4-4497-B0A8-31A888CCE473}" type="slidenum">
              <a:rPr lang="fr-FR" smtClean="0">
                <a:solidFill>
                  <a:prstClr val="black"/>
                </a:solidFill>
              </a:rPr>
              <a:pPr/>
              <a:t>15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325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51C9D-77E4-4497-B0A8-31A888CCE473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7584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Dossier en cours\Publicis life brand\Afatinib\Photoshop\Font titre s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626569" y="2117130"/>
            <a:ext cx="6339264" cy="1243417"/>
          </a:xfrm>
        </p:spPr>
        <p:txBody>
          <a:bodyPr anchor="b"/>
          <a:lstStyle>
            <a:lvl1pPr algn="l">
              <a:defRPr sz="4000" b="1" cap="none" baseline="0">
                <a:solidFill>
                  <a:srgbClr val="C5C43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26569" y="3569688"/>
            <a:ext cx="5996357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1CBEC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1" name="Forme libre 10"/>
          <p:cNvSpPr/>
          <p:nvPr userDrawn="1"/>
        </p:nvSpPr>
        <p:spPr>
          <a:xfrm>
            <a:off x="-4763" y="1134563"/>
            <a:ext cx="9148763" cy="4835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4" h="483577">
                <a:moveTo>
                  <a:pt x="9152794" y="0"/>
                </a:moveTo>
                <a:lnTo>
                  <a:pt x="693312" y="0"/>
                </a:lnTo>
                <a:cubicBezTo>
                  <a:pt x="135314" y="292"/>
                  <a:pt x="-546" y="422215"/>
                  <a:pt x="2" y="483577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orme libre 11"/>
          <p:cNvSpPr/>
          <p:nvPr userDrawn="1"/>
        </p:nvSpPr>
        <p:spPr>
          <a:xfrm>
            <a:off x="-4761" y="3394025"/>
            <a:ext cx="7640002" cy="7109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3 w 9152793"/>
              <a:gd name="connsiteY0" fmla="*/ 0 h 483577"/>
              <a:gd name="connsiteX1" fmla="*/ 1194093 w 9152793"/>
              <a:gd name="connsiteY1" fmla="*/ 0 h 483577"/>
              <a:gd name="connsiteX2" fmla="*/ 1 w 9152793"/>
              <a:gd name="connsiteY2" fmla="*/ 483577 h 483577"/>
              <a:gd name="connsiteX0" fmla="*/ 9152793 w 9152793"/>
              <a:gd name="connsiteY0" fmla="*/ 6 h 483583"/>
              <a:gd name="connsiteX1" fmla="*/ 1194093 w 9152793"/>
              <a:gd name="connsiteY1" fmla="*/ 6 h 483583"/>
              <a:gd name="connsiteX2" fmla="*/ 1 w 9152793"/>
              <a:gd name="connsiteY2" fmla="*/ 483583 h 48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3" h="483583">
                <a:moveTo>
                  <a:pt x="9152793" y="6"/>
                </a:moveTo>
                <a:lnTo>
                  <a:pt x="1194093" y="6"/>
                </a:lnTo>
                <a:cubicBezTo>
                  <a:pt x="307457" y="-1924"/>
                  <a:pt x="-547" y="422221"/>
                  <a:pt x="1" y="483583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7381057" y="5924667"/>
            <a:ext cx="1771996" cy="933333"/>
            <a:chOff x="7381057" y="5924667"/>
            <a:chExt cx="1771996" cy="933333"/>
          </a:xfrm>
        </p:grpSpPr>
        <p:pic>
          <p:nvPicPr>
            <p:cNvPr id="14" name="Picture 5" descr="D:\Dossier en cours\Publicis life brand\Bi Call\Photoshop\NEW GIOTRIF_2013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117" y="6276286"/>
              <a:ext cx="1484710" cy="447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à coins arrondis 11"/>
            <p:cNvSpPr/>
            <p:nvPr userDrawn="1"/>
          </p:nvSpPr>
          <p:spPr>
            <a:xfrm>
              <a:off x="7381057" y="5924667"/>
              <a:ext cx="1771996" cy="933333"/>
            </a:xfrm>
            <a:custGeom>
              <a:avLst/>
              <a:gdLst>
                <a:gd name="connsiteX0" fmla="*/ 2527300 w 2618740"/>
                <a:gd name="connsiteY0" fmla="*/ 1331162 h 1422602"/>
                <a:gd name="connsiteX1" fmla="*/ 0 w 2618740"/>
                <a:gd name="connsiteY1" fmla="*/ 1331162 h 1422602"/>
                <a:gd name="connsiteX2" fmla="*/ 0 w 2618740"/>
                <a:gd name="connsiteY2" fmla="*/ 402109 h 1422602"/>
                <a:gd name="connsiteX3" fmla="*/ 108439 w 2618740"/>
                <a:gd name="connsiteY3" fmla="*/ 293670 h 1422602"/>
                <a:gd name="connsiteX4" fmla="*/ 2005806 w 2618740"/>
                <a:gd name="connsiteY4" fmla="*/ 292651 h 1422602"/>
                <a:gd name="connsiteX5" fmla="*/ 2527300 w 2618740"/>
                <a:gd name="connsiteY5" fmla="*/ 0 h 1422602"/>
                <a:gd name="connsiteX6" fmla="*/ 2618740 w 2618740"/>
                <a:gd name="connsiteY6" fmla="*/ 1422602 h 1422602"/>
                <a:gd name="connsiteX0" fmla="*/ 0 w 2618740"/>
                <a:gd name="connsiteY0" fmla="*/ 1331162 h 1422602"/>
                <a:gd name="connsiteX1" fmla="*/ 0 w 2618740"/>
                <a:gd name="connsiteY1" fmla="*/ 402109 h 1422602"/>
                <a:gd name="connsiteX2" fmla="*/ 108439 w 2618740"/>
                <a:gd name="connsiteY2" fmla="*/ 293670 h 1422602"/>
                <a:gd name="connsiteX3" fmla="*/ 2005806 w 2618740"/>
                <a:gd name="connsiteY3" fmla="*/ 292651 h 1422602"/>
                <a:gd name="connsiteX4" fmla="*/ 2527300 w 2618740"/>
                <a:gd name="connsiteY4" fmla="*/ 0 h 1422602"/>
                <a:gd name="connsiteX5" fmla="*/ 2618740 w 2618740"/>
                <a:gd name="connsiteY5" fmla="*/ 1422602 h 1422602"/>
                <a:gd name="connsiteX0" fmla="*/ 0 w 2527300"/>
                <a:gd name="connsiteY0" fmla="*/ 1331162 h 1331162"/>
                <a:gd name="connsiteX1" fmla="*/ 0 w 2527300"/>
                <a:gd name="connsiteY1" fmla="*/ 402109 h 1331162"/>
                <a:gd name="connsiteX2" fmla="*/ 108439 w 2527300"/>
                <a:gd name="connsiteY2" fmla="*/ 293670 h 1331162"/>
                <a:gd name="connsiteX3" fmla="*/ 2005806 w 2527300"/>
                <a:gd name="connsiteY3" fmla="*/ 292651 h 1331162"/>
                <a:gd name="connsiteX4" fmla="*/ 2527300 w 2527300"/>
                <a:gd name="connsiteY4" fmla="*/ 0 h 133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300" h="1331162">
                  <a:moveTo>
                    <a:pt x="0" y="1331162"/>
                  </a:moveTo>
                  <a:lnTo>
                    <a:pt x="0" y="402109"/>
                  </a:lnTo>
                  <a:cubicBezTo>
                    <a:pt x="0" y="342220"/>
                    <a:pt x="48550" y="293670"/>
                    <a:pt x="108439" y="293670"/>
                  </a:cubicBezTo>
                  <a:lnTo>
                    <a:pt x="2005806" y="292651"/>
                  </a:lnTo>
                  <a:cubicBezTo>
                    <a:pt x="2213883" y="283043"/>
                    <a:pt x="2395690" y="172977"/>
                    <a:pt x="2527300" y="0"/>
                  </a:cubicBezTo>
                </a:path>
              </a:pathLst>
            </a:custGeom>
            <a:noFill/>
            <a:ln w="19050">
              <a:solidFill>
                <a:srgbClr val="C5C4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/>
            </a:p>
          </p:txBody>
        </p:sp>
        <p:sp>
          <p:nvSpPr>
            <p:cNvPr id="16" name="ZoneTexte 15"/>
            <p:cNvSpPr txBox="1"/>
            <p:nvPr userDrawn="1"/>
          </p:nvSpPr>
          <p:spPr>
            <a:xfrm>
              <a:off x="8897648" y="6215216"/>
              <a:ext cx="2311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®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20/10/2014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81825" y="6610350"/>
            <a:ext cx="4747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r">
              <a:defRPr lang="en-US" sz="900" smtClean="0">
                <a:solidFill>
                  <a:srgbClr val="717073"/>
                </a:solidFill>
              </a:defRPr>
            </a:lvl1pPr>
          </a:lstStyle>
          <a:p>
            <a:pPr lvl="0"/>
            <a:fld id="{BB2AA77B-7D50-4B51-993C-368DE770222F}" type="slidenum">
              <a:rPr lang="en-US" smtClean="0"/>
              <a:pPr lvl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403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9568" y="1337543"/>
            <a:ext cx="7948080" cy="429400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20/10/2014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0472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615553"/>
          </a:xfrm>
        </p:spPr>
        <p:txBody>
          <a:bodyPr anchor="t"/>
          <a:lstStyle>
            <a:lvl1pPr algn="l">
              <a:lnSpc>
                <a:spcPct val="100000"/>
              </a:lnSpc>
              <a:defRPr sz="4000" b="1" cap="none" baseline="0">
                <a:solidFill>
                  <a:srgbClr val="C5C43C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20/10/2014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8875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58094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58094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20/10/2014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327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2A821-5ED7-45CD-8D32-4F1888B8DC3E}" type="datetime1">
              <a:rPr lang="fr-FR" smtClean="0"/>
              <a:t>20/10/2014</a:t>
            </a:fld>
            <a:endParaRPr lang="fr-FR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2947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47B5-DDB4-4E3F-A33D-47FD7B26874F}" type="datetime1">
              <a:rPr lang="fr-FR" smtClean="0"/>
              <a:t>20/10/2014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497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White">
          <a:xfrm>
            <a:off x="1463675" y="941388"/>
            <a:ext cx="6854825" cy="363537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0" y="941388"/>
            <a:ext cx="83185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8025" y="361950"/>
            <a:ext cx="7759700" cy="576263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8381998" y="960120"/>
            <a:ext cx="584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69696"/>
                </a:solidFill>
              </a:rPr>
              <a:t>0</a:t>
            </a:r>
            <a:fld id="{6811C8F8-C292-4FF2-9981-C3E092CC50F9}" type="slidenum">
              <a:rPr lang="en-US" sz="1600">
                <a:solidFill>
                  <a:srgbClr val="969696"/>
                </a:solidFill>
              </a:rPr>
              <a:pPr/>
              <a:t>‹Nº›</a:t>
            </a:fld>
            <a:endParaRPr lang="en-US" sz="1600" dirty="0">
              <a:solidFill>
                <a:srgbClr val="9696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267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675" y="1668463"/>
            <a:ext cx="6831239" cy="4025900"/>
          </a:xfrm>
        </p:spPr>
        <p:txBody>
          <a:bodyPr/>
          <a:lstStyle>
            <a:lvl3pPr>
              <a:buFont typeface="Wingdings" pitchFamily="2" charset="2"/>
              <a:buChar char="§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166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662757"/>
            <a:ext cx="7772400" cy="1362075"/>
          </a:xfrm>
        </p:spPr>
        <p:txBody>
          <a:bodyPr anchor="b" anchorCtr="0"/>
          <a:lstStyle>
            <a:lvl1pPr algn="l">
              <a:defRPr sz="3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32764"/>
            <a:ext cx="7772400" cy="1500187"/>
          </a:xfrm>
        </p:spPr>
        <p:txBody>
          <a:bodyPr lIns="91440" anchor="t" anchorCtr="0"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59760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09613" y="1466850"/>
            <a:ext cx="3895725" cy="4257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7"/>
          <p:cNvSpPr>
            <a:spLocks noGrp="1"/>
          </p:cNvSpPr>
          <p:nvPr>
            <p:ph sz="quarter" idx="11"/>
          </p:nvPr>
        </p:nvSpPr>
        <p:spPr>
          <a:xfrm>
            <a:off x="4953000" y="1466850"/>
            <a:ext cx="3895725" cy="4257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09613" y="361950"/>
            <a:ext cx="7758112" cy="576263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126757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082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25504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ossier en cours\Publicis life brand\Afatinib\Photoshop\Font slide ss.png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30823" y="362082"/>
            <a:ext cx="8550003" cy="51090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9568" y="1337543"/>
            <a:ext cx="7948080" cy="42940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647B5-DDB4-4E3F-A33D-47FD7B26874F}" type="datetime1">
              <a:rPr lang="fr-FR" smtClean="0"/>
              <a:t>20/10/2014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Forme libre 10"/>
          <p:cNvSpPr/>
          <p:nvPr/>
        </p:nvSpPr>
        <p:spPr>
          <a:xfrm>
            <a:off x="-4763" y="1134563"/>
            <a:ext cx="9148763" cy="4835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4" h="483577">
                <a:moveTo>
                  <a:pt x="9152794" y="0"/>
                </a:moveTo>
                <a:lnTo>
                  <a:pt x="693312" y="0"/>
                </a:lnTo>
                <a:cubicBezTo>
                  <a:pt x="135314" y="292"/>
                  <a:pt x="-546" y="422215"/>
                  <a:pt x="2" y="483577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0" name="Groupe 19"/>
          <p:cNvGrpSpPr/>
          <p:nvPr/>
        </p:nvGrpSpPr>
        <p:grpSpPr>
          <a:xfrm>
            <a:off x="7381057" y="5924667"/>
            <a:ext cx="1771996" cy="933333"/>
            <a:chOff x="7381057" y="5924667"/>
            <a:chExt cx="1771996" cy="933333"/>
          </a:xfrm>
        </p:grpSpPr>
        <p:pic>
          <p:nvPicPr>
            <p:cNvPr id="1029" name="Picture 5" descr="D:\Dossier en cours\Publicis life brand\Bi Call\Photoshop\NEW GIOTRIF_2013.png"/>
            <p:cNvPicPr>
              <a:picLocks noChangeAspect="1" noChangeArrowheads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117" y="6276286"/>
              <a:ext cx="1484710" cy="447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à coins arrondis 11"/>
            <p:cNvSpPr/>
            <p:nvPr userDrawn="1"/>
          </p:nvSpPr>
          <p:spPr>
            <a:xfrm>
              <a:off x="7381057" y="5924667"/>
              <a:ext cx="1771996" cy="933333"/>
            </a:xfrm>
            <a:custGeom>
              <a:avLst/>
              <a:gdLst>
                <a:gd name="connsiteX0" fmla="*/ 2527300 w 2618740"/>
                <a:gd name="connsiteY0" fmla="*/ 1331162 h 1422602"/>
                <a:gd name="connsiteX1" fmla="*/ 0 w 2618740"/>
                <a:gd name="connsiteY1" fmla="*/ 1331162 h 1422602"/>
                <a:gd name="connsiteX2" fmla="*/ 0 w 2618740"/>
                <a:gd name="connsiteY2" fmla="*/ 402109 h 1422602"/>
                <a:gd name="connsiteX3" fmla="*/ 108439 w 2618740"/>
                <a:gd name="connsiteY3" fmla="*/ 293670 h 1422602"/>
                <a:gd name="connsiteX4" fmla="*/ 2005806 w 2618740"/>
                <a:gd name="connsiteY4" fmla="*/ 292651 h 1422602"/>
                <a:gd name="connsiteX5" fmla="*/ 2527300 w 2618740"/>
                <a:gd name="connsiteY5" fmla="*/ 0 h 1422602"/>
                <a:gd name="connsiteX6" fmla="*/ 2618740 w 2618740"/>
                <a:gd name="connsiteY6" fmla="*/ 1422602 h 1422602"/>
                <a:gd name="connsiteX0" fmla="*/ 0 w 2618740"/>
                <a:gd name="connsiteY0" fmla="*/ 1331162 h 1422602"/>
                <a:gd name="connsiteX1" fmla="*/ 0 w 2618740"/>
                <a:gd name="connsiteY1" fmla="*/ 402109 h 1422602"/>
                <a:gd name="connsiteX2" fmla="*/ 108439 w 2618740"/>
                <a:gd name="connsiteY2" fmla="*/ 293670 h 1422602"/>
                <a:gd name="connsiteX3" fmla="*/ 2005806 w 2618740"/>
                <a:gd name="connsiteY3" fmla="*/ 292651 h 1422602"/>
                <a:gd name="connsiteX4" fmla="*/ 2527300 w 2618740"/>
                <a:gd name="connsiteY4" fmla="*/ 0 h 1422602"/>
                <a:gd name="connsiteX5" fmla="*/ 2618740 w 2618740"/>
                <a:gd name="connsiteY5" fmla="*/ 1422602 h 1422602"/>
                <a:gd name="connsiteX0" fmla="*/ 0 w 2527300"/>
                <a:gd name="connsiteY0" fmla="*/ 1331162 h 1331162"/>
                <a:gd name="connsiteX1" fmla="*/ 0 w 2527300"/>
                <a:gd name="connsiteY1" fmla="*/ 402109 h 1331162"/>
                <a:gd name="connsiteX2" fmla="*/ 108439 w 2527300"/>
                <a:gd name="connsiteY2" fmla="*/ 293670 h 1331162"/>
                <a:gd name="connsiteX3" fmla="*/ 2005806 w 2527300"/>
                <a:gd name="connsiteY3" fmla="*/ 292651 h 1331162"/>
                <a:gd name="connsiteX4" fmla="*/ 2527300 w 2527300"/>
                <a:gd name="connsiteY4" fmla="*/ 0 h 133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300" h="1331162">
                  <a:moveTo>
                    <a:pt x="0" y="1331162"/>
                  </a:moveTo>
                  <a:lnTo>
                    <a:pt x="0" y="402109"/>
                  </a:lnTo>
                  <a:cubicBezTo>
                    <a:pt x="0" y="342220"/>
                    <a:pt x="48550" y="293670"/>
                    <a:pt x="108439" y="293670"/>
                  </a:cubicBezTo>
                  <a:lnTo>
                    <a:pt x="2005806" y="292651"/>
                  </a:lnTo>
                  <a:cubicBezTo>
                    <a:pt x="2213883" y="283043"/>
                    <a:pt x="2395690" y="172977"/>
                    <a:pt x="2527300" y="0"/>
                  </a:cubicBezTo>
                </a:path>
              </a:pathLst>
            </a:custGeom>
            <a:noFill/>
            <a:ln w="19050">
              <a:solidFill>
                <a:srgbClr val="C5C4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/>
            </a:p>
          </p:txBody>
        </p:sp>
        <p:sp>
          <p:nvSpPr>
            <p:cNvPr id="19" name="ZoneTexte 18"/>
            <p:cNvSpPr txBox="1"/>
            <p:nvPr userDrawn="1"/>
          </p:nvSpPr>
          <p:spPr>
            <a:xfrm>
              <a:off x="8897648" y="6215216"/>
              <a:ext cx="2311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®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6981825" y="6610350"/>
            <a:ext cx="4747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r">
              <a:defRPr lang="en-US" sz="900" smtClean="0">
                <a:solidFill>
                  <a:srgbClr val="717073"/>
                </a:solidFill>
              </a:defRPr>
            </a:lvl1pPr>
          </a:lstStyle>
          <a:p>
            <a:pPr lvl="0"/>
            <a:fld id="{BB2AA77B-7D50-4B51-993C-368DE770222F}" type="slidenum">
              <a:rPr lang="en-US" smtClean="0"/>
              <a:pPr lvl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49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100000"/>
        </a:lnSpc>
        <a:spcBef>
          <a:spcPts val="1200"/>
        </a:spcBef>
        <a:buClr>
          <a:srgbClr val="1CBECA"/>
        </a:buClr>
        <a:buFont typeface="Arial" pitchFamily="34" charset="0"/>
        <a:buChar char="•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20725" indent="-263525" algn="l" defTabSz="914400" rtl="0" eaLnBrk="1" latinLnBrk="0" hangingPunct="1">
        <a:lnSpc>
          <a:spcPct val="100000"/>
        </a:lnSpc>
        <a:spcBef>
          <a:spcPts val="400"/>
        </a:spcBef>
        <a:buClr>
          <a:schemeClr val="tx1">
            <a:lumMod val="65000"/>
            <a:lumOff val="35000"/>
          </a:schemeClr>
        </a:buClr>
        <a:buFont typeface="Arial" pitchFamily="34" charset="0"/>
        <a:buChar char="‒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73150" indent="-158750" algn="l" defTabSz="914400" rtl="0" eaLnBrk="1" latinLnBrk="0" hangingPunct="1">
        <a:lnSpc>
          <a:spcPct val="100000"/>
        </a:lnSpc>
        <a:spcBef>
          <a:spcPts val="400"/>
        </a:spcBef>
        <a:buClr>
          <a:srgbClr val="1CBECA"/>
        </a:buClr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520825" indent="-149225" algn="l" defTabSz="914400" rtl="0" eaLnBrk="1" latinLnBrk="0" hangingPunct="1">
        <a:lnSpc>
          <a:spcPct val="100000"/>
        </a:lnSpc>
        <a:spcBef>
          <a:spcPts val="400"/>
        </a:spcBef>
        <a:buClr>
          <a:srgbClr val="1CBECA"/>
        </a:buClr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970088" indent="-141288" algn="l" defTabSz="914400" rtl="0" eaLnBrk="1" latinLnBrk="0" hangingPunct="1">
        <a:lnSpc>
          <a:spcPct val="100000"/>
        </a:lnSpc>
        <a:spcBef>
          <a:spcPts val="400"/>
        </a:spcBef>
        <a:buClr>
          <a:srgbClr val="1CBECA"/>
        </a:buClr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9613" y="361950"/>
            <a:ext cx="775811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63675" y="1411288"/>
            <a:ext cx="6342063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grayWhite">
          <a:xfrm>
            <a:off x="1463675" y="941388"/>
            <a:ext cx="6854825" cy="363537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270000" anchor="ctr"/>
          <a:lstStyle/>
          <a:p>
            <a:pPr>
              <a:defRPr/>
            </a:pP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058" name="Line 34"/>
          <p:cNvSpPr>
            <a:spLocks noChangeShapeType="1"/>
          </p:cNvSpPr>
          <p:nvPr/>
        </p:nvSpPr>
        <p:spPr bwMode="auto">
          <a:xfrm>
            <a:off x="0" y="941388"/>
            <a:ext cx="798512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381998" y="960864"/>
            <a:ext cx="762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69696"/>
                </a:solidFill>
              </a:rPr>
              <a:t>0</a:t>
            </a:r>
            <a:fld id="{6811C8F8-C292-4FF2-9981-C3E092CC50F9}" type="slidenum">
              <a:rPr lang="en-US" sz="1600">
                <a:solidFill>
                  <a:srgbClr val="969696"/>
                </a:solidFill>
              </a:rPr>
              <a:pPr/>
              <a:t>‹Nº›</a:t>
            </a:fld>
            <a:endParaRPr lang="en-US" sz="1600" dirty="0">
              <a:solidFill>
                <a:srgbClr val="9696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727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+mj-lt"/>
          <a:ea typeface="MS PGothic" pitchFamily="34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itchFamily="34" charset="0"/>
          <a:ea typeface="MS PGothic" pitchFamily="34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itchFamily="34" charset="0"/>
          <a:ea typeface="MS PGothic" pitchFamily="34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itchFamily="34" charset="0"/>
          <a:ea typeface="MS PGothic" pitchFamily="34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itchFamily="34" charset="0"/>
          <a:ea typeface="MS PGothic" pitchFamily="34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pitchFamily="34" charset="0"/>
          <a:cs typeface="Arial" pitchFamily="34" charset="0"/>
        </a:defRPr>
      </a:lvl9pPr>
    </p:titleStyle>
    <p:bodyStyle>
      <a:lvl1pPr marL="228600" indent="-228600" algn="l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Char char="•"/>
        <a:defRPr sz="18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1pPr>
      <a:lvl2pPr marL="571500" indent="-228600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2pPr>
      <a:lvl3pPr marL="896938" indent="-211138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3pPr>
      <a:lvl4pPr marL="1254125" indent="-2254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Ø"/>
        <a:defRPr sz="12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4pPr>
      <a:lvl5pPr marL="1611313" indent="-239713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Char char="»"/>
        <a:defRPr sz="1200">
          <a:solidFill>
            <a:schemeClr val="tx1"/>
          </a:solidFill>
          <a:latin typeface="+mn-lt"/>
          <a:ea typeface="MS PGothic" pitchFamily="34" charset="-128"/>
          <a:cs typeface="ＭＳ Ｐゴシック" pitchFamily="84" charset="-128"/>
        </a:defRPr>
      </a:lvl5pPr>
      <a:lvl6pPr marL="2068513" indent="-174625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525713" indent="-174625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2982913" indent="-174625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440113" indent="-174625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chart" Target="../charts/chart3.xml"/><Relationship Id="rId10" Type="http://schemas.openxmlformats.org/officeDocument/2006/relationships/slide" Target="slide3.xml"/><Relationship Id="rId4" Type="http://schemas.openxmlformats.org/officeDocument/2006/relationships/notesSlide" Target="../notesSlides/notesSlide13.xml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LUX-Lung 8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  <p:pic>
        <p:nvPicPr>
          <p:cNvPr id="7" name="Picture 2" descr="D:\50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9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4294967295"/>
          </p:nvPr>
        </p:nvSpPr>
        <p:spPr>
          <a:xfrm>
            <a:off x="133350" y="1338263"/>
            <a:ext cx="9010650" cy="4292600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b="1" dirty="0"/>
              <a:t>Squamous</a:t>
            </a:r>
            <a:r>
              <a:rPr lang="en-US" dirty="0"/>
              <a:t> histology represents approximately </a:t>
            </a:r>
            <a:r>
              <a:rPr lang="en-US" b="1" dirty="0"/>
              <a:t>30% of NSCLC</a:t>
            </a:r>
            <a:r>
              <a:rPr lang="en-US" b="1" baseline="30000" dirty="0"/>
              <a:t>1,2</a:t>
            </a:r>
          </a:p>
          <a:p>
            <a:pPr>
              <a:spcBef>
                <a:spcPts val="1400"/>
              </a:spcBef>
            </a:pPr>
            <a:r>
              <a:rPr lang="en-US" b="1" dirty="0"/>
              <a:t>Limited</a:t>
            </a:r>
            <a:r>
              <a:rPr lang="en-US" dirty="0"/>
              <a:t> progress and </a:t>
            </a:r>
            <a:r>
              <a:rPr lang="en-US" b="1" dirty="0"/>
              <a:t>therapeutic options </a:t>
            </a:r>
            <a:r>
              <a:rPr lang="en-US" dirty="0"/>
              <a:t>for patients </a:t>
            </a:r>
            <a:r>
              <a:rPr lang="en-US" b="1" dirty="0"/>
              <a:t>in second-line </a:t>
            </a:r>
            <a:r>
              <a:rPr lang="en-US" dirty="0"/>
              <a:t>setting</a:t>
            </a:r>
          </a:p>
          <a:p>
            <a:pPr lvl="1">
              <a:spcBef>
                <a:spcPts val="1400"/>
              </a:spcBef>
            </a:pPr>
            <a:r>
              <a:rPr lang="en-GB" b="1" dirty="0"/>
              <a:t>Targetable oncogenic </a:t>
            </a:r>
            <a:r>
              <a:rPr lang="en-GB" dirty="0"/>
              <a:t>alterations are </a:t>
            </a:r>
            <a:r>
              <a:rPr lang="en-GB" b="1" dirty="0"/>
              <a:t>limited</a:t>
            </a:r>
            <a:r>
              <a:rPr lang="en-GB" dirty="0"/>
              <a:t> and have </a:t>
            </a:r>
            <a:r>
              <a:rPr lang="en-GB" b="1" dirty="0"/>
              <a:t>not yet </a:t>
            </a:r>
            <a:r>
              <a:rPr lang="en-GB" dirty="0"/>
              <a:t>translated to a </a:t>
            </a:r>
            <a:r>
              <a:rPr lang="en-GB" b="1" dirty="0"/>
              <a:t>therapeutic paradigm</a:t>
            </a:r>
          </a:p>
          <a:p>
            <a:pPr lvl="1">
              <a:spcBef>
                <a:spcPts val="1400"/>
              </a:spcBef>
            </a:pPr>
            <a:r>
              <a:rPr lang="en-US" dirty="0"/>
              <a:t>Patients often have extensive comorbidities</a:t>
            </a:r>
          </a:p>
          <a:p>
            <a:pPr lvl="1">
              <a:spcBef>
                <a:spcPts val="1400"/>
              </a:spcBef>
            </a:pPr>
            <a:r>
              <a:rPr lang="en-US" b="1" dirty="0"/>
              <a:t>Erlotinib</a:t>
            </a:r>
            <a:r>
              <a:rPr lang="en-US" dirty="0"/>
              <a:t> – last drug approved (in 2005)</a:t>
            </a:r>
            <a:r>
              <a:rPr lang="en-US" baseline="30000" dirty="0"/>
              <a:t>3</a:t>
            </a:r>
          </a:p>
          <a:p>
            <a:pPr lvl="2">
              <a:spcBef>
                <a:spcPts val="1400"/>
              </a:spcBef>
            </a:pPr>
            <a:r>
              <a:rPr lang="en-US" dirty="0"/>
              <a:t>Based on efficacy versus placebo in second-/third-line setting</a:t>
            </a:r>
            <a:r>
              <a:rPr lang="en-US" baseline="30000" dirty="0"/>
              <a:t>4</a:t>
            </a:r>
            <a:r>
              <a:rPr lang="en-US" dirty="0"/>
              <a:t>  </a:t>
            </a:r>
          </a:p>
          <a:p>
            <a:pPr lvl="2">
              <a:spcBef>
                <a:spcPts val="1400"/>
              </a:spcBef>
            </a:pPr>
            <a:r>
              <a:rPr lang="en-US" dirty="0"/>
              <a:t>Survival benefit confirmed in subset analysis of male, ever-smokers with squamous cell </a:t>
            </a:r>
            <a:r>
              <a:rPr lang="en-US" dirty="0" smtClean="0"/>
              <a:t>carcinoma</a:t>
            </a:r>
            <a:r>
              <a:rPr lang="en-US" baseline="30000" dirty="0" smtClean="0"/>
              <a:t>5</a:t>
            </a:r>
            <a:endParaRPr lang="en-US" baseline="30000" dirty="0"/>
          </a:p>
        </p:txBody>
      </p:sp>
      <p:sp>
        <p:nvSpPr>
          <p:cNvPr id="14" name="Text Placeholder 5"/>
          <p:cNvSpPr txBox="1">
            <a:spLocks/>
          </p:cNvSpPr>
          <p:nvPr/>
        </p:nvSpPr>
        <p:spPr bwMode="auto">
          <a:xfrm>
            <a:off x="135468" y="5593976"/>
            <a:ext cx="6124783" cy="103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indent="0" algn="r" ea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1">
                <a:solidFill>
                  <a:schemeClr val="bg1"/>
                </a:solidFill>
                <a:latin typeface="+mn-lt"/>
              </a:defRPr>
            </a:lvl1pPr>
            <a:lvl2pPr marL="0" indent="0" ea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+mn-lt"/>
              </a:defRPr>
            </a:lvl2pPr>
            <a:lvl3pPr marL="0" indent="0" ea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+mn-lt"/>
              </a:defRPr>
            </a:lvl3pPr>
            <a:lvl4pPr marL="0" indent="0" ea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+mn-lt"/>
              </a:defRPr>
            </a:lvl4pPr>
            <a:lvl5pPr marL="0" indent="0" ea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+mn-lt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</a:defRPr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</a:defRPr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</a:defRPr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</a:defRPr>
            </a:lvl9pPr>
          </a:lstStyle>
          <a:p>
            <a:pPr algn="l" defTabSz="457200" fontAlgn="base">
              <a:buClr>
                <a:srgbClr val="E8FF55"/>
              </a:buClr>
            </a:pPr>
            <a:r>
              <a:rPr lang="en-US" altLang="en-US" sz="1200" b="0" dirty="0">
                <a:solidFill>
                  <a:schemeClr val="tx1"/>
                </a:solidFill>
              </a:rPr>
              <a:t>NSCLC, non small cell lung </a:t>
            </a:r>
            <a:r>
              <a:rPr lang="en-US" altLang="en-US" sz="1200" b="0" dirty="0" smtClean="0">
                <a:solidFill>
                  <a:schemeClr val="tx1"/>
                </a:solidFill>
              </a:rPr>
              <a:t>cancer</a:t>
            </a:r>
          </a:p>
          <a:p>
            <a:pPr algn="l" defTabSz="457200" fontAlgn="base">
              <a:spcBef>
                <a:spcPts val="300"/>
              </a:spcBef>
              <a:buClr>
                <a:srgbClr val="E8FF55"/>
              </a:buClr>
            </a:pPr>
            <a:r>
              <a:rPr lang="en-US" altLang="en-US" b="0" dirty="0" smtClean="0">
                <a:solidFill>
                  <a:schemeClr val="tx1"/>
                </a:solidFill>
              </a:rPr>
              <a:t>1. </a:t>
            </a:r>
            <a:r>
              <a:rPr lang="en-US" altLang="en-US" b="0" dirty="0" err="1" smtClean="0">
                <a:solidFill>
                  <a:schemeClr val="tx1"/>
                </a:solidFill>
              </a:rPr>
              <a:t>Heighway</a:t>
            </a:r>
            <a:r>
              <a:rPr lang="en-US" altLang="en-US" b="0" dirty="0" smtClean="0">
                <a:solidFill>
                  <a:schemeClr val="tx1"/>
                </a:solidFill>
              </a:rPr>
              <a:t> J &amp; </a:t>
            </a:r>
            <a:r>
              <a:rPr lang="en-US" altLang="en-US" b="0" dirty="0" err="1" smtClean="0">
                <a:solidFill>
                  <a:schemeClr val="tx1"/>
                </a:solidFill>
              </a:rPr>
              <a:t>Betticher</a:t>
            </a:r>
            <a:r>
              <a:rPr lang="en-US" altLang="en-US" b="0" dirty="0" smtClean="0">
                <a:solidFill>
                  <a:schemeClr val="tx1"/>
                </a:solidFill>
              </a:rPr>
              <a:t> DC. Atlas Genet </a:t>
            </a:r>
            <a:r>
              <a:rPr lang="en-US" altLang="en-US" b="0" dirty="0" err="1" smtClean="0">
                <a:solidFill>
                  <a:schemeClr val="tx1"/>
                </a:solidFill>
              </a:rPr>
              <a:t>Cytogenet</a:t>
            </a:r>
            <a:r>
              <a:rPr lang="en-US" altLang="en-US" b="0" dirty="0" smtClean="0">
                <a:solidFill>
                  <a:schemeClr val="tx1"/>
                </a:solidFill>
              </a:rPr>
              <a:t> </a:t>
            </a:r>
            <a:r>
              <a:rPr lang="en-US" altLang="en-US" b="0" dirty="0" err="1" smtClean="0">
                <a:solidFill>
                  <a:schemeClr val="tx1"/>
                </a:solidFill>
              </a:rPr>
              <a:t>Oncol</a:t>
            </a:r>
            <a:r>
              <a:rPr lang="en-US" altLang="en-US" b="0" dirty="0" smtClean="0">
                <a:solidFill>
                  <a:schemeClr val="tx1"/>
                </a:solidFill>
              </a:rPr>
              <a:t> </a:t>
            </a:r>
            <a:r>
              <a:rPr lang="en-US" altLang="en-US" b="0" dirty="0" err="1" smtClean="0">
                <a:solidFill>
                  <a:schemeClr val="tx1"/>
                </a:solidFill>
              </a:rPr>
              <a:t>Haematol</a:t>
            </a:r>
            <a:r>
              <a:rPr lang="en-US" altLang="en-US" b="0" dirty="0" smtClean="0">
                <a:solidFill>
                  <a:schemeClr val="tx1"/>
                </a:solidFill>
              </a:rPr>
              <a:t>. 2004;8:133–6; </a:t>
            </a:r>
            <a:br>
              <a:rPr lang="en-US" altLang="en-US" b="0" dirty="0" smtClean="0">
                <a:solidFill>
                  <a:schemeClr val="tx1"/>
                </a:solidFill>
              </a:rPr>
            </a:br>
            <a:r>
              <a:rPr lang="en-US" altLang="en-US" b="0" dirty="0" smtClean="0">
                <a:solidFill>
                  <a:schemeClr val="tx1"/>
                </a:solidFill>
              </a:rPr>
              <a:t>2. Bryant A., </a:t>
            </a:r>
            <a:r>
              <a:rPr lang="en-US" altLang="en-US" b="0" dirty="0" err="1" smtClean="0">
                <a:solidFill>
                  <a:schemeClr val="tx1"/>
                </a:solidFill>
              </a:rPr>
              <a:t>Cerfolio</a:t>
            </a:r>
            <a:r>
              <a:rPr lang="en-US" altLang="en-US" b="0" dirty="0" smtClean="0">
                <a:solidFill>
                  <a:schemeClr val="tx1"/>
                </a:solidFill>
              </a:rPr>
              <a:t> RJ. Chest 2007;132:185–92</a:t>
            </a:r>
          </a:p>
          <a:p>
            <a:pPr algn="l" defTabSz="457200" fontAlgn="base">
              <a:buClr>
                <a:srgbClr val="E8FF55"/>
              </a:buClr>
            </a:pPr>
            <a:r>
              <a:rPr lang="en-GB" b="0" dirty="0" smtClean="0">
                <a:solidFill>
                  <a:schemeClr val="tx1"/>
                </a:solidFill>
              </a:rPr>
              <a:t>3. </a:t>
            </a:r>
            <a:r>
              <a:rPr lang="en-GB" b="0" dirty="0" err="1" smtClean="0">
                <a:solidFill>
                  <a:schemeClr val="tx1"/>
                </a:solidFill>
              </a:rPr>
              <a:t>Tarceva</a:t>
            </a:r>
            <a:r>
              <a:rPr lang="en-GB" b="0" dirty="0" smtClean="0">
                <a:solidFill>
                  <a:schemeClr val="tx1"/>
                </a:solidFill>
              </a:rPr>
              <a:t> EPAR assessment EMA 2007. http://www.ema.europa.eu (Accessed 05 Sept 2014)</a:t>
            </a:r>
            <a:r>
              <a:rPr lang="en-US" b="0" dirty="0" smtClean="0">
                <a:solidFill>
                  <a:schemeClr val="tx1"/>
                </a:solidFill>
              </a:rPr>
              <a:t>; </a:t>
            </a:r>
            <a:br>
              <a:rPr lang="en-US" b="0" dirty="0" smtClean="0">
                <a:solidFill>
                  <a:schemeClr val="tx1"/>
                </a:solidFill>
              </a:rPr>
            </a:br>
            <a:r>
              <a:rPr lang="en-US" altLang="en-US" b="0" dirty="0" smtClean="0">
                <a:solidFill>
                  <a:schemeClr val="tx1"/>
                </a:solidFill>
              </a:rPr>
              <a:t>4. Shepherd FA, et al. New </a:t>
            </a:r>
            <a:r>
              <a:rPr lang="en-US" altLang="en-US" b="0" dirty="0" err="1" smtClean="0">
                <a:solidFill>
                  <a:schemeClr val="tx1"/>
                </a:solidFill>
              </a:rPr>
              <a:t>Engl</a:t>
            </a:r>
            <a:r>
              <a:rPr lang="en-US" altLang="en-US" b="0" dirty="0" smtClean="0">
                <a:solidFill>
                  <a:schemeClr val="tx1"/>
                </a:solidFill>
              </a:rPr>
              <a:t> J Med </a:t>
            </a:r>
            <a:r>
              <a:rPr lang="en-GB" b="0" dirty="0" smtClean="0">
                <a:solidFill>
                  <a:schemeClr val="tx1"/>
                </a:solidFill>
              </a:rPr>
              <a:t>2005;353:123–32</a:t>
            </a:r>
          </a:p>
          <a:p>
            <a:pPr algn="l" defTabSz="457200" fontAlgn="base">
              <a:buClr>
                <a:srgbClr val="E8FF55"/>
              </a:buClr>
            </a:pPr>
            <a:r>
              <a:rPr lang="en-GB" altLang="en-US" b="0" dirty="0" smtClean="0">
                <a:solidFill>
                  <a:schemeClr val="tx1"/>
                </a:solidFill>
              </a:rPr>
              <a:t>5. Clark GM, et al. </a:t>
            </a:r>
            <a:r>
              <a:rPr lang="en-GB" altLang="en-US" b="0" dirty="0" err="1" smtClean="0">
                <a:solidFill>
                  <a:schemeClr val="tx1"/>
                </a:solidFill>
              </a:rPr>
              <a:t>Clin</a:t>
            </a:r>
            <a:r>
              <a:rPr lang="en-GB" altLang="en-US" b="0" dirty="0" smtClean="0">
                <a:solidFill>
                  <a:schemeClr val="tx1"/>
                </a:solidFill>
              </a:rPr>
              <a:t> Lung Cancer 2006;7:389–94</a:t>
            </a:r>
          </a:p>
          <a:p>
            <a:pPr algn="l" defTabSz="457200" fontAlgn="base">
              <a:buClr>
                <a:srgbClr val="E8FF55"/>
              </a:buClr>
            </a:pPr>
            <a:r>
              <a:rPr lang="en-GB" altLang="en-US" b="0" dirty="0" smtClean="0">
                <a:solidFill>
                  <a:schemeClr val="tx1"/>
                </a:solidFill>
              </a:rPr>
              <a:t>6. </a:t>
            </a:r>
            <a:r>
              <a:rPr lang="en-GB" b="0" dirty="0">
                <a:solidFill>
                  <a:schemeClr val="tx1"/>
                </a:solidFill>
              </a:rPr>
              <a:t>Goss et al. ESMO 2014. Abstract 12220. </a:t>
            </a:r>
          </a:p>
        </p:txBody>
      </p:sp>
      <p:pic>
        <p:nvPicPr>
          <p:cNvPr id="6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3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Afatinib</a:t>
            </a:r>
            <a:r>
              <a:rPr lang="en-GB" dirty="0" smtClean="0"/>
              <a:t>: Irreversible </a:t>
            </a:r>
            <a:r>
              <a:rPr lang="en-GB" dirty="0" err="1" smtClean="0"/>
              <a:t>ErbB</a:t>
            </a:r>
            <a:r>
              <a:rPr lang="en-GB" dirty="0"/>
              <a:t> </a:t>
            </a:r>
            <a:r>
              <a:rPr lang="en-GB" dirty="0" smtClean="0"/>
              <a:t>Family </a:t>
            </a:r>
            <a:r>
              <a:rPr lang="en-GB" dirty="0"/>
              <a:t>I</a:t>
            </a:r>
            <a:r>
              <a:rPr lang="en-GB" dirty="0" smtClean="0"/>
              <a:t>nhibition</a:t>
            </a:r>
            <a:endParaRPr lang="en-GB" dirty="0"/>
          </a:p>
        </p:txBody>
      </p:sp>
      <p:sp>
        <p:nvSpPr>
          <p:cNvPr id="105" name="Content Placeholder 104"/>
          <p:cNvSpPr>
            <a:spLocks noGrp="1"/>
          </p:cNvSpPr>
          <p:nvPr>
            <p:ph idx="4294967295"/>
          </p:nvPr>
        </p:nvSpPr>
        <p:spPr>
          <a:xfrm>
            <a:off x="0" y="1271588"/>
            <a:ext cx="4922838" cy="3695700"/>
          </a:xfrm>
        </p:spPr>
        <p:txBody>
          <a:bodyPr/>
          <a:lstStyle/>
          <a:p>
            <a:r>
              <a:rPr lang="en-US" sz="2000" dirty="0" smtClean="0"/>
              <a:t>Afatinib is an </a:t>
            </a:r>
            <a:r>
              <a:rPr lang="en-US" sz="2000" dirty="0" smtClean="0">
                <a:solidFill>
                  <a:schemeClr val="accent1"/>
                </a:solidFill>
              </a:rPr>
              <a:t>irreversible </a:t>
            </a:r>
            <a:r>
              <a:rPr lang="en-US" sz="2000" dirty="0" smtClean="0"/>
              <a:t>ErbB-family blocker</a:t>
            </a:r>
            <a:r>
              <a:rPr lang="en-US" sz="2000" baseline="30000" dirty="0" smtClean="0"/>
              <a:t>1,2</a:t>
            </a:r>
          </a:p>
          <a:p>
            <a:pPr lvl="1"/>
            <a:r>
              <a:rPr lang="en-US" sz="1600" dirty="0" smtClean="0"/>
              <a:t>Inhibits all kinase-active members: EGFR, HER2 and HER4</a:t>
            </a:r>
          </a:p>
          <a:p>
            <a:pPr lvl="1"/>
            <a:r>
              <a:rPr lang="en-US" sz="1600" b="1" dirty="0" smtClean="0">
                <a:solidFill>
                  <a:srgbClr val="FF0000"/>
                </a:solidFill>
              </a:rPr>
              <a:t>Proof of concept in squamous </a:t>
            </a:r>
            <a:r>
              <a:rPr lang="en-US" sz="1600" dirty="0" smtClean="0"/>
              <a:t>histology in various trials in lung, and head and neck cancer</a:t>
            </a:r>
          </a:p>
          <a:p>
            <a:pPr lvl="1"/>
            <a:r>
              <a:rPr lang="en-US" sz="1600" dirty="0" smtClean="0"/>
              <a:t>Approved* in the major ICH regions of US,</a:t>
            </a:r>
            <a:r>
              <a:rPr lang="en-US" sz="1600" baseline="30000" dirty="0" smtClean="0">
                <a:latin typeface="Arial"/>
                <a:cs typeface="Arial"/>
              </a:rPr>
              <a:t>3</a:t>
            </a:r>
            <a:r>
              <a:rPr lang="en-US" sz="1600" dirty="0" smtClean="0"/>
              <a:t> EU</a:t>
            </a:r>
            <a:r>
              <a:rPr lang="en-US" sz="1600" baseline="30000" dirty="0" smtClean="0">
                <a:latin typeface="Arial"/>
                <a:cs typeface="Arial"/>
              </a:rPr>
              <a:t>4</a:t>
            </a:r>
            <a:r>
              <a:rPr lang="en-US" sz="1600" dirty="0" smtClean="0"/>
              <a:t> and Japan</a:t>
            </a:r>
            <a:r>
              <a:rPr lang="en-GB" sz="1600" baseline="30000" dirty="0" smtClean="0"/>
              <a:t>5 </a:t>
            </a:r>
            <a:r>
              <a:rPr lang="en-US" sz="1600" dirty="0" smtClean="0"/>
              <a:t>for the treatment of patients with NSCLC harbouring distinct types of EGFR-activating mutations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135468" y="4854575"/>
            <a:ext cx="5715000" cy="1876425"/>
          </a:xfrm>
        </p:spPr>
        <p:txBody>
          <a:bodyPr lIns="0" tIns="0" rIns="0" bIns="0" anchor="b" anchorCtr="0"/>
          <a:lstStyle/>
          <a:p>
            <a:pPr marL="0" lvl="0" indent="0">
              <a:spcBef>
                <a:spcPts val="400"/>
              </a:spcBef>
              <a:buNone/>
            </a:pPr>
            <a:r>
              <a:rPr lang="en-US" sz="1200" dirty="0">
                <a:solidFill>
                  <a:schemeClr val="tx1"/>
                </a:solidFill>
              </a:rPr>
              <a:t>EGFR, epidermal growth factor receptor; HER2, human epidermal growth factor receptor-2; HER4, human epidermal growth factor receptor-4; ICH, </a:t>
            </a:r>
            <a:r>
              <a:rPr lang="en-GB" sz="1200" dirty="0">
                <a:solidFill>
                  <a:schemeClr val="tx1"/>
                </a:solidFill>
              </a:rPr>
              <a:t>International Conference on Harmonisation of Technical Requirements for Registration of Pharmaceuticals for Human Use</a:t>
            </a:r>
            <a:endParaRPr lang="en-US" sz="1200" dirty="0">
              <a:solidFill>
                <a:schemeClr val="tx1"/>
              </a:solidFill>
            </a:endParaRPr>
          </a:p>
          <a:p>
            <a:pPr marL="0" indent="0">
              <a:spcBef>
                <a:spcPts val="400"/>
              </a:spcBef>
              <a:buNone/>
            </a:pPr>
            <a:r>
              <a:rPr lang="en-US" sz="1200" dirty="0">
                <a:solidFill>
                  <a:schemeClr val="tx1"/>
                </a:solidFill>
              </a:rPr>
              <a:t>*Indications differ between </a:t>
            </a:r>
            <a:r>
              <a:rPr lang="en-US" sz="1200" dirty="0" smtClean="0">
                <a:solidFill>
                  <a:schemeClr val="tx1"/>
                </a:solidFill>
              </a:rPr>
              <a:t>countries </a:t>
            </a:r>
            <a:endParaRPr lang="en-GB" sz="1200" dirty="0" smtClean="0">
              <a:solidFill>
                <a:schemeClr val="tx1"/>
              </a:solidFill>
              <a:cs typeface="Arial" charset="0"/>
            </a:endParaRPr>
          </a:p>
          <a:p>
            <a:pPr marL="0" lvl="0" indent="0">
              <a:spcBef>
                <a:spcPts val="400"/>
              </a:spcBef>
              <a:buNone/>
            </a:pPr>
            <a:r>
              <a:rPr lang="en-GB" sz="1000" dirty="0" smtClean="0">
                <a:solidFill>
                  <a:schemeClr val="tx1"/>
                </a:solidFill>
                <a:cs typeface="Arial" charset="0"/>
              </a:rPr>
              <a:t>1. Li D, et al. Oncogene 2008;27:4702–11; 2. Solca F, et al. </a:t>
            </a:r>
            <a:r>
              <a:rPr lang="en-US" sz="1000" dirty="0" smtClean="0">
                <a:solidFill>
                  <a:schemeClr val="tx1"/>
                </a:solidFill>
              </a:rPr>
              <a:t>J Pharmacol Exp Ther 2012;343:342–50; </a:t>
            </a:r>
            <a:br>
              <a:rPr lang="en-US" sz="1000" dirty="0" smtClean="0">
                <a:solidFill>
                  <a:schemeClr val="tx1"/>
                </a:solidFill>
              </a:rPr>
            </a:br>
            <a:r>
              <a:rPr lang="en-GB" sz="1000" dirty="0" smtClean="0">
                <a:solidFill>
                  <a:schemeClr val="tx1"/>
                </a:solidFill>
              </a:rPr>
              <a:t>3</a:t>
            </a:r>
            <a:r>
              <a:rPr lang="en-GB" sz="1000" dirty="0">
                <a:solidFill>
                  <a:schemeClr val="tx1"/>
                </a:solidFill>
              </a:rPr>
              <a:t>. Gilotrif prescribing information 2013. http://</a:t>
            </a:r>
            <a:r>
              <a:rPr lang="en-GB" sz="1000" dirty="0" smtClean="0">
                <a:solidFill>
                  <a:schemeClr val="tx1"/>
                </a:solidFill>
              </a:rPr>
              <a:t>www.accessdata.fda.gov </a:t>
            </a:r>
            <a:r>
              <a:rPr lang="en-GB" sz="1000" dirty="0">
                <a:solidFill>
                  <a:schemeClr val="tx1"/>
                </a:solidFill>
              </a:rPr>
              <a:t>(Accessed: 05 Sept 2014); </a:t>
            </a:r>
            <a:r>
              <a:rPr lang="en-GB" sz="1000" dirty="0" smtClean="0">
                <a:solidFill>
                  <a:schemeClr val="tx1"/>
                </a:solidFill>
              </a:rPr>
              <a:t/>
            </a:r>
            <a:br>
              <a:rPr lang="en-GB" sz="1000" dirty="0" smtClean="0">
                <a:solidFill>
                  <a:schemeClr val="tx1"/>
                </a:solidFill>
              </a:rPr>
            </a:br>
            <a:r>
              <a:rPr lang="en-GB" sz="1000" dirty="0" smtClean="0">
                <a:solidFill>
                  <a:schemeClr val="tx1"/>
                </a:solidFill>
              </a:rPr>
              <a:t>4</a:t>
            </a:r>
            <a:r>
              <a:rPr lang="en-GB" sz="1000" dirty="0">
                <a:solidFill>
                  <a:schemeClr val="tx1"/>
                </a:solidFill>
              </a:rPr>
              <a:t>.  Giotrif EPAR assessment EMA 2013. http</a:t>
            </a:r>
            <a:r>
              <a:rPr lang="en-GB" sz="1000" dirty="0" smtClean="0">
                <a:solidFill>
                  <a:schemeClr val="tx1"/>
                </a:solidFill>
              </a:rPr>
              <a:t>://</a:t>
            </a:r>
            <a:r>
              <a:rPr lang="en-GB" sz="1000" dirty="0">
                <a:solidFill>
                  <a:schemeClr val="tx1"/>
                </a:solidFill>
              </a:rPr>
              <a:t>www.ema.europa.eu (Accessed 05 Sept 2014); </a:t>
            </a:r>
            <a:r>
              <a:rPr lang="en-GB" sz="1000" dirty="0" smtClean="0">
                <a:solidFill>
                  <a:schemeClr val="tx1"/>
                </a:solidFill>
              </a:rPr>
              <a:t/>
            </a:r>
            <a:br>
              <a:rPr lang="en-GB" sz="1000" dirty="0" smtClean="0">
                <a:solidFill>
                  <a:schemeClr val="tx1"/>
                </a:solidFill>
              </a:rPr>
            </a:br>
            <a:r>
              <a:rPr lang="en-GB" sz="1000" dirty="0" smtClean="0">
                <a:solidFill>
                  <a:schemeClr val="tx1"/>
                </a:solidFill>
              </a:rPr>
              <a:t>5</a:t>
            </a:r>
            <a:r>
              <a:rPr lang="en-GB" sz="1000" dirty="0">
                <a:solidFill>
                  <a:schemeClr val="tx1"/>
                </a:solidFill>
              </a:rPr>
              <a:t>. </a:t>
            </a:r>
            <a:r>
              <a:rPr lang="en-GB" sz="1000" dirty="0" smtClean="0">
                <a:solidFill>
                  <a:schemeClr val="tx1"/>
                </a:solidFill>
              </a:rPr>
              <a:t>PMDA </a:t>
            </a:r>
            <a:r>
              <a:rPr lang="en-GB" sz="1000" dirty="0">
                <a:solidFill>
                  <a:schemeClr val="tx1"/>
                </a:solidFill>
              </a:rPr>
              <a:t>Japan new drug approvals 2013. http://www.pmda.go.jp (Accessed 05 September </a:t>
            </a:r>
            <a:r>
              <a:rPr lang="en-GB" sz="1000" dirty="0" smtClean="0">
                <a:solidFill>
                  <a:schemeClr val="tx1"/>
                </a:solidFill>
              </a:rPr>
              <a:t>2014)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GB" sz="1000" dirty="0" smtClean="0">
                <a:solidFill>
                  <a:schemeClr val="tx1"/>
                </a:solidFill>
              </a:rPr>
              <a:t>6. </a:t>
            </a:r>
            <a:r>
              <a:rPr lang="en-GB" sz="1000" dirty="0">
                <a:solidFill>
                  <a:schemeClr val="tx1"/>
                </a:solidFill>
              </a:rPr>
              <a:t>Goss et al. ESMO 2014. Abstract 12220. 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5092983" y="1239106"/>
            <a:ext cx="3933942" cy="4557578"/>
            <a:chOff x="4661324" y="1570265"/>
            <a:chExt cx="3933942" cy="4557578"/>
          </a:xfrm>
        </p:grpSpPr>
        <p:sp>
          <p:nvSpPr>
            <p:cNvPr id="93" name="Rectangle 92"/>
            <p:cNvSpPr/>
            <p:nvPr/>
          </p:nvSpPr>
          <p:spPr>
            <a:xfrm>
              <a:off x="7089995" y="2409984"/>
              <a:ext cx="66236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dirty="0">
                  <a:solidFill>
                    <a:srgbClr val="717073"/>
                  </a:solidFill>
                </a:rPr>
                <a:t>Afatinib</a:t>
              </a:r>
              <a:endParaRPr lang="en-GB" sz="1000" b="1" dirty="0">
                <a:solidFill>
                  <a:srgbClr val="717073"/>
                </a:solidFill>
              </a:endParaRPr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4216" y="1577340"/>
              <a:ext cx="3571050" cy="1356998"/>
            </a:xfrm>
            <a:prstGeom prst="rect">
              <a:avLst/>
            </a:prstGeom>
          </p:spPr>
        </p:pic>
        <p:sp>
          <p:nvSpPr>
            <p:cNvPr id="61" name="Line 3692"/>
            <p:cNvSpPr>
              <a:spLocks noChangeShapeType="1"/>
            </p:cNvSpPr>
            <p:nvPr/>
          </p:nvSpPr>
          <p:spPr bwMode="auto">
            <a:xfrm flipH="1">
              <a:off x="6633528" y="2987993"/>
              <a:ext cx="1279525" cy="695325"/>
            </a:xfrm>
            <a:prstGeom prst="line">
              <a:avLst/>
            </a:prstGeom>
            <a:noFill/>
            <a:ln w="31750" cap="flat">
              <a:solidFill>
                <a:srgbClr val="00BDEB"/>
              </a:solidFill>
              <a:prstDash val="solid"/>
              <a:miter lim="800000"/>
              <a:headEnd/>
              <a:tailEnd type="triangle"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2E3192"/>
                </a:solidFill>
              </a:endParaRPr>
            </a:p>
          </p:txBody>
        </p:sp>
        <p:sp>
          <p:nvSpPr>
            <p:cNvPr id="62" name="Line 3693"/>
            <p:cNvSpPr>
              <a:spLocks noChangeShapeType="1"/>
            </p:cNvSpPr>
            <p:nvPr/>
          </p:nvSpPr>
          <p:spPr bwMode="auto">
            <a:xfrm>
              <a:off x="5793740" y="2994343"/>
              <a:ext cx="293688" cy="692150"/>
            </a:xfrm>
            <a:prstGeom prst="line">
              <a:avLst/>
            </a:prstGeom>
            <a:noFill/>
            <a:ln w="31750" cap="flat">
              <a:solidFill>
                <a:srgbClr val="00BDEB"/>
              </a:solidFill>
              <a:prstDash val="solid"/>
              <a:miter lim="800000"/>
              <a:headEnd/>
              <a:tailEnd type="triangle"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2E3192"/>
                </a:solidFill>
              </a:endParaRPr>
            </a:p>
          </p:txBody>
        </p:sp>
        <p:sp>
          <p:nvSpPr>
            <p:cNvPr id="63" name="Line 3694"/>
            <p:cNvSpPr>
              <a:spLocks noChangeShapeType="1"/>
            </p:cNvSpPr>
            <p:nvPr/>
          </p:nvSpPr>
          <p:spPr bwMode="auto">
            <a:xfrm flipV="1">
              <a:off x="6558915" y="2994343"/>
              <a:ext cx="295275" cy="692150"/>
            </a:xfrm>
            <a:prstGeom prst="line">
              <a:avLst/>
            </a:prstGeom>
            <a:noFill/>
            <a:ln w="31750" cap="flat">
              <a:solidFill>
                <a:srgbClr val="00BDEB"/>
              </a:solidFill>
              <a:prstDash val="solid"/>
              <a:miter lim="800000"/>
              <a:headEnd type="triangle"/>
              <a:tailEnd type="none"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2E3192"/>
                </a:solidFill>
              </a:endParaRPr>
            </a:p>
          </p:txBody>
        </p:sp>
        <p:sp>
          <p:nvSpPr>
            <p:cNvPr id="64" name="Line 3695"/>
            <p:cNvSpPr>
              <a:spLocks noChangeShapeType="1"/>
            </p:cNvSpPr>
            <p:nvPr/>
          </p:nvSpPr>
          <p:spPr bwMode="auto">
            <a:xfrm flipH="1">
              <a:off x="7727315" y="2994343"/>
              <a:ext cx="295275" cy="692150"/>
            </a:xfrm>
            <a:prstGeom prst="line">
              <a:avLst/>
            </a:prstGeom>
            <a:noFill/>
            <a:ln w="31750" cap="flat">
              <a:solidFill>
                <a:srgbClr val="E8FF55"/>
              </a:solidFill>
              <a:prstDash val="solid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2E3192"/>
                </a:solidFill>
              </a:endParaRPr>
            </a:p>
          </p:txBody>
        </p:sp>
        <p:sp>
          <p:nvSpPr>
            <p:cNvPr id="65" name="Line 3696"/>
            <p:cNvSpPr>
              <a:spLocks noChangeShapeType="1"/>
            </p:cNvSpPr>
            <p:nvPr/>
          </p:nvSpPr>
          <p:spPr bwMode="auto">
            <a:xfrm flipH="1" flipV="1">
              <a:off x="6962140" y="2994343"/>
              <a:ext cx="295275" cy="692150"/>
            </a:xfrm>
            <a:prstGeom prst="line">
              <a:avLst/>
            </a:prstGeom>
            <a:noFill/>
            <a:ln w="31750" cap="flat">
              <a:solidFill>
                <a:srgbClr val="E8FF55"/>
              </a:solidFill>
              <a:prstDash val="solid"/>
              <a:miter lim="800000"/>
              <a:headEnd type="triangle"/>
              <a:tailEnd type="non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2E3192"/>
                </a:solidFill>
              </a:endParaRPr>
            </a:p>
          </p:txBody>
        </p:sp>
        <p:sp>
          <p:nvSpPr>
            <p:cNvPr id="66" name="Line 3691"/>
            <p:cNvSpPr>
              <a:spLocks noChangeShapeType="1"/>
            </p:cNvSpPr>
            <p:nvPr/>
          </p:nvSpPr>
          <p:spPr bwMode="auto">
            <a:xfrm>
              <a:off x="5901690" y="2987993"/>
              <a:ext cx="1281113" cy="695325"/>
            </a:xfrm>
            <a:prstGeom prst="line">
              <a:avLst/>
            </a:prstGeom>
            <a:noFill/>
            <a:ln w="31750" cap="flat">
              <a:solidFill>
                <a:srgbClr val="E8FF55"/>
              </a:solidFill>
              <a:prstDash val="sysDash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2E3192"/>
                </a:solidFill>
              </a:endParaRPr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6326719" y="4011916"/>
              <a:ext cx="0" cy="156224"/>
            </a:xfrm>
            <a:prstGeom prst="straightConnector1">
              <a:avLst/>
            </a:prstGeom>
            <a:noFill/>
            <a:ln w="31750" cap="flat">
              <a:solidFill>
                <a:srgbClr val="00BDEB"/>
              </a:solidFill>
              <a:prstDash val="solid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Straight Arrow Connector 67"/>
            <p:cNvCxnSpPr/>
            <p:nvPr/>
          </p:nvCxnSpPr>
          <p:spPr>
            <a:xfrm>
              <a:off x="7486439" y="4011916"/>
              <a:ext cx="0" cy="432449"/>
            </a:xfrm>
            <a:prstGeom prst="straightConnector1">
              <a:avLst/>
            </a:prstGeom>
            <a:noFill/>
            <a:ln w="31750" cap="flat">
              <a:solidFill>
                <a:srgbClr val="E8FF55"/>
              </a:solidFill>
              <a:prstDash val="solid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" name="Rounded Rectangle 68"/>
            <p:cNvSpPr/>
            <p:nvPr/>
          </p:nvSpPr>
          <p:spPr>
            <a:xfrm>
              <a:off x="5699040" y="5852204"/>
              <a:ext cx="1183286" cy="27522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50" b="1" dirty="0">
                  <a:solidFill>
                    <a:prstClr val="white"/>
                  </a:solidFill>
                </a:rPr>
                <a:t>PROLIFERATION</a:t>
              </a: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6930240" y="5852621"/>
              <a:ext cx="1183286" cy="275222"/>
            </a:xfrm>
            <a:prstGeom prst="roundRect">
              <a:avLst/>
            </a:prstGeom>
            <a:solidFill>
              <a:srgbClr val="E8FF5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50" b="1" dirty="0">
                  <a:solidFill>
                    <a:srgbClr val="2E3192"/>
                  </a:solidFill>
                </a:rPr>
                <a:t>SURVIVAL</a:t>
              </a:r>
            </a:p>
          </p:txBody>
        </p:sp>
        <p:sp>
          <p:nvSpPr>
            <p:cNvPr id="71" name="Oval 70"/>
            <p:cNvSpPr/>
            <p:nvPr/>
          </p:nvSpPr>
          <p:spPr>
            <a:xfrm>
              <a:off x="6148902" y="3635037"/>
              <a:ext cx="355634" cy="355634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114300" dist="38100" dir="5400000">
                <a:prstClr val="black">
                  <a:alpha val="7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900" b="1" dirty="0">
                  <a:solidFill>
                    <a:srgbClr val="2E3192"/>
                  </a:solidFill>
                </a:rPr>
                <a:t>RAS</a:t>
              </a:r>
            </a:p>
          </p:txBody>
        </p:sp>
        <p:sp>
          <p:nvSpPr>
            <p:cNvPr id="72" name="Oval 71"/>
            <p:cNvSpPr/>
            <p:nvPr/>
          </p:nvSpPr>
          <p:spPr>
            <a:xfrm>
              <a:off x="6148902" y="5288478"/>
              <a:ext cx="355634" cy="355634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114300" dist="38100" dir="5400000">
                <a:prstClr val="black">
                  <a:alpha val="7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900" b="1" dirty="0">
                  <a:solidFill>
                    <a:srgbClr val="2E3192"/>
                  </a:solidFill>
                </a:rPr>
                <a:t>ERK</a:t>
              </a:r>
            </a:p>
          </p:txBody>
        </p:sp>
        <p:sp>
          <p:nvSpPr>
            <p:cNvPr id="73" name="Oval 72"/>
            <p:cNvSpPr/>
            <p:nvPr/>
          </p:nvSpPr>
          <p:spPr>
            <a:xfrm>
              <a:off x="7308622" y="3635037"/>
              <a:ext cx="355634" cy="355634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114300" dist="38100" dir="5400000">
                <a:prstClr val="black">
                  <a:alpha val="7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GB" sz="900" dirty="0">
                <a:solidFill>
                  <a:srgbClr val="2E3192"/>
                </a:solidFill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7308622" y="4461757"/>
              <a:ext cx="355634" cy="355634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114300" dist="38100" dir="5400000">
                <a:prstClr val="black">
                  <a:alpha val="7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900" b="1" dirty="0">
                  <a:solidFill>
                    <a:srgbClr val="2E3192"/>
                  </a:solidFill>
                </a:rPr>
                <a:t>AKT</a:t>
              </a:r>
            </a:p>
          </p:txBody>
        </p:sp>
        <p:sp>
          <p:nvSpPr>
            <p:cNvPr id="75" name="Oval 74"/>
            <p:cNvSpPr/>
            <p:nvPr/>
          </p:nvSpPr>
          <p:spPr>
            <a:xfrm>
              <a:off x="7308622" y="5288478"/>
              <a:ext cx="355634" cy="355634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114300" dist="38100" dir="5400000">
                <a:prstClr val="black">
                  <a:alpha val="7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GB" sz="900" dirty="0">
                <a:solidFill>
                  <a:srgbClr val="2E3192"/>
                </a:solidFill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6148902" y="4186184"/>
              <a:ext cx="355634" cy="355634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114300" dist="38100" dir="5400000">
                <a:prstClr val="black">
                  <a:alpha val="7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900" b="1" dirty="0">
                  <a:solidFill>
                    <a:srgbClr val="2E3192"/>
                  </a:solidFill>
                </a:rPr>
                <a:t>RAF</a:t>
              </a:r>
            </a:p>
          </p:txBody>
        </p:sp>
        <p:sp>
          <p:nvSpPr>
            <p:cNvPr id="77" name="Oval 76"/>
            <p:cNvSpPr/>
            <p:nvPr/>
          </p:nvSpPr>
          <p:spPr>
            <a:xfrm>
              <a:off x="6129851" y="4737331"/>
              <a:ext cx="410013" cy="355634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114300" dist="38100" dir="5400000">
                <a:prstClr val="black">
                  <a:alpha val="7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900" b="1" dirty="0">
                  <a:solidFill>
                    <a:srgbClr val="2E3192"/>
                  </a:solidFill>
                </a:rPr>
                <a:t>MEK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7238615" y="3685413"/>
              <a:ext cx="50366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b="1" dirty="0">
                  <a:solidFill>
                    <a:srgbClr val="2E3192"/>
                  </a:solidFill>
                </a:rPr>
                <a:t>P13K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243424" y="535990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800" b="1" dirty="0">
                  <a:solidFill>
                    <a:srgbClr val="2E3192"/>
                  </a:solidFill>
                </a:rPr>
                <a:t>mTOR</a:t>
              </a:r>
            </a:p>
          </p:txBody>
        </p:sp>
        <p:cxnSp>
          <p:nvCxnSpPr>
            <p:cNvPr id="80" name="Straight Arrow Connector 79"/>
            <p:cNvCxnSpPr/>
            <p:nvPr/>
          </p:nvCxnSpPr>
          <p:spPr>
            <a:xfrm>
              <a:off x="6326719" y="4562461"/>
              <a:ext cx="0" cy="156224"/>
            </a:xfrm>
            <a:prstGeom prst="straightConnector1">
              <a:avLst/>
            </a:prstGeom>
            <a:noFill/>
            <a:ln w="31750" cap="flat">
              <a:solidFill>
                <a:srgbClr val="00BDEB"/>
              </a:solidFill>
              <a:prstDash val="solid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Straight Arrow Connector 80"/>
            <p:cNvCxnSpPr/>
            <p:nvPr/>
          </p:nvCxnSpPr>
          <p:spPr>
            <a:xfrm>
              <a:off x="6326719" y="5114911"/>
              <a:ext cx="0" cy="156224"/>
            </a:xfrm>
            <a:prstGeom prst="straightConnector1">
              <a:avLst/>
            </a:prstGeom>
            <a:noFill/>
            <a:ln w="31750" cap="flat">
              <a:solidFill>
                <a:srgbClr val="00BDEB"/>
              </a:solidFill>
              <a:prstDash val="solid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Straight Arrow Connector 81"/>
            <p:cNvCxnSpPr/>
            <p:nvPr/>
          </p:nvCxnSpPr>
          <p:spPr>
            <a:xfrm>
              <a:off x="7486439" y="4838686"/>
              <a:ext cx="0" cy="432449"/>
            </a:xfrm>
            <a:prstGeom prst="straightConnector1">
              <a:avLst/>
            </a:prstGeom>
            <a:noFill/>
            <a:ln w="31750" cap="flat">
              <a:solidFill>
                <a:srgbClr val="E8FF55"/>
              </a:solidFill>
              <a:prstDash val="solid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Straight Arrow Connector 82"/>
            <p:cNvCxnSpPr/>
            <p:nvPr/>
          </p:nvCxnSpPr>
          <p:spPr>
            <a:xfrm>
              <a:off x="6326719" y="5669266"/>
              <a:ext cx="0" cy="156224"/>
            </a:xfrm>
            <a:prstGeom prst="straightConnector1">
              <a:avLst/>
            </a:prstGeom>
            <a:noFill/>
            <a:ln w="31750" cap="flat">
              <a:solidFill>
                <a:srgbClr val="00BDEB"/>
              </a:solidFill>
              <a:prstDash val="solid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Straight Arrow Connector 83"/>
            <p:cNvCxnSpPr/>
            <p:nvPr/>
          </p:nvCxnSpPr>
          <p:spPr>
            <a:xfrm>
              <a:off x="7486439" y="5669266"/>
              <a:ext cx="0" cy="156224"/>
            </a:xfrm>
            <a:prstGeom prst="straightConnector1">
              <a:avLst/>
            </a:prstGeom>
            <a:noFill/>
            <a:ln w="31750" cap="flat">
              <a:solidFill>
                <a:srgbClr val="E8FF55"/>
              </a:solidFill>
              <a:prstDash val="solid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5" name="TextBox 84"/>
            <p:cNvSpPr txBox="1"/>
            <p:nvPr/>
          </p:nvSpPr>
          <p:spPr>
            <a:xfrm>
              <a:off x="4827545" y="1570265"/>
              <a:ext cx="8058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dirty="0">
                  <a:solidFill>
                    <a:srgbClr val="717073"/>
                  </a:solidFill>
                </a:rPr>
                <a:t>EGFR/</a:t>
              </a:r>
              <a:br>
                <a:rPr lang="en-GB" sz="1200" b="1" dirty="0">
                  <a:solidFill>
                    <a:srgbClr val="717073"/>
                  </a:solidFill>
                </a:rPr>
              </a:br>
              <a:r>
                <a:rPr lang="en-GB" sz="1200" b="1" dirty="0">
                  <a:solidFill>
                    <a:srgbClr val="717073"/>
                  </a:solidFill>
                </a:rPr>
                <a:t>HER2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066429" y="1570265"/>
              <a:ext cx="8058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dirty="0">
                  <a:solidFill>
                    <a:srgbClr val="717073"/>
                  </a:solidFill>
                </a:rPr>
                <a:t>HER2/</a:t>
              </a:r>
            </a:p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dirty="0">
                  <a:solidFill>
                    <a:srgbClr val="717073"/>
                  </a:solidFill>
                </a:rPr>
                <a:t>ErbB3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179537" y="1570265"/>
              <a:ext cx="8058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dirty="0">
                  <a:solidFill>
                    <a:srgbClr val="717073"/>
                  </a:solidFill>
                </a:rPr>
                <a:t>ErbB3/</a:t>
              </a:r>
            </a:p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dirty="0" smtClean="0">
                  <a:solidFill>
                    <a:srgbClr val="717073"/>
                  </a:solidFill>
                </a:rPr>
                <a:t>ErbB4</a:t>
              </a:r>
              <a:endParaRPr lang="en-GB" sz="1200" b="1" dirty="0">
                <a:solidFill>
                  <a:srgbClr val="717073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936835" y="2409984"/>
              <a:ext cx="66236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dirty="0">
                  <a:solidFill>
                    <a:srgbClr val="717073"/>
                  </a:solidFill>
                </a:rPr>
                <a:t>Afatinib</a:t>
              </a:r>
              <a:endParaRPr lang="en-GB" sz="1000" b="1" dirty="0">
                <a:solidFill>
                  <a:srgbClr val="717073"/>
                </a:solidFill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5295976" y="2503347"/>
              <a:ext cx="235192" cy="234730"/>
              <a:chOff x="5357192" y="2807574"/>
              <a:chExt cx="420071" cy="192801"/>
            </a:xfrm>
          </p:grpSpPr>
          <p:cxnSp>
            <p:nvCxnSpPr>
              <p:cNvPr id="100" name="Straight Connector 99"/>
              <p:cNvCxnSpPr/>
              <p:nvPr/>
            </p:nvCxnSpPr>
            <p:spPr>
              <a:xfrm>
                <a:off x="5357192" y="2895600"/>
                <a:ext cx="413715" cy="0"/>
              </a:xfrm>
              <a:prstGeom prst="line">
                <a:avLst/>
              </a:prstGeom>
              <a:ln w="19050">
                <a:solidFill>
                  <a:srgbClr val="717073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5777263" y="2807574"/>
                <a:ext cx="0" cy="192801"/>
              </a:xfrm>
              <a:prstGeom prst="line">
                <a:avLst/>
              </a:prstGeom>
              <a:ln w="19050">
                <a:solidFill>
                  <a:srgbClr val="717073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Group 89"/>
            <p:cNvGrpSpPr/>
            <p:nvPr/>
          </p:nvGrpSpPr>
          <p:grpSpPr>
            <a:xfrm rot="10800000">
              <a:off x="5841366" y="2503347"/>
              <a:ext cx="855661" cy="234730"/>
              <a:chOff x="4620358" y="2807574"/>
              <a:chExt cx="1156905" cy="192801"/>
            </a:xfrm>
          </p:grpSpPr>
          <p:cxnSp>
            <p:nvCxnSpPr>
              <p:cNvPr id="97" name="Straight Connector 96"/>
              <p:cNvCxnSpPr/>
              <p:nvPr/>
            </p:nvCxnSpPr>
            <p:spPr>
              <a:xfrm rot="10800000" flipH="1">
                <a:off x="4620358" y="2895600"/>
                <a:ext cx="1150546" cy="0"/>
              </a:xfrm>
              <a:prstGeom prst="line">
                <a:avLst/>
              </a:prstGeom>
              <a:ln w="19050">
                <a:solidFill>
                  <a:srgbClr val="717073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5777263" y="2807574"/>
                <a:ext cx="0" cy="192801"/>
              </a:xfrm>
              <a:prstGeom prst="line">
                <a:avLst/>
              </a:prstGeom>
              <a:ln w="19050">
                <a:solidFill>
                  <a:srgbClr val="717073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4620421" y="2807574"/>
                <a:ext cx="0" cy="192801"/>
              </a:xfrm>
              <a:prstGeom prst="line">
                <a:avLst/>
              </a:prstGeom>
              <a:ln w="19050">
                <a:solidFill>
                  <a:srgbClr val="717073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Rectangle 90"/>
            <p:cNvSpPr/>
            <p:nvPr/>
          </p:nvSpPr>
          <p:spPr>
            <a:xfrm>
              <a:off x="4661324" y="2409984"/>
              <a:ext cx="70403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dirty="0">
                  <a:solidFill>
                    <a:srgbClr val="717073"/>
                  </a:solidFill>
                </a:rPr>
                <a:t>Gefitinib</a:t>
              </a:r>
            </a:p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dirty="0">
                  <a:solidFill>
                    <a:srgbClr val="717073"/>
                  </a:solidFill>
                </a:rPr>
                <a:t>Erlotinib</a:t>
              </a:r>
              <a:endParaRPr lang="en-GB" sz="1000" b="1" dirty="0">
                <a:solidFill>
                  <a:srgbClr val="717073"/>
                </a:solidFill>
              </a:endParaRPr>
            </a:p>
          </p:txBody>
        </p:sp>
        <p:grpSp>
          <p:nvGrpSpPr>
            <p:cNvPr id="92" name="Group 91"/>
            <p:cNvGrpSpPr/>
            <p:nvPr/>
          </p:nvGrpSpPr>
          <p:grpSpPr>
            <a:xfrm rot="10800000">
              <a:off x="7002145" y="2503347"/>
              <a:ext cx="832485" cy="234730"/>
              <a:chOff x="4620358" y="2807574"/>
              <a:chExt cx="1156905" cy="192801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 rot="10800000" flipH="1">
                <a:off x="4620358" y="2895600"/>
                <a:ext cx="1150546" cy="0"/>
              </a:xfrm>
              <a:prstGeom prst="line">
                <a:avLst/>
              </a:prstGeom>
              <a:ln w="19050">
                <a:solidFill>
                  <a:srgbClr val="717073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5777263" y="2807574"/>
                <a:ext cx="0" cy="192801"/>
              </a:xfrm>
              <a:prstGeom prst="line">
                <a:avLst/>
              </a:prstGeom>
              <a:ln w="19050">
                <a:solidFill>
                  <a:srgbClr val="717073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4620421" y="2807574"/>
                <a:ext cx="0" cy="192801"/>
              </a:xfrm>
              <a:prstGeom prst="line">
                <a:avLst/>
              </a:prstGeom>
              <a:ln w="19050">
                <a:solidFill>
                  <a:srgbClr val="717073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8" name="Picture 2" descr="D:\50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AutoShape 20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39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65616" y="5414257"/>
            <a:ext cx="6978650" cy="1319741"/>
          </a:xfrm>
        </p:spPr>
        <p:txBody>
          <a:bodyPr lIns="0" tIns="0" rIns="0" bIns="0" anchor="b"/>
          <a:lstStyle/>
          <a:p>
            <a:pPr marL="0" indent="0">
              <a:spcBef>
                <a:spcPts val="400"/>
              </a:spcBef>
              <a:buNone/>
            </a:pPr>
            <a:r>
              <a:rPr lang="en-GB" sz="1200" baseline="30000" dirty="0" err="1" smtClean="0">
                <a:solidFill>
                  <a:schemeClr val="tx1"/>
                </a:solidFill>
              </a:rPr>
              <a:t>a</a:t>
            </a:r>
            <a:r>
              <a:rPr lang="en-GB" sz="1200" dirty="0" err="1" smtClean="0">
                <a:solidFill>
                  <a:schemeClr val="tx1"/>
                </a:solidFill>
              </a:rPr>
              <a:t>American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</a:rPr>
              <a:t>Joint Committee on Cancer staging manual 7th edition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1200" baseline="30000" dirty="0" err="1" smtClean="0">
                <a:solidFill>
                  <a:schemeClr val="tx1"/>
                </a:solidFill>
              </a:rPr>
              <a:t>b</a:t>
            </a:r>
            <a:r>
              <a:rPr lang="en-US" sz="1200" dirty="0" err="1" smtClean="0">
                <a:solidFill>
                  <a:schemeClr val="tx1"/>
                </a:solidFill>
              </a:rPr>
              <a:t>As</a:t>
            </a:r>
            <a:r>
              <a:rPr lang="en-US" sz="1200" dirty="0" smtClean="0">
                <a:solidFill>
                  <a:schemeClr val="tx1"/>
                </a:solidFill>
              </a:rPr>
              <a:t> determined by the Investigator, tumours with mixed histology allowed</a:t>
            </a:r>
          </a:p>
          <a:p>
            <a:pPr marL="60325" indent="-60325">
              <a:spcBef>
                <a:spcPts val="400"/>
              </a:spcBef>
              <a:buNone/>
            </a:pPr>
            <a:r>
              <a:rPr lang="en-US" sz="1200" baseline="30000" dirty="0">
                <a:solidFill>
                  <a:schemeClr val="tx1"/>
                </a:solidFill>
              </a:rPr>
              <a:t>c</a:t>
            </a:r>
            <a:r>
              <a:rPr lang="en-GB" sz="1200" dirty="0" smtClean="0">
                <a:solidFill>
                  <a:schemeClr val="tx1"/>
                </a:solidFill>
              </a:rPr>
              <a:t>Patients progressing within 6 months of receiving adjuvant/neoadjuvant chemo/chemoradiotherapy were allowed (as long as ≥4 cycles criterion was met)</a:t>
            </a:r>
          </a:p>
          <a:p>
            <a:pPr marL="60325" indent="-60325">
              <a:spcBef>
                <a:spcPts val="400"/>
              </a:spcBef>
              <a:buNone/>
            </a:pPr>
            <a:r>
              <a:rPr lang="en-GB" sz="1200" baseline="30000" dirty="0" err="1">
                <a:solidFill>
                  <a:schemeClr val="tx1"/>
                </a:solidFill>
              </a:rPr>
              <a:t>d</a:t>
            </a:r>
            <a:r>
              <a:rPr lang="en-GB" sz="1200" dirty="0" err="1" smtClean="0">
                <a:solidFill>
                  <a:schemeClr val="tx1"/>
                </a:solidFill>
              </a:rPr>
              <a:t>Dose</a:t>
            </a:r>
            <a:r>
              <a:rPr lang="en-GB" sz="1200" dirty="0" smtClean="0">
                <a:solidFill>
                  <a:schemeClr val="tx1"/>
                </a:solidFill>
              </a:rPr>
              <a:t> escalation to 50 mg at Cycle 2 for patients meeting adverse event criteria</a:t>
            </a:r>
          </a:p>
          <a:p>
            <a:pPr marL="60325" indent="-60325">
              <a:spcBef>
                <a:spcPts val="400"/>
              </a:spcBef>
              <a:buNone/>
            </a:pPr>
            <a:r>
              <a:rPr lang="en-GB" sz="1200" dirty="0" smtClean="0">
                <a:solidFill>
                  <a:schemeClr val="tx1"/>
                </a:solidFill>
              </a:rPr>
              <a:t>Goss et al. ESMO 2014. Abstract 12220.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143193" y="2701371"/>
            <a:ext cx="588098" cy="1"/>
          </a:xfrm>
          <a:prstGeom prst="straightConnector1">
            <a:avLst/>
          </a:prstGeom>
          <a:ln w="38100">
            <a:solidFill>
              <a:srgbClr val="717073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 flipV="1">
            <a:off x="4273498" y="2128914"/>
            <a:ext cx="648224" cy="565600"/>
          </a:xfrm>
          <a:prstGeom prst="bentConnector3">
            <a:avLst/>
          </a:prstGeom>
          <a:ln w="38100">
            <a:solidFill>
              <a:srgbClr val="717073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>
            <a:off x="4273498" y="2694514"/>
            <a:ext cx="648224" cy="561285"/>
          </a:xfrm>
          <a:prstGeom prst="bentConnector3">
            <a:avLst/>
          </a:prstGeom>
          <a:ln w="38100">
            <a:solidFill>
              <a:srgbClr val="717073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345600" y="3378834"/>
            <a:ext cx="592198" cy="13381"/>
          </a:xfrm>
          <a:prstGeom prst="straightConnector1">
            <a:avLst/>
          </a:prstGeom>
          <a:ln w="38100">
            <a:solidFill>
              <a:srgbClr val="717073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355125" y="2012218"/>
            <a:ext cx="592198" cy="0"/>
          </a:xfrm>
          <a:prstGeom prst="straightConnector1">
            <a:avLst/>
          </a:prstGeom>
          <a:ln w="38100">
            <a:solidFill>
              <a:srgbClr val="717073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22" name="AutoShape 17"/>
          <p:cNvSpPr>
            <a:spLocks noChangeArrowheads="1"/>
          </p:cNvSpPr>
          <p:nvPr/>
        </p:nvSpPr>
        <p:spPr bwMode="blackWhite">
          <a:xfrm>
            <a:off x="395288" y="1315574"/>
            <a:ext cx="2747905" cy="2262497"/>
          </a:xfrm>
          <a:prstGeom prst="roundRect">
            <a:avLst>
              <a:gd name="adj" fmla="val 11509"/>
            </a:avLst>
          </a:prstGeom>
          <a:solidFill>
            <a:schemeClr val="bg1">
              <a:lumMod val="95000"/>
            </a:schemeClr>
          </a:solidFill>
          <a:ln w="38100" algn="ctr">
            <a:noFill/>
            <a:round/>
            <a:headEnd/>
            <a:tailEnd/>
          </a:ln>
        </p:spPr>
        <p:txBody>
          <a:bodyPr wrap="square" tIns="91440" bIns="109728" anchor="ctr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ts val="300"/>
              </a:spcAft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Advanced NSCLC </a:t>
            </a:r>
          </a:p>
          <a:p>
            <a:pPr defTabSz="457200" fontAlgn="base">
              <a:spcBef>
                <a:spcPct val="0"/>
              </a:spcBef>
              <a:spcAft>
                <a:spcPts val="300"/>
              </a:spcAft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(Stage IIIB/IV)</a:t>
            </a:r>
            <a:r>
              <a:rPr lang="en-GB" sz="1600" kern="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endParaRPr lang="en-GB" sz="1600" kern="0" baseline="30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ts val="300"/>
              </a:spcAft>
              <a:defRPr/>
            </a:pPr>
            <a:r>
              <a:rPr lang="en-GB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Squamous </a:t>
            </a:r>
            <a:r>
              <a:rPr lang="en-GB" sz="160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histology</a:t>
            </a:r>
            <a:r>
              <a:rPr lang="en-GB" sz="1600" kern="0" baseline="30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endParaRPr lang="en-GB" sz="1600" kern="0" baseline="30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ts val="300"/>
              </a:spcAft>
              <a:defRPr/>
            </a:pPr>
            <a:r>
              <a:rPr lang="en-GB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≥4 cycles of a first-line platinum </a:t>
            </a:r>
            <a:r>
              <a:rPr lang="en-GB" sz="160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doublet</a:t>
            </a:r>
            <a:r>
              <a:rPr lang="en-GB" sz="1600" kern="0" baseline="30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endParaRPr lang="en-GB" sz="1600" kern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ts val="300"/>
              </a:spcAft>
              <a:defRPr/>
            </a:pPr>
            <a:r>
              <a:rPr lang="en-GB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ECOG PS 0–1</a:t>
            </a:r>
          </a:p>
          <a:p>
            <a:pPr defTabSz="457200" fontAlgn="base">
              <a:spcBef>
                <a:spcPct val="0"/>
              </a:spcBef>
              <a:spcAft>
                <a:spcPts val="300"/>
              </a:spcAft>
              <a:defRPr/>
            </a:pPr>
            <a:r>
              <a:rPr lang="en-GB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Adequate organ function</a:t>
            </a:r>
            <a:endParaRPr lang="en-GB" sz="16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095" name="AutoShape 20"/>
          <p:cNvSpPr>
            <a:spLocks noChangeArrowheads="1"/>
          </p:cNvSpPr>
          <p:nvPr/>
        </p:nvSpPr>
        <p:spPr bwMode="ltGray">
          <a:xfrm>
            <a:off x="4920559" y="1576909"/>
            <a:ext cx="1672691" cy="87061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fatinib</a:t>
            </a:r>
            <a:endParaRPr lang="en-US" dirty="0">
              <a:solidFill>
                <a:schemeClr val="bg1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</a:rPr>
              <a:t>40 mg </a:t>
            </a:r>
            <a:r>
              <a:rPr lang="en-US" dirty="0" err="1" smtClean="0">
                <a:solidFill>
                  <a:schemeClr val="bg1"/>
                </a:solidFill>
              </a:rPr>
              <a:t>QD</a:t>
            </a:r>
            <a:r>
              <a:rPr lang="en-US" baseline="30000" dirty="0" err="1">
                <a:solidFill>
                  <a:schemeClr val="bg1"/>
                </a:solidFill>
                <a:cs typeface="Arial"/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6096" name="AutoShape 21"/>
          <p:cNvSpPr>
            <a:spLocks noChangeArrowheads="1"/>
          </p:cNvSpPr>
          <p:nvPr/>
        </p:nvSpPr>
        <p:spPr bwMode="blackWhite">
          <a:xfrm>
            <a:off x="4911034" y="2949116"/>
            <a:ext cx="1672691" cy="88620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3810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rlotinib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150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mg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QD</a:t>
            </a:r>
          </a:p>
        </p:txBody>
      </p:sp>
      <p:sp>
        <p:nvSpPr>
          <p:cNvPr id="41" name="AutoShape 20"/>
          <p:cNvSpPr>
            <a:spLocks noChangeArrowheads="1"/>
          </p:cNvSpPr>
          <p:nvPr/>
        </p:nvSpPr>
        <p:spPr bwMode="blackWhite">
          <a:xfrm>
            <a:off x="6947323" y="1473693"/>
            <a:ext cx="1801390" cy="2462445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3810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Treatment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until disease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progression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unacceptable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AEs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094" name="AutoShape 18"/>
          <p:cNvSpPr>
            <a:spLocks noChangeArrowheads="1"/>
          </p:cNvSpPr>
          <p:nvPr/>
        </p:nvSpPr>
        <p:spPr bwMode="blackWhite">
          <a:xfrm rot="16200000">
            <a:off x="2910948" y="2334277"/>
            <a:ext cx="2368710" cy="633365"/>
          </a:xfrm>
          <a:prstGeom prst="roundRect">
            <a:avLst>
              <a:gd name="adj" fmla="val 41689"/>
            </a:avLst>
          </a:prstGeom>
          <a:solidFill>
            <a:schemeClr val="bg1">
              <a:lumMod val="95000"/>
            </a:schemeClr>
          </a:solidFill>
          <a:ln w="38100" algn="ctr">
            <a:noFill/>
            <a:round/>
            <a:headEnd/>
            <a:tailEnd/>
          </a:ln>
        </p:spPr>
        <p:txBody>
          <a:bodyPr wrap="square" tIns="91440" bIns="109728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Randomisation 1:1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AutoShape 17"/>
          <p:cNvSpPr>
            <a:spLocks noChangeArrowheads="1"/>
          </p:cNvSpPr>
          <p:nvPr/>
        </p:nvSpPr>
        <p:spPr bwMode="gray">
          <a:xfrm>
            <a:off x="395290" y="3634446"/>
            <a:ext cx="2845852" cy="1777794"/>
          </a:xfrm>
          <a:prstGeom prst="roundRect">
            <a:avLst>
              <a:gd name="adj" fmla="val 11509"/>
            </a:avLst>
          </a:prstGeom>
          <a:solidFill>
            <a:schemeClr val="bg1">
              <a:lumMod val="65000"/>
            </a:schemeClr>
          </a:solidFill>
          <a:ln w="38100" algn="ctr">
            <a:noFill/>
            <a:round/>
            <a:headEnd/>
            <a:tailEnd/>
          </a:ln>
        </p:spPr>
        <p:txBody>
          <a:bodyPr wrap="square" tIns="91440" bIns="109728" anchor="ctr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Excluded: </a:t>
            </a:r>
          </a:p>
          <a:p>
            <a:pPr defTabSz="457200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600" dirty="0" smtClean="0">
                <a:solidFill>
                  <a:schemeClr val="bg1"/>
                </a:solidFill>
              </a:rPr>
              <a:t>Patients </a:t>
            </a:r>
            <a:r>
              <a:rPr lang="en-GB" sz="1600" dirty="0">
                <a:solidFill>
                  <a:schemeClr val="bg1"/>
                </a:solidFill>
              </a:rPr>
              <a:t>without PD</a:t>
            </a:r>
          </a:p>
          <a:p>
            <a:pPr defTabSz="457200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600" dirty="0">
                <a:solidFill>
                  <a:schemeClr val="bg1"/>
                </a:solidFill>
              </a:rPr>
              <a:t>Prior </a:t>
            </a:r>
            <a:r>
              <a:rPr lang="en-GB" sz="1600" dirty="0" smtClean="0">
                <a:solidFill>
                  <a:schemeClr val="bg1"/>
                </a:solidFill>
              </a:rPr>
              <a:t>EGFR TKI </a:t>
            </a:r>
            <a:r>
              <a:rPr lang="en-GB" sz="1600" dirty="0">
                <a:solidFill>
                  <a:schemeClr val="bg1"/>
                </a:solidFill>
              </a:rPr>
              <a:t>or </a:t>
            </a:r>
            <a:r>
              <a:rPr lang="en-GB" sz="1600" dirty="0" smtClean="0">
                <a:solidFill>
                  <a:schemeClr val="bg1"/>
                </a:solidFill>
              </a:rPr>
              <a:t>antibody</a:t>
            </a:r>
          </a:p>
          <a:p>
            <a:pPr defTabSz="457200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600" dirty="0">
                <a:solidFill>
                  <a:schemeClr val="bg1"/>
                </a:solidFill>
              </a:rPr>
              <a:t>Active brain metastases, </a:t>
            </a:r>
            <a:r>
              <a:rPr lang="en-GB" sz="1600" dirty="0" smtClean="0">
                <a:solidFill>
                  <a:schemeClr val="bg1"/>
                </a:solidFill>
              </a:rPr>
              <a:t>Interstitial lung disease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ltGray">
          <a:xfrm>
            <a:off x="3717719" y="3885126"/>
            <a:ext cx="5030994" cy="1487519"/>
          </a:xfrm>
          <a:prstGeom prst="roundRect">
            <a:avLst>
              <a:gd name="adj" fmla="val 11509"/>
            </a:avLst>
          </a:prstGeom>
          <a:solidFill>
            <a:schemeClr val="tx1">
              <a:lumMod val="50000"/>
              <a:lumOff val="50000"/>
            </a:schemeClr>
          </a:solidFill>
          <a:ln w="38100" algn="ctr">
            <a:noFill/>
            <a:round/>
            <a:headEnd/>
            <a:tailEnd/>
          </a:ln>
        </p:spPr>
        <p:txBody>
          <a:bodyPr wrap="square" tIns="91440" bIns="109728" anchor="ctr">
            <a:spAutoFit/>
          </a:bodyPr>
          <a:lstStyle/>
          <a:p>
            <a:pPr marL="0" lvl="4" defTabSz="457200" fontAlgn="base">
              <a:spcBef>
                <a:spcPct val="0"/>
              </a:spcBef>
              <a:spcAft>
                <a:spcPts val="800"/>
              </a:spcAft>
              <a:defRPr/>
            </a:pPr>
            <a:r>
              <a:rPr lang="en-GB" sz="1600" dirty="0" smtClean="0">
                <a:solidFill>
                  <a:schemeClr val="bg1"/>
                </a:solidFill>
              </a:rPr>
              <a:t>Stratification: East </a:t>
            </a:r>
            <a:r>
              <a:rPr lang="en-GB" sz="1600" dirty="0">
                <a:solidFill>
                  <a:schemeClr val="bg1"/>
                </a:solidFill>
              </a:rPr>
              <a:t>Asian </a:t>
            </a:r>
            <a:r>
              <a:rPr lang="en-GB" sz="1600" dirty="0" smtClean="0">
                <a:solidFill>
                  <a:schemeClr val="bg1"/>
                </a:solidFill>
              </a:rPr>
              <a:t>versus </a:t>
            </a:r>
            <a:r>
              <a:rPr lang="en-GB" sz="1600" dirty="0">
                <a:solidFill>
                  <a:schemeClr val="bg1"/>
                </a:solidFill>
              </a:rPr>
              <a:t>Non-East </a:t>
            </a:r>
            <a:r>
              <a:rPr lang="en-GB" sz="1600" dirty="0" smtClean="0">
                <a:solidFill>
                  <a:schemeClr val="bg1"/>
                </a:solidFill>
              </a:rPr>
              <a:t>Asian</a:t>
            </a:r>
          </a:p>
          <a:p>
            <a:pPr marL="0" lvl="4" defTabSz="457200" fontAlgn="base">
              <a:spcBef>
                <a:spcPct val="0"/>
              </a:spcBef>
              <a:spcAft>
                <a:spcPts val="80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Tumour </a:t>
            </a:r>
            <a:r>
              <a:rPr lang="en-US" sz="1600" dirty="0">
                <a:solidFill>
                  <a:schemeClr val="bg1"/>
                </a:solidFill>
              </a:rPr>
              <a:t>tissue collected for correlative </a:t>
            </a:r>
            <a:r>
              <a:rPr lang="en-US" sz="1600" dirty="0" smtClean="0">
                <a:solidFill>
                  <a:schemeClr val="bg1"/>
                </a:solidFill>
              </a:rPr>
              <a:t>science</a:t>
            </a:r>
          </a:p>
          <a:p>
            <a:pPr marL="0" lvl="4" defTabSz="457200" fontAlgn="base">
              <a:spcBef>
                <a:spcPct val="0"/>
              </a:spcBef>
              <a:spcAft>
                <a:spcPts val="80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Radiographic </a:t>
            </a:r>
            <a:r>
              <a:rPr lang="en-US" sz="1600" dirty="0">
                <a:solidFill>
                  <a:schemeClr val="bg1"/>
                </a:solidFill>
              </a:rPr>
              <a:t>tumour assessment at baseline, Weeks 8, 12, 16; every 8 weeks thereafter</a:t>
            </a:r>
          </a:p>
        </p:txBody>
      </p:sp>
      <p:pic>
        <p:nvPicPr>
          <p:cNvPr id="17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30823" y="362082"/>
            <a:ext cx="8550003" cy="510909"/>
          </a:xfrm>
        </p:spPr>
        <p:txBody>
          <a:bodyPr/>
          <a:lstStyle/>
          <a:p>
            <a:r>
              <a:rPr lang="en-GB" noProof="0" dirty="0" smtClean="0"/>
              <a:t>LUX-Lung 8: Study </a:t>
            </a:r>
            <a:r>
              <a:rPr lang="en-GB" dirty="0" smtClean="0"/>
              <a:t>D</a:t>
            </a:r>
            <a:r>
              <a:rPr lang="en-GB" noProof="0" dirty="0" err="1" smtClean="0"/>
              <a:t>esign</a:t>
            </a:r>
            <a:endParaRPr lang="en-GB" noProof="0" dirty="0"/>
          </a:p>
        </p:txBody>
      </p:sp>
      <p:sp>
        <p:nvSpPr>
          <p:cNvPr id="19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76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Endpoints	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4294967295"/>
          </p:nvPr>
        </p:nvSpPr>
        <p:spPr>
          <a:xfrm>
            <a:off x="137160" y="1463675"/>
            <a:ext cx="8353425" cy="4657725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sz="2000" dirty="0">
                <a:solidFill>
                  <a:schemeClr val="accent1"/>
                </a:solidFill>
              </a:rPr>
              <a:t>Primary endpoint </a:t>
            </a:r>
            <a:r>
              <a:rPr lang="en-US" sz="2000" dirty="0"/>
              <a:t>– </a:t>
            </a:r>
            <a:r>
              <a:rPr lang="en-US" sz="2000" b="1" dirty="0"/>
              <a:t>Progression-free survival </a:t>
            </a:r>
            <a:r>
              <a:rPr lang="en-US" sz="2000" dirty="0"/>
              <a:t>by central independent radiology review (RECIST 1.1)</a:t>
            </a:r>
          </a:p>
          <a:p>
            <a:pPr>
              <a:spcAft>
                <a:spcPts val="2400"/>
              </a:spcAft>
            </a:pPr>
            <a:r>
              <a:rPr lang="en-US" sz="2000" dirty="0">
                <a:solidFill>
                  <a:schemeClr val="accent1"/>
                </a:solidFill>
              </a:rPr>
              <a:t>Key secondary endpoint </a:t>
            </a:r>
            <a:r>
              <a:rPr lang="en-US" sz="2000" dirty="0"/>
              <a:t>– </a:t>
            </a:r>
            <a:r>
              <a:rPr lang="en-US" sz="2000" b="1" dirty="0"/>
              <a:t>Overall survival 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Secondary endpoints</a:t>
            </a:r>
          </a:p>
          <a:p>
            <a:pPr lvl="1"/>
            <a:r>
              <a:rPr lang="en-US" sz="2000" dirty="0"/>
              <a:t>Objective response rate</a:t>
            </a:r>
          </a:p>
          <a:p>
            <a:pPr lvl="1"/>
            <a:r>
              <a:rPr lang="en-US" sz="2000" dirty="0"/>
              <a:t>Disease control rate</a:t>
            </a:r>
          </a:p>
          <a:p>
            <a:pPr lvl="1"/>
            <a:r>
              <a:rPr lang="en-US" sz="2000" dirty="0"/>
              <a:t>Tumour shrinkage </a:t>
            </a:r>
          </a:p>
          <a:p>
            <a:pPr lvl="1"/>
            <a:r>
              <a:rPr lang="en-US" sz="2000" dirty="0"/>
              <a:t>Health-related quality of life  </a:t>
            </a:r>
          </a:p>
          <a:p>
            <a:pPr lvl="1"/>
            <a:r>
              <a:rPr lang="en-US" sz="2000" dirty="0"/>
              <a:t>Safety in both treatment </a:t>
            </a:r>
            <a:r>
              <a:rPr lang="en-US" sz="2000" dirty="0" smtClean="0"/>
              <a:t>groups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137160" y="6336030"/>
            <a:ext cx="6918960" cy="401638"/>
          </a:xfrm>
        </p:spPr>
        <p:txBody>
          <a:bodyPr lIns="0" tIns="0" rIns="0" bIns="0" anchor="b" anchorCtr="0"/>
          <a:lstStyle/>
          <a:p>
            <a:pPr marL="0" indent="0">
              <a:buNone/>
            </a:pPr>
            <a:r>
              <a:rPr lang="en-GB" sz="1200" dirty="0" smtClean="0">
                <a:solidFill>
                  <a:schemeClr val="tx1"/>
                </a:solidFill>
              </a:rPr>
              <a:t>RECIST, Response Evaluated Criteria in Solid </a:t>
            </a:r>
            <a:r>
              <a:rPr lang="en-GB" sz="1200" dirty="0" err="1" smtClean="0">
                <a:solidFill>
                  <a:schemeClr val="tx1"/>
                </a:solidFill>
              </a:rPr>
              <a:t>Tumors</a:t>
            </a:r>
            <a:endParaRPr lang="en-GB" sz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200" dirty="0">
                <a:solidFill>
                  <a:schemeClr val="tx1"/>
                </a:solidFill>
              </a:rPr>
              <a:t>Goss et al. ESMO 2014. Abstract </a:t>
            </a:r>
            <a:r>
              <a:rPr lang="en-GB" sz="1200" dirty="0" smtClean="0">
                <a:solidFill>
                  <a:schemeClr val="tx1"/>
                </a:solidFill>
              </a:rPr>
              <a:t>12220. 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5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77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Arrow Connector 28"/>
          <p:cNvCxnSpPr/>
          <p:nvPr/>
        </p:nvCxnSpPr>
        <p:spPr>
          <a:xfrm>
            <a:off x="2900363" y="2856555"/>
            <a:ext cx="0" cy="496288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2"/>
          </p:cNvCxnSpPr>
          <p:nvPr/>
        </p:nvCxnSpPr>
        <p:spPr>
          <a:xfrm flipH="1">
            <a:off x="4569143" y="2919232"/>
            <a:ext cx="2858" cy="433611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7914323" y="2841441"/>
            <a:ext cx="0" cy="511402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204913" y="1695548"/>
            <a:ext cx="1" cy="1657295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19706" y="1695548"/>
            <a:ext cx="0" cy="1657295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Timelines and Interim </a:t>
            </a:r>
            <a:r>
              <a:rPr lang="en-US" dirty="0"/>
              <a:t>F</a:t>
            </a:r>
            <a:r>
              <a:rPr lang="en-US" dirty="0" smtClean="0"/>
              <a:t>utility </a:t>
            </a:r>
            <a:r>
              <a:rPr lang="en-US" dirty="0"/>
              <a:t>A</a:t>
            </a:r>
            <a:r>
              <a:rPr lang="en-US" dirty="0" smtClean="0"/>
              <a:t>nalysis	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0" y="3989388"/>
            <a:ext cx="8353425" cy="1722437"/>
          </a:xfrm>
        </p:spPr>
        <p:txBody>
          <a:bodyPr/>
          <a:lstStyle/>
          <a:p>
            <a:r>
              <a:rPr lang="en-GB" sz="2000" dirty="0" smtClean="0"/>
              <a:t>An interim futility analysis was performed by an independent DMC and the trial was allowed to accrue to the planned 800 patients</a:t>
            </a:r>
          </a:p>
          <a:p>
            <a:r>
              <a:rPr lang="en-GB" sz="2000" dirty="0" smtClean="0"/>
              <a:t>The PFS primary analysis was conducted when trial recruitment was ongoing</a:t>
            </a: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137160" y="6113463"/>
            <a:ext cx="4068763" cy="619125"/>
          </a:xfrm>
        </p:spPr>
        <p:txBody>
          <a:bodyPr lIns="0" tIns="0" rIns="0" bIns="0" anchor="b" anchorCtr="0"/>
          <a:lstStyle/>
          <a:p>
            <a:pPr marL="0" indent="0">
              <a:spcBef>
                <a:spcPts val="400"/>
              </a:spcBef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DMC, data monitoring committee; OS, overall survival; </a:t>
            </a:r>
            <a:br>
              <a:rPr lang="en-US" sz="1200" dirty="0" smtClean="0">
                <a:solidFill>
                  <a:schemeClr val="tx1"/>
                </a:solidFill>
              </a:rPr>
            </a:br>
            <a:r>
              <a:rPr lang="en-US" sz="1200" dirty="0" smtClean="0">
                <a:solidFill>
                  <a:schemeClr val="tx1"/>
                </a:solidFill>
              </a:rPr>
              <a:t>PFS, progression-free survival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*Event-dependent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GB" sz="1200" dirty="0">
                <a:solidFill>
                  <a:schemeClr val="tx1"/>
                </a:solidFill>
              </a:rPr>
              <a:t>Goss et al. ESMO 2014. Abstract </a:t>
            </a:r>
            <a:r>
              <a:rPr lang="en-GB" sz="1200" dirty="0" smtClean="0">
                <a:solidFill>
                  <a:schemeClr val="tx1"/>
                </a:solidFill>
              </a:rPr>
              <a:t>12220.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288" y="2424909"/>
            <a:ext cx="8353426" cy="4943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0">
            <a:noAutofit/>
          </a:bodyPr>
          <a:lstStyle/>
          <a:p>
            <a:pPr marL="0" lvl="2" defTabSz="457200" fontAlgn="base">
              <a:spcBef>
                <a:spcPct val="0"/>
              </a:spcBef>
              <a:spcAft>
                <a:spcPct val="0"/>
              </a:spcAft>
              <a:tabLst>
                <a:tab pos="739775" algn="ctr"/>
                <a:tab pos="2416175" algn="ctr"/>
                <a:tab pos="4084638" algn="ctr"/>
                <a:tab pos="5761038" algn="ctr"/>
                <a:tab pos="7437438" algn="ctr"/>
              </a:tabLst>
              <a:defRPr/>
            </a:pPr>
            <a:r>
              <a:rPr lang="en-US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	Mar ’12	Mar ’13	Oct ’13	Jan ’14	</a:t>
            </a:r>
            <a:r>
              <a:rPr lang="en-US" sz="1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Dec ’14</a:t>
            </a:r>
            <a:endParaRPr lang="en-US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5287" y="3405106"/>
            <a:ext cx="1670685" cy="3503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717073"/>
                </a:solidFill>
                <a:cs typeface="Arial" panose="020B0604020202020204" pitchFamily="34" charset="0"/>
              </a:rPr>
              <a:t>First patient </a:t>
            </a:r>
            <a:r>
              <a:rPr lang="en-US" sz="1400" b="1" dirty="0">
                <a:solidFill>
                  <a:srgbClr val="717073"/>
                </a:solidFill>
                <a:cs typeface="Arial" panose="020B0604020202020204" pitchFamily="34" charset="0"/>
              </a:rPr>
              <a:t>i</a:t>
            </a:r>
            <a:r>
              <a:rPr lang="en-US" sz="1400" b="1" dirty="0" smtClean="0">
                <a:solidFill>
                  <a:srgbClr val="717073"/>
                </a:solidFill>
                <a:cs typeface="Arial" panose="020B0604020202020204" pitchFamily="34" charset="0"/>
              </a:rPr>
              <a:t>n</a:t>
            </a:r>
            <a:endParaRPr lang="en-US" sz="1400" b="1" dirty="0">
              <a:solidFill>
                <a:srgbClr val="717073"/>
              </a:solidFill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65972" y="3405106"/>
            <a:ext cx="1670685" cy="3503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717073"/>
                </a:solidFill>
                <a:cs typeface="Arial" panose="020B0604020202020204" pitchFamily="34" charset="0"/>
              </a:rPr>
              <a:t>Interim a</a:t>
            </a:r>
            <a:r>
              <a:rPr lang="en-US" sz="1400" b="1" dirty="0" smtClean="0">
                <a:solidFill>
                  <a:srgbClr val="717073"/>
                </a:solidFill>
                <a:cs typeface="Arial" panose="020B0604020202020204" pitchFamily="34" charset="0"/>
              </a:rPr>
              <a:t>nalysis </a:t>
            </a:r>
            <a:endParaRPr lang="en-US" sz="1400" b="1" dirty="0">
              <a:solidFill>
                <a:srgbClr val="717073"/>
              </a:solidFill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736657" y="3405106"/>
            <a:ext cx="1670685" cy="3503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717073"/>
                </a:solidFill>
                <a:cs typeface="Arial" panose="020B0604020202020204" pitchFamily="34" charset="0"/>
              </a:rPr>
              <a:t>PFS a</a:t>
            </a:r>
            <a:r>
              <a:rPr lang="en-US" sz="1400" b="1" dirty="0" smtClean="0">
                <a:solidFill>
                  <a:srgbClr val="717073"/>
                </a:solidFill>
                <a:cs typeface="Arial" panose="020B0604020202020204" pitchFamily="34" charset="0"/>
              </a:rPr>
              <a:t>nalysis</a:t>
            </a:r>
            <a:endParaRPr lang="en-US" sz="1400" b="1" baseline="30000" dirty="0">
              <a:solidFill>
                <a:srgbClr val="717073"/>
              </a:solidFill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407342" y="3405106"/>
            <a:ext cx="1670685" cy="3503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717073"/>
                </a:solidFill>
                <a:cs typeface="Arial" panose="020B0604020202020204" pitchFamily="34" charset="0"/>
              </a:rPr>
              <a:t>Last p</a:t>
            </a:r>
            <a:r>
              <a:rPr lang="en-US" sz="1400" b="1" dirty="0" smtClean="0">
                <a:solidFill>
                  <a:srgbClr val="717073"/>
                </a:solidFill>
                <a:cs typeface="Arial" panose="020B0604020202020204" pitchFamily="34" charset="0"/>
              </a:rPr>
              <a:t>atient </a:t>
            </a:r>
            <a:r>
              <a:rPr lang="en-US" sz="1400" b="1" dirty="0">
                <a:solidFill>
                  <a:srgbClr val="717073"/>
                </a:solidFill>
                <a:cs typeface="Arial" panose="020B0604020202020204" pitchFamily="34" charset="0"/>
              </a:rPr>
              <a:t>i</a:t>
            </a:r>
            <a:r>
              <a:rPr lang="en-US" sz="1400" b="1" dirty="0" smtClean="0">
                <a:solidFill>
                  <a:srgbClr val="717073"/>
                </a:solidFill>
                <a:cs typeface="Arial" panose="020B0604020202020204" pitchFamily="34" charset="0"/>
              </a:rPr>
              <a:t>n</a:t>
            </a:r>
            <a:endParaRPr lang="en-US" sz="1400" b="1" dirty="0">
              <a:solidFill>
                <a:srgbClr val="717073"/>
              </a:solidFill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78027" y="3405106"/>
            <a:ext cx="1670685" cy="3503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FF0000"/>
                </a:solidFill>
                <a:cs typeface="Arial" panose="020B0604020202020204" pitchFamily="34" charset="0"/>
              </a:rPr>
              <a:t>OS a</a:t>
            </a:r>
            <a:r>
              <a:rPr lang="en-US" sz="14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nalysis*</a:t>
            </a:r>
            <a:endParaRPr lang="en-US" sz="1400" b="1" baseline="300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90624" y="1633629"/>
            <a:ext cx="5052060" cy="3333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Recruitment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7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99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PFS Analysis</a:t>
            </a:r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6397567" y="1812966"/>
            <a:ext cx="2351146" cy="86925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FFFFFF"/>
                </a:solidFill>
              </a:rPr>
              <a:t>Ineligible/not treated </a:t>
            </a:r>
            <a:br>
              <a:rPr lang="en-GB" sz="1600" b="1" dirty="0" smtClean="0">
                <a:solidFill>
                  <a:srgbClr val="FFFFFF"/>
                </a:solidFill>
              </a:rPr>
            </a:br>
            <a:r>
              <a:rPr lang="en-GB" sz="1600" b="1" dirty="0" smtClean="0">
                <a:solidFill>
                  <a:srgbClr val="FFFFFF"/>
                </a:solidFill>
              </a:rPr>
              <a:t>(n=166)</a:t>
            </a:r>
            <a:endParaRPr lang="en-GB" sz="1600" b="1" dirty="0">
              <a:solidFill>
                <a:srgbClr val="FFFFFF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1471798" y="5813438"/>
            <a:ext cx="2520000" cy="66991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solidFill>
                  <a:schemeClr val="bg1"/>
                </a:solidFill>
              </a:rPr>
              <a:t>Remaining on treatment (n=70)</a:t>
            </a:r>
            <a:endParaRPr lang="en-GB" b="1" baseline="30000" dirty="0">
              <a:solidFill>
                <a:schemeClr val="bg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639887" y="5813438"/>
            <a:ext cx="2520000" cy="6699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chemeClr val="bg1"/>
                </a:solidFill>
              </a:rPr>
              <a:t>Remaining on treatment </a:t>
            </a:r>
            <a:r>
              <a:rPr lang="en-GB" b="1" dirty="0" smtClean="0">
                <a:solidFill>
                  <a:schemeClr val="bg1"/>
                </a:solidFill>
              </a:rPr>
              <a:t>(n=69)</a:t>
            </a:r>
            <a:endParaRPr lang="en-GB" b="1" baseline="30000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471798" y="4826159"/>
            <a:ext cx="2520000" cy="73187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solidFill>
                  <a:schemeClr val="bg1"/>
                </a:solidFill>
              </a:rPr>
              <a:t>Treated </a:t>
            </a:r>
            <a:br>
              <a:rPr lang="en-GB" b="1" dirty="0" smtClean="0">
                <a:solidFill>
                  <a:schemeClr val="bg1"/>
                </a:solidFill>
              </a:rPr>
            </a:br>
            <a:r>
              <a:rPr lang="en-GB" b="1" dirty="0" smtClean="0">
                <a:solidFill>
                  <a:schemeClr val="bg1"/>
                </a:solidFill>
              </a:rPr>
              <a:t>(n=329)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1471798" y="3884880"/>
            <a:ext cx="2520000" cy="7071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solidFill>
                  <a:schemeClr val="bg1"/>
                </a:solidFill>
              </a:rPr>
              <a:t>Afatinib </a:t>
            </a:r>
            <a:br>
              <a:rPr lang="en-GB" b="1" dirty="0" smtClean="0">
                <a:solidFill>
                  <a:schemeClr val="bg1"/>
                </a:solidFill>
              </a:rPr>
            </a:br>
            <a:r>
              <a:rPr lang="en-GB" b="1" dirty="0" smtClean="0">
                <a:solidFill>
                  <a:schemeClr val="bg1"/>
                </a:solidFill>
              </a:rPr>
              <a:t>(n=335</a:t>
            </a:r>
            <a:r>
              <a:rPr lang="en-GB" sz="1600" b="1" dirty="0" smtClean="0">
                <a:solidFill>
                  <a:schemeClr val="bg1"/>
                </a:solidFill>
              </a:rPr>
              <a:t>)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639887" y="3884880"/>
            <a:ext cx="2520000" cy="70711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solidFill>
                  <a:schemeClr val="bg1"/>
                </a:solidFill>
              </a:rPr>
              <a:t>Erlotinib </a:t>
            </a:r>
            <a:br>
              <a:rPr lang="en-GB" b="1" dirty="0" smtClean="0">
                <a:solidFill>
                  <a:schemeClr val="bg1"/>
                </a:solidFill>
              </a:rPr>
            </a:br>
            <a:r>
              <a:rPr lang="en-GB" b="1" dirty="0" smtClean="0">
                <a:solidFill>
                  <a:schemeClr val="bg1"/>
                </a:solidFill>
              </a:rPr>
              <a:t>(n=334)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639887" y="4826159"/>
            <a:ext cx="2520000" cy="73187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solidFill>
                  <a:schemeClr val="bg1"/>
                </a:solidFill>
              </a:rPr>
              <a:t>Treated </a:t>
            </a:r>
            <a:br>
              <a:rPr lang="en-GB" b="1" dirty="0" smtClean="0">
                <a:solidFill>
                  <a:schemeClr val="bg1"/>
                </a:solidFill>
              </a:rPr>
            </a:br>
            <a:r>
              <a:rPr lang="en-GB" b="1" dirty="0" smtClean="0">
                <a:solidFill>
                  <a:schemeClr val="bg1"/>
                </a:solidFill>
              </a:rPr>
              <a:t>(n=332)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47617" y="2593131"/>
            <a:ext cx="2520000" cy="6892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endParaRPr lang="en-GB" sz="1400" b="1" dirty="0" smtClean="0">
              <a:solidFill>
                <a:schemeClr val="tx1"/>
              </a:solidFill>
            </a:endParaRPr>
          </a:p>
          <a:p>
            <a:pPr algn="ctr" defTabSz="45720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solidFill>
                  <a:schemeClr val="tx1"/>
                </a:solidFill>
              </a:rPr>
              <a:t>Randomised </a:t>
            </a:r>
            <a:br>
              <a:rPr lang="en-GB" b="1" dirty="0" smtClean="0">
                <a:solidFill>
                  <a:schemeClr val="tx1"/>
                </a:solidFill>
              </a:rPr>
            </a:br>
            <a:r>
              <a:rPr lang="en-GB" b="1" dirty="0" smtClean="0">
                <a:solidFill>
                  <a:schemeClr val="tx1"/>
                </a:solidFill>
              </a:rPr>
              <a:t>(n=669)</a:t>
            </a:r>
          </a:p>
          <a:p>
            <a:pPr algn="ctr" defTabSz="45720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endParaRPr lang="en-GB" sz="1400" b="1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4207617" y="1927744"/>
            <a:ext cx="1" cy="639701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207618" y="2247594"/>
            <a:ext cx="2189949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6" idx="2"/>
            <a:endCxn id="52" idx="0"/>
          </p:cNvCxnSpPr>
          <p:nvPr/>
        </p:nvCxnSpPr>
        <p:spPr>
          <a:xfrm rot="5400000">
            <a:off x="3168438" y="2845700"/>
            <a:ext cx="602541" cy="1475819"/>
          </a:xfrm>
          <a:prstGeom prst="bentConnector3">
            <a:avLst/>
          </a:prstGeom>
          <a:ln w="28575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6" idx="2"/>
            <a:endCxn id="27" idx="0"/>
          </p:cNvCxnSpPr>
          <p:nvPr/>
        </p:nvCxnSpPr>
        <p:spPr>
          <a:xfrm rot="16200000" flipH="1">
            <a:off x="4752482" y="2737474"/>
            <a:ext cx="602541" cy="1692270"/>
          </a:xfrm>
          <a:prstGeom prst="bentConnector3">
            <a:avLst/>
          </a:prstGeom>
          <a:ln w="28575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52" idx="2"/>
            <a:endCxn id="28" idx="0"/>
          </p:cNvCxnSpPr>
          <p:nvPr/>
        </p:nvCxnSpPr>
        <p:spPr>
          <a:xfrm>
            <a:off x="2731798" y="4591996"/>
            <a:ext cx="0" cy="2341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7" idx="2"/>
            <a:endCxn id="29" idx="0"/>
          </p:cNvCxnSpPr>
          <p:nvPr/>
        </p:nvCxnSpPr>
        <p:spPr>
          <a:xfrm>
            <a:off x="5899887" y="4591996"/>
            <a:ext cx="0" cy="2341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28" idx="2"/>
            <a:endCxn id="49" idx="0"/>
          </p:cNvCxnSpPr>
          <p:nvPr/>
        </p:nvCxnSpPr>
        <p:spPr>
          <a:xfrm>
            <a:off x="2731798" y="5558038"/>
            <a:ext cx="0" cy="25540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29" idx="2"/>
            <a:endCxn id="25" idx="0"/>
          </p:cNvCxnSpPr>
          <p:nvPr/>
        </p:nvCxnSpPr>
        <p:spPr>
          <a:xfrm>
            <a:off x="5899887" y="5558037"/>
            <a:ext cx="0" cy="25540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318385" y="1463675"/>
            <a:ext cx="3778464" cy="5510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solidFill>
                  <a:schemeClr val="tx1"/>
                </a:solidFill>
              </a:rPr>
              <a:t>Assessed for eligibility (n=835)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20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Placeholder 6"/>
          <p:cNvSpPr txBox="1">
            <a:spLocks/>
          </p:cNvSpPr>
          <p:nvPr/>
        </p:nvSpPr>
        <p:spPr>
          <a:xfrm>
            <a:off x="137160" y="6466569"/>
            <a:ext cx="4068763" cy="309563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176213" indent="-17621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Font typeface="Arial" pitchFamily="34" charset="0"/>
              <a:buNone/>
            </a:pPr>
            <a:r>
              <a:rPr lang="en-GB" sz="1200" dirty="0" smtClean="0">
                <a:solidFill>
                  <a:schemeClr val="tx1"/>
                </a:solidFill>
              </a:rPr>
              <a:t>Goss et al. ESMO 2014. Abstract 12220.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3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76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Round Same Side Corner Rectangle 376"/>
          <p:cNvSpPr/>
          <p:nvPr/>
        </p:nvSpPr>
        <p:spPr>
          <a:xfrm rot="10800000">
            <a:off x="379677" y="1531974"/>
            <a:ext cx="8636685" cy="4564025"/>
          </a:xfrm>
          <a:prstGeom prst="round2SameRect">
            <a:avLst>
              <a:gd name="adj1" fmla="val 6715"/>
              <a:gd name="adj2" fmla="val 0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78" name="Round Same Side Corner Rectangle 377"/>
          <p:cNvSpPr/>
          <p:nvPr/>
        </p:nvSpPr>
        <p:spPr>
          <a:xfrm>
            <a:off x="377190" y="1182425"/>
            <a:ext cx="8639175" cy="355258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LUX-Lung 8: PFS (Independent Review)</a:t>
            </a:r>
            <a:endParaRPr lang="en-US" dirty="0"/>
          </a:p>
        </p:txBody>
      </p:sp>
      <p:sp>
        <p:nvSpPr>
          <p:cNvPr id="329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33351" y="6336982"/>
            <a:ext cx="7124700" cy="401638"/>
          </a:xfrm>
        </p:spPr>
        <p:txBody>
          <a:bodyPr lIns="0" tIns="0" rIns="0" bIns="0" anchor="b" anchorCtr="0"/>
          <a:lstStyle/>
          <a:p>
            <a:pPr marL="0" indent="0">
              <a:buNone/>
            </a:pPr>
            <a:r>
              <a:rPr lang="en-GB" sz="1200" dirty="0" smtClean="0">
                <a:solidFill>
                  <a:schemeClr val="tx1"/>
                </a:solidFill>
              </a:rPr>
              <a:t>CI, confidence interval; HR, hazard ratio 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7" name="Freeform 35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48" name="Freeform 36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49" name="Freeform 37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0" name="Freeform 38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1" name="Freeform 39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2" name="Freeform 40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3" name="Freeform 41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4" name="Freeform 42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5" name="Freeform 43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6" name="Freeform 44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7" name="Freeform 45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8" name="Freeform 46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59" name="Freeform 47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0" name="Freeform 48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1" name="Freeform 49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2" name="Freeform 50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3" name="Freeform 51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4" name="Freeform 52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5" name="Freeform 53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6" name="Freeform 54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7" name="Freeform 55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8" name="Freeform 56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69" name="Freeform 57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0" name="Freeform 58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1" name="Freeform 59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2" name="Freeform 60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3" name="Freeform 61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4" name="Freeform 62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5" name="Freeform 63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6" name="Freeform 64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7" name="Freeform 65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8" name="Freeform 66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79" name="Freeform 67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0" name="Freeform 68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1" name="Freeform 69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2" name="Freeform 70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3" name="Freeform 71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4" name="Freeform 72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5" name="Freeform 73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6" name="Freeform 74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7" name="Freeform 75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8" name="Freeform 76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89" name="Freeform 77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0" name="Freeform 78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1" name="Freeform 79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2" name="Freeform 80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3" name="Freeform 81"/>
          <p:cNvSpPr>
            <a:spLocks/>
          </p:cNvSpPr>
          <p:nvPr/>
        </p:nvSpPr>
        <p:spPr bwMode="auto">
          <a:xfrm>
            <a:off x="1023303" y="17397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4" name="Freeform 82"/>
          <p:cNvSpPr>
            <a:spLocks/>
          </p:cNvSpPr>
          <p:nvPr/>
        </p:nvSpPr>
        <p:spPr bwMode="auto">
          <a:xfrm>
            <a:off x="1413828" y="18921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5" name="Freeform 83"/>
          <p:cNvSpPr>
            <a:spLocks/>
          </p:cNvSpPr>
          <p:nvPr/>
        </p:nvSpPr>
        <p:spPr bwMode="auto">
          <a:xfrm>
            <a:off x="1496378" y="20159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6" name="Freeform 84"/>
          <p:cNvSpPr>
            <a:spLocks/>
          </p:cNvSpPr>
          <p:nvPr/>
        </p:nvSpPr>
        <p:spPr bwMode="auto">
          <a:xfrm>
            <a:off x="1496378" y="20159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7" name="Freeform 85"/>
          <p:cNvSpPr>
            <a:spLocks/>
          </p:cNvSpPr>
          <p:nvPr/>
        </p:nvSpPr>
        <p:spPr bwMode="auto">
          <a:xfrm>
            <a:off x="1496378" y="20159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8" name="Freeform 86"/>
          <p:cNvSpPr>
            <a:spLocks/>
          </p:cNvSpPr>
          <p:nvPr/>
        </p:nvSpPr>
        <p:spPr bwMode="auto">
          <a:xfrm>
            <a:off x="1531303" y="2041339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6 w 42"/>
              <a:gd name="T23" fmla="*/ 22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9" name="Freeform 87"/>
          <p:cNvSpPr>
            <a:spLocks/>
          </p:cNvSpPr>
          <p:nvPr/>
        </p:nvSpPr>
        <p:spPr bwMode="auto">
          <a:xfrm>
            <a:off x="1544003" y="20603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0" name="Freeform 88"/>
          <p:cNvSpPr>
            <a:spLocks/>
          </p:cNvSpPr>
          <p:nvPr/>
        </p:nvSpPr>
        <p:spPr bwMode="auto">
          <a:xfrm>
            <a:off x="1747203" y="22096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1" name="Freeform 89"/>
          <p:cNvSpPr>
            <a:spLocks/>
          </p:cNvSpPr>
          <p:nvPr/>
        </p:nvSpPr>
        <p:spPr bwMode="auto">
          <a:xfrm>
            <a:off x="1817053" y="22667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2" name="Freeform 90"/>
          <p:cNvSpPr>
            <a:spLocks/>
          </p:cNvSpPr>
          <p:nvPr/>
        </p:nvSpPr>
        <p:spPr bwMode="auto">
          <a:xfrm>
            <a:off x="1851978" y="23239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3" name="Freeform 91"/>
          <p:cNvSpPr>
            <a:spLocks/>
          </p:cNvSpPr>
          <p:nvPr/>
        </p:nvSpPr>
        <p:spPr bwMode="auto">
          <a:xfrm>
            <a:off x="1864678" y="23461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4" name="Freeform 92"/>
          <p:cNvSpPr>
            <a:spLocks/>
          </p:cNvSpPr>
          <p:nvPr/>
        </p:nvSpPr>
        <p:spPr bwMode="auto">
          <a:xfrm>
            <a:off x="1886903" y="239376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5" name="Freeform 93"/>
          <p:cNvSpPr>
            <a:spLocks/>
          </p:cNvSpPr>
          <p:nvPr/>
        </p:nvSpPr>
        <p:spPr bwMode="auto">
          <a:xfrm>
            <a:off x="1886903" y="239376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" name="Freeform 94"/>
          <p:cNvSpPr>
            <a:spLocks/>
          </p:cNvSpPr>
          <p:nvPr/>
        </p:nvSpPr>
        <p:spPr bwMode="auto">
          <a:xfrm>
            <a:off x="1886903" y="239376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" name="Freeform 95"/>
          <p:cNvSpPr>
            <a:spLocks/>
          </p:cNvSpPr>
          <p:nvPr/>
        </p:nvSpPr>
        <p:spPr bwMode="auto">
          <a:xfrm>
            <a:off x="1918653" y="24985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" name="Freeform 96"/>
          <p:cNvSpPr>
            <a:spLocks/>
          </p:cNvSpPr>
          <p:nvPr/>
        </p:nvSpPr>
        <p:spPr bwMode="auto">
          <a:xfrm>
            <a:off x="1918653" y="24985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" name="Freeform 97"/>
          <p:cNvSpPr>
            <a:spLocks/>
          </p:cNvSpPr>
          <p:nvPr/>
        </p:nvSpPr>
        <p:spPr bwMode="auto">
          <a:xfrm>
            <a:off x="1918653" y="24985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" name="Freeform 98"/>
          <p:cNvSpPr>
            <a:spLocks/>
          </p:cNvSpPr>
          <p:nvPr/>
        </p:nvSpPr>
        <p:spPr bwMode="auto">
          <a:xfrm>
            <a:off x="1918653" y="24985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1" name="Freeform 99"/>
          <p:cNvSpPr>
            <a:spLocks/>
          </p:cNvSpPr>
          <p:nvPr/>
        </p:nvSpPr>
        <p:spPr bwMode="auto">
          <a:xfrm>
            <a:off x="1934528" y="26160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2" name="Freeform 100"/>
          <p:cNvSpPr>
            <a:spLocks/>
          </p:cNvSpPr>
          <p:nvPr/>
        </p:nvSpPr>
        <p:spPr bwMode="auto">
          <a:xfrm>
            <a:off x="1950403" y="28477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3" name="Freeform 101"/>
          <p:cNvSpPr>
            <a:spLocks/>
          </p:cNvSpPr>
          <p:nvPr/>
        </p:nvSpPr>
        <p:spPr bwMode="auto">
          <a:xfrm>
            <a:off x="1950403" y="28477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4" name="Freeform 102"/>
          <p:cNvSpPr>
            <a:spLocks/>
          </p:cNvSpPr>
          <p:nvPr/>
        </p:nvSpPr>
        <p:spPr bwMode="auto">
          <a:xfrm>
            <a:off x="1950403" y="28477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5" name="Freeform 103"/>
          <p:cNvSpPr>
            <a:spLocks/>
          </p:cNvSpPr>
          <p:nvPr/>
        </p:nvSpPr>
        <p:spPr bwMode="auto">
          <a:xfrm>
            <a:off x="1969453" y="32383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6" name="Freeform 104"/>
          <p:cNvSpPr>
            <a:spLocks/>
          </p:cNvSpPr>
          <p:nvPr/>
        </p:nvSpPr>
        <p:spPr bwMode="auto">
          <a:xfrm>
            <a:off x="1969453" y="32383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7" name="Freeform 105"/>
          <p:cNvSpPr>
            <a:spLocks/>
          </p:cNvSpPr>
          <p:nvPr/>
        </p:nvSpPr>
        <p:spPr bwMode="auto">
          <a:xfrm>
            <a:off x="1969453" y="32383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8" name="Freeform 106"/>
          <p:cNvSpPr>
            <a:spLocks/>
          </p:cNvSpPr>
          <p:nvPr/>
        </p:nvSpPr>
        <p:spPr bwMode="auto">
          <a:xfrm>
            <a:off x="1969453" y="32383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9" name="Freeform 107"/>
          <p:cNvSpPr>
            <a:spLocks/>
          </p:cNvSpPr>
          <p:nvPr/>
        </p:nvSpPr>
        <p:spPr bwMode="auto">
          <a:xfrm>
            <a:off x="1969453" y="32383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0" name="Freeform 108"/>
          <p:cNvSpPr>
            <a:spLocks/>
          </p:cNvSpPr>
          <p:nvPr/>
        </p:nvSpPr>
        <p:spPr bwMode="auto">
          <a:xfrm>
            <a:off x="1969453" y="32383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1" name="Freeform 109"/>
          <p:cNvSpPr>
            <a:spLocks/>
          </p:cNvSpPr>
          <p:nvPr/>
        </p:nvSpPr>
        <p:spPr bwMode="auto">
          <a:xfrm>
            <a:off x="1969453" y="32383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2" name="Freeform 110"/>
          <p:cNvSpPr>
            <a:spLocks/>
          </p:cNvSpPr>
          <p:nvPr/>
        </p:nvSpPr>
        <p:spPr bwMode="auto">
          <a:xfrm>
            <a:off x="1985328" y="33303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3" name="Freeform 111"/>
          <p:cNvSpPr>
            <a:spLocks/>
          </p:cNvSpPr>
          <p:nvPr/>
        </p:nvSpPr>
        <p:spPr bwMode="auto">
          <a:xfrm>
            <a:off x="1985328" y="33303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4" name="Freeform 112"/>
          <p:cNvSpPr>
            <a:spLocks/>
          </p:cNvSpPr>
          <p:nvPr/>
        </p:nvSpPr>
        <p:spPr bwMode="auto">
          <a:xfrm>
            <a:off x="1985328" y="33303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5" name="Freeform 113"/>
          <p:cNvSpPr>
            <a:spLocks/>
          </p:cNvSpPr>
          <p:nvPr/>
        </p:nvSpPr>
        <p:spPr bwMode="auto">
          <a:xfrm>
            <a:off x="1985328" y="33303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6" name="Freeform 114"/>
          <p:cNvSpPr>
            <a:spLocks/>
          </p:cNvSpPr>
          <p:nvPr/>
        </p:nvSpPr>
        <p:spPr bwMode="auto">
          <a:xfrm>
            <a:off x="2004378" y="3371664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6 w 42"/>
              <a:gd name="T23" fmla="*/ 22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7" name="Freeform 115"/>
          <p:cNvSpPr>
            <a:spLocks/>
          </p:cNvSpPr>
          <p:nvPr/>
        </p:nvSpPr>
        <p:spPr bwMode="auto">
          <a:xfrm>
            <a:off x="2067878" y="34764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8" name="Freeform 116"/>
          <p:cNvSpPr>
            <a:spLocks/>
          </p:cNvSpPr>
          <p:nvPr/>
        </p:nvSpPr>
        <p:spPr bwMode="auto">
          <a:xfrm>
            <a:off x="2220278" y="36129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9" name="Freeform 117"/>
          <p:cNvSpPr>
            <a:spLocks/>
          </p:cNvSpPr>
          <p:nvPr/>
        </p:nvSpPr>
        <p:spPr bwMode="auto">
          <a:xfrm>
            <a:off x="2337753" y="363836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0" name="Freeform 118"/>
          <p:cNvSpPr>
            <a:spLocks/>
          </p:cNvSpPr>
          <p:nvPr/>
        </p:nvSpPr>
        <p:spPr bwMode="auto">
          <a:xfrm>
            <a:off x="2337753" y="363836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solidFill>
              <a:srgbClr val="7170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1" name="Freeform 119"/>
          <p:cNvSpPr>
            <a:spLocks/>
          </p:cNvSpPr>
          <p:nvPr/>
        </p:nvSpPr>
        <p:spPr bwMode="auto">
          <a:xfrm>
            <a:off x="2407603" y="36955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2" name="Freeform 120"/>
          <p:cNvSpPr>
            <a:spLocks/>
          </p:cNvSpPr>
          <p:nvPr/>
        </p:nvSpPr>
        <p:spPr bwMode="auto">
          <a:xfrm>
            <a:off x="2407603" y="36955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3" name="Freeform 121"/>
          <p:cNvSpPr>
            <a:spLocks/>
          </p:cNvSpPr>
          <p:nvPr/>
        </p:nvSpPr>
        <p:spPr bwMode="auto">
          <a:xfrm>
            <a:off x="2423478" y="37367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4" name="Freeform 122"/>
          <p:cNvSpPr>
            <a:spLocks/>
          </p:cNvSpPr>
          <p:nvPr/>
        </p:nvSpPr>
        <p:spPr bwMode="auto">
          <a:xfrm>
            <a:off x="2423478" y="37367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solidFill>
              <a:srgbClr val="7170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5" name="Freeform 123"/>
          <p:cNvSpPr>
            <a:spLocks/>
          </p:cNvSpPr>
          <p:nvPr/>
        </p:nvSpPr>
        <p:spPr bwMode="auto">
          <a:xfrm>
            <a:off x="2458403" y="382886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6" name="Freeform 124"/>
          <p:cNvSpPr>
            <a:spLocks/>
          </p:cNvSpPr>
          <p:nvPr/>
        </p:nvSpPr>
        <p:spPr bwMode="auto">
          <a:xfrm>
            <a:off x="2610803" y="3857439"/>
            <a:ext cx="65088" cy="57150"/>
          </a:xfrm>
          <a:custGeom>
            <a:avLst/>
            <a:gdLst>
              <a:gd name="T0" fmla="*/ 14 w 41"/>
              <a:gd name="T1" fmla="*/ 36 h 36"/>
              <a:gd name="T2" fmla="*/ 23 w 41"/>
              <a:gd name="T3" fmla="*/ 36 h 36"/>
              <a:gd name="T4" fmla="*/ 23 w 41"/>
              <a:gd name="T5" fmla="*/ 22 h 36"/>
              <a:gd name="T6" fmla="*/ 41 w 41"/>
              <a:gd name="T7" fmla="*/ 22 h 36"/>
              <a:gd name="T8" fmla="*/ 41 w 41"/>
              <a:gd name="T9" fmla="*/ 14 h 36"/>
              <a:gd name="T10" fmla="*/ 23 w 41"/>
              <a:gd name="T11" fmla="*/ 14 h 36"/>
              <a:gd name="T12" fmla="*/ 23 w 41"/>
              <a:gd name="T13" fmla="*/ 0 h 36"/>
              <a:gd name="T14" fmla="*/ 14 w 41"/>
              <a:gd name="T15" fmla="*/ 0 h 36"/>
              <a:gd name="T16" fmla="*/ 14 w 41"/>
              <a:gd name="T17" fmla="*/ 14 h 36"/>
              <a:gd name="T18" fmla="*/ 0 w 41"/>
              <a:gd name="T19" fmla="*/ 14 h 36"/>
              <a:gd name="T20" fmla="*/ 0 w 41"/>
              <a:gd name="T21" fmla="*/ 22 h 36"/>
              <a:gd name="T22" fmla="*/ 14 w 41"/>
              <a:gd name="T23" fmla="*/ 22 h 36"/>
              <a:gd name="T24" fmla="*/ 14 w 41"/>
              <a:gd name="T25" fmla="*/ 36 h 36"/>
              <a:gd name="T26" fmla="*/ 14 w 41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1" h="36">
                <a:moveTo>
                  <a:pt x="14" y="36"/>
                </a:moveTo>
                <a:lnTo>
                  <a:pt x="23" y="36"/>
                </a:lnTo>
                <a:lnTo>
                  <a:pt x="23" y="22"/>
                </a:lnTo>
                <a:lnTo>
                  <a:pt x="41" y="22"/>
                </a:lnTo>
                <a:lnTo>
                  <a:pt x="41" y="14"/>
                </a:lnTo>
                <a:lnTo>
                  <a:pt x="23" y="14"/>
                </a:lnTo>
                <a:lnTo>
                  <a:pt x="23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7" name="Freeform 125"/>
          <p:cNvSpPr>
            <a:spLocks/>
          </p:cNvSpPr>
          <p:nvPr/>
        </p:nvSpPr>
        <p:spPr bwMode="auto">
          <a:xfrm>
            <a:off x="2656841" y="38733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8" name="Freeform 126"/>
          <p:cNvSpPr>
            <a:spLocks/>
          </p:cNvSpPr>
          <p:nvPr/>
        </p:nvSpPr>
        <p:spPr bwMode="auto">
          <a:xfrm>
            <a:off x="2707641" y="38733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9" name="Freeform 127"/>
          <p:cNvSpPr>
            <a:spLocks/>
          </p:cNvSpPr>
          <p:nvPr/>
        </p:nvSpPr>
        <p:spPr bwMode="auto">
          <a:xfrm>
            <a:off x="2790191" y="39018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0" name="Freeform 128"/>
          <p:cNvSpPr>
            <a:spLocks/>
          </p:cNvSpPr>
          <p:nvPr/>
        </p:nvSpPr>
        <p:spPr bwMode="auto">
          <a:xfrm>
            <a:off x="2894966" y="398126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1" name="Freeform 129"/>
          <p:cNvSpPr>
            <a:spLocks/>
          </p:cNvSpPr>
          <p:nvPr/>
        </p:nvSpPr>
        <p:spPr bwMode="auto">
          <a:xfrm>
            <a:off x="2894966" y="398126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solidFill>
              <a:srgbClr val="7170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2" name="Freeform 130"/>
          <p:cNvSpPr>
            <a:spLocks/>
          </p:cNvSpPr>
          <p:nvPr/>
        </p:nvSpPr>
        <p:spPr bwMode="auto">
          <a:xfrm>
            <a:off x="2907666" y="40288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3" name="Freeform 131"/>
          <p:cNvSpPr>
            <a:spLocks/>
          </p:cNvSpPr>
          <p:nvPr/>
        </p:nvSpPr>
        <p:spPr bwMode="auto">
          <a:xfrm>
            <a:off x="2907666" y="40288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4" name="Freeform 132"/>
          <p:cNvSpPr>
            <a:spLocks/>
          </p:cNvSpPr>
          <p:nvPr/>
        </p:nvSpPr>
        <p:spPr bwMode="auto">
          <a:xfrm>
            <a:off x="2907666" y="40288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5" name="Freeform 133"/>
          <p:cNvSpPr>
            <a:spLocks/>
          </p:cNvSpPr>
          <p:nvPr/>
        </p:nvSpPr>
        <p:spPr bwMode="auto">
          <a:xfrm>
            <a:off x="2907666" y="40288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6" name="Freeform 134"/>
          <p:cNvSpPr>
            <a:spLocks/>
          </p:cNvSpPr>
          <p:nvPr/>
        </p:nvSpPr>
        <p:spPr bwMode="auto">
          <a:xfrm>
            <a:off x="2907666" y="40288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solidFill>
              <a:srgbClr val="7170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7" name="Freeform 135"/>
          <p:cNvSpPr>
            <a:spLocks/>
          </p:cNvSpPr>
          <p:nvPr/>
        </p:nvSpPr>
        <p:spPr bwMode="auto">
          <a:xfrm>
            <a:off x="2929891" y="40511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8" name="Freeform 136"/>
          <p:cNvSpPr>
            <a:spLocks/>
          </p:cNvSpPr>
          <p:nvPr/>
        </p:nvSpPr>
        <p:spPr bwMode="auto">
          <a:xfrm>
            <a:off x="2996566" y="40860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9" name="Freeform 137"/>
          <p:cNvSpPr>
            <a:spLocks/>
          </p:cNvSpPr>
          <p:nvPr/>
        </p:nvSpPr>
        <p:spPr bwMode="auto">
          <a:xfrm>
            <a:off x="2996566" y="40860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0" name="Freeform 138"/>
          <p:cNvSpPr>
            <a:spLocks/>
          </p:cNvSpPr>
          <p:nvPr/>
        </p:nvSpPr>
        <p:spPr bwMode="auto">
          <a:xfrm>
            <a:off x="3028316" y="40860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1" name="Freeform 139"/>
          <p:cNvSpPr>
            <a:spLocks/>
          </p:cNvSpPr>
          <p:nvPr/>
        </p:nvSpPr>
        <p:spPr bwMode="auto">
          <a:xfrm>
            <a:off x="3082291" y="40860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2" name="Freeform 140"/>
          <p:cNvSpPr>
            <a:spLocks/>
          </p:cNvSpPr>
          <p:nvPr/>
        </p:nvSpPr>
        <p:spPr bwMode="auto">
          <a:xfrm>
            <a:off x="3263266" y="4101914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3" name="Freeform 141"/>
          <p:cNvSpPr>
            <a:spLocks/>
          </p:cNvSpPr>
          <p:nvPr/>
        </p:nvSpPr>
        <p:spPr bwMode="auto">
          <a:xfrm>
            <a:off x="3263266" y="4101914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4" name="Freeform 142"/>
          <p:cNvSpPr>
            <a:spLocks/>
          </p:cNvSpPr>
          <p:nvPr/>
        </p:nvSpPr>
        <p:spPr bwMode="auto">
          <a:xfrm>
            <a:off x="3466466" y="41495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5" name="Freeform 143"/>
          <p:cNvSpPr>
            <a:spLocks/>
          </p:cNvSpPr>
          <p:nvPr/>
        </p:nvSpPr>
        <p:spPr bwMode="auto">
          <a:xfrm>
            <a:off x="3533141" y="41685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6" name="Freeform 144"/>
          <p:cNvSpPr>
            <a:spLocks/>
          </p:cNvSpPr>
          <p:nvPr/>
        </p:nvSpPr>
        <p:spPr bwMode="auto">
          <a:xfrm>
            <a:off x="3701416" y="4213039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7" name="Freeform 145"/>
          <p:cNvSpPr>
            <a:spLocks/>
          </p:cNvSpPr>
          <p:nvPr/>
        </p:nvSpPr>
        <p:spPr bwMode="auto">
          <a:xfrm>
            <a:off x="3806191" y="42606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8" name="Freeform 146"/>
          <p:cNvSpPr>
            <a:spLocks/>
          </p:cNvSpPr>
          <p:nvPr/>
        </p:nvSpPr>
        <p:spPr bwMode="auto">
          <a:xfrm>
            <a:off x="3841116" y="43082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9" name="Freeform 147"/>
          <p:cNvSpPr>
            <a:spLocks/>
          </p:cNvSpPr>
          <p:nvPr/>
        </p:nvSpPr>
        <p:spPr bwMode="auto">
          <a:xfrm>
            <a:off x="3853816" y="44321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0" name="Freeform 148"/>
          <p:cNvSpPr>
            <a:spLocks/>
          </p:cNvSpPr>
          <p:nvPr/>
        </p:nvSpPr>
        <p:spPr bwMode="auto">
          <a:xfrm>
            <a:off x="3853816" y="44321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1" name="Freeform 149"/>
          <p:cNvSpPr>
            <a:spLocks/>
          </p:cNvSpPr>
          <p:nvPr/>
        </p:nvSpPr>
        <p:spPr bwMode="auto">
          <a:xfrm>
            <a:off x="3853816" y="44321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solidFill>
              <a:srgbClr val="7170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2" name="Freeform 150"/>
          <p:cNvSpPr>
            <a:spLocks/>
          </p:cNvSpPr>
          <p:nvPr/>
        </p:nvSpPr>
        <p:spPr bwMode="auto">
          <a:xfrm>
            <a:off x="4733291" y="457816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3" name="Freeform 151"/>
          <p:cNvSpPr>
            <a:spLocks/>
          </p:cNvSpPr>
          <p:nvPr/>
        </p:nvSpPr>
        <p:spPr bwMode="auto">
          <a:xfrm>
            <a:off x="4780916" y="46099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4" name="Freeform 152"/>
          <p:cNvSpPr>
            <a:spLocks/>
          </p:cNvSpPr>
          <p:nvPr/>
        </p:nvSpPr>
        <p:spPr bwMode="auto">
          <a:xfrm>
            <a:off x="4799966" y="46480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solidFill>
              <a:srgbClr val="7170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5" name="Freeform 153"/>
          <p:cNvSpPr>
            <a:spLocks/>
          </p:cNvSpPr>
          <p:nvPr/>
        </p:nvSpPr>
        <p:spPr bwMode="auto">
          <a:xfrm>
            <a:off x="4885691" y="4648014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6 w 42"/>
              <a:gd name="T23" fmla="*/ 22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6" name="Freeform 154"/>
          <p:cNvSpPr>
            <a:spLocks/>
          </p:cNvSpPr>
          <p:nvPr/>
        </p:nvSpPr>
        <p:spPr bwMode="auto">
          <a:xfrm>
            <a:off x="5692141" y="47369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7" name="Freeform 155"/>
          <p:cNvSpPr>
            <a:spLocks/>
          </p:cNvSpPr>
          <p:nvPr/>
        </p:nvSpPr>
        <p:spPr bwMode="auto">
          <a:xfrm>
            <a:off x="5742941" y="47369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8" name="Freeform 156"/>
          <p:cNvSpPr>
            <a:spLocks/>
          </p:cNvSpPr>
          <p:nvPr/>
        </p:nvSpPr>
        <p:spPr bwMode="auto">
          <a:xfrm>
            <a:off x="5790566" y="483216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9" name="Freeform 157"/>
          <p:cNvSpPr>
            <a:spLocks/>
          </p:cNvSpPr>
          <p:nvPr/>
        </p:nvSpPr>
        <p:spPr bwMode="auto">
          <a:xfrm>
            <a:off x="1042353" y="1765114"/>
            <a:ext cx="7696200" cy="3095625"/>
          </a:xfrm>
          <a:custGeom>
            <a:avLst/>
            <a:gdLst>
              <a:gd name="T0" fmla="*/ 106 w 4848"/>
              <a:gd name="T1" fmla="*/ 8 h 1950"/>
              <a:gd name="T2" fmla="*/ 140 w 4848"/>
              <a:gd name="T3" fmla="*/ 28 h 1950"/>
              <a:gd name="T4" fmla="*/ 170 w 4848"/>
              <a:gd name="T5" fmla="*/ 56 h 1950"/>
              <a:gd name="T6" fmla="*/ 234 w 4848"/>
              <a:gd name="T7" fmla="*/ 78 h 1950"/>
              <a:gd name="T8" fmla="*/ 268 w 4848"/>
              <a:gd name="T9" fmla="*/ 112 h 1950"/>
              <a:gd name="T10" fmla="*/ 288 w 4848"/>
              <a:gd name="T11" fmla="*/ 136 h 1950"/>
              <a:gd name="T12" fmla="*/ 298 w 4848"/>
              <a:gd name="T13" fmla="*/ 156 h 1950"/>
              <a:gd name="T14" fmla="*/ 320 w 4848"/>
              <a:gd name="T15" fmla="*/ 176 h 1950"/>
              <a:gd name="T16" fmla="*/ 344 w 4848"/>
              <a:gd name="T17" fmla="*/ 204 h 1950"/>
              <a:gd name="T18" fmla="*/ 394 w 4848"/>
              <a:gd name="T19" fmla="*/ 212 h 1950"/>
              <a:gd name="T20" fmla="*/ 426 w 4848"/>
              <a:gd name="T21" fmla="*/ 252 h 1950"/>
              <a:gd name="T22" fmla="*/ 448 w 4848"/>
              <a:gd name="T23" fmla="*/ 256 h 1950"/>
              <a:gd name="T24" fmla="*/ 468 w 4848"/>
              <a:gd name="T25" fmla="*/ 298 h 1950"/>
              <a:gd name="T26" fmla="*/ 532 w 4848"/>
              <a:gd name="T27" fmla="*/ 334 h 1950"/>
              <a:gd name="T28" fmla="*/ 552 w 4848"/>
              <a:gd name="T29" fmla="*/ 428 h 1950"/>
              <a:gd name="T30" fmla="*/ 574 w 4848"/>
              <a:gd name="T31" fmla="*/ 436 h 1950"/>
              <a:gd name="T32" fmla="*/ 584 w 4848"/>
              <a:gd name="T33" fmla="*/ 540 h 1950"/>
              <a:gd name="T34" fmla="*/ 606 w 4848"/>
              <a:gd name="T35" fmla="*/ 680 h 1950"/>
              <a:gd name="T36" fmla="*/ 618 w 4848"/>
              <a:gd name="T37" fmla="*/ 1004 h 1950"/>
              <a:gd name="T38" fmla="*/ 636 w 4848"/>
              <a:gd name="T39" fmla="*/ 1026 h 1950"/>
              <a:gd name="T40" fmla="*/ 648 w 4848"/>
              <a:gd name="T41" fmla="*/ 1102 h 1950"/>
              <a:gd name="T42" fmla="*/ 692 w 4848"/>
              <a:gd name="T43" fmla="*/ 1112 h 1950"/>
              <a:gd name="T44" fmla="*/ 712 w 4848"/>
              <a:gd name="T45" fmla="*/ 1138 h 1950"/>
              <a:gd name="T46" fmla="*/ 746 w 4848"/>
              <a:gd name="T47" fmla="*/ 1146 h 1950"/>
              <a:gd name="T48" fmla="*/ 764 w 4848"/>
              <a:gd name="T49" fmla="*/ 1190 h 1950"/>
              <a:gd name="T50" fmla="*/ 850 w 4848"/>
              <a:gd name="T51" fmla="*/ 1198 h 1950"/>
              <a:gd name="T52" fmla="*/ 860 w 4848"/>
              <a:gd name="T53" fmla="*/ 1216 h 1950"/>
              <a:gd name="T54" fmla="*/ 894 w 4848"/>
              <a:gd name="T55" fmla="*/ 1234 h 1950"/>
              <a:gd name="T56" fmla="*/ 904 w 4848"/>
              <a:gd name="T57" fmla="*/ 1318 h 1950"/>
              <a:gd name="T58" fmla="*/ 968 w 4848"/>
              <a:gd name="T59" fmla="*/ 1324 h 1950"/>
              <a:gd name="T60" fmla="*/ 1039 w 4848"/>
              <a:gd name="T61" fmla="*/ 1344 h 1950"/>
              <a:gd name="T62" fmla="*/ 1179 w 4848"/>
              <a:gd name="T63" fmla="*/ 1364 h 1950"/>
              <a:gd name="T64" fmla="*/ 1189 w 4848"/>
              <a:gd name="T65" fmla="*/ 1414 h 1950"/>
              <a:gd name="T66" fmla="*/ 1209 w 4848"/>
              <a:gd name="T67" fmla="*/ 1446 h 1950"/>
              <a:gd name="T68" fmla="*/ 1231 w 4848"/>
              <a:gd name="T69" fmla="*/ 1466 h 1950"/>
              <a:gd name="T70" fmla="*/ 1369 w 4848"/>
              <a:gd name="T71" fmla="*/ 1478 h 1950"/>
              <a:gd name="T72" fmla="*/ 1439 w 4848"/>
              <a:gd name="T73" fmla="*/ 1504 h 1950"/>
              <a:gd name="T74" fmla="*/ 1569 w 4848"/>
              <a:gd name="T75" fmla="*/ 1516 h 1950"/>
              <a:gd name="T76" fmla="*/ 1667 w 4848"/>
              <a:gd name="T77" fmla="*/ 1546 h 1950"/>
              <a:gd name="T78" fmla="*/ 1715 w 4848"/>
              <a:gd name="T79" fmla="*/ 1558 h 1950"/>
              <a:gd name="T80" fmla="*/ 1771 w 4848"/>
              <a:gd name="T81" fmla="*/ 1590 h 1950"/>
              <a:gd name="T82" fmla="*/ 1793 w 4848"/>
              <a:gd name="T83" fmla="*/ 1694 h 1950"/>
              <a:gd name="T84" fmla="*/ 1859 w 4848"/>
              <a:gd name="T85" fmla="*/ 1716 h 1950"/>
              <a:gd name="T86" fmla="*/ 2029 w 4848"/>
              <a:gd name="T87" fmla="*/ 1754 h 1950"/>
              <a:gd name="T88" fmla="*/ 2193 w 4848"/>
              <a:gd name="T89" fmla="*/ 1772 h 1950"/>
              <a:gd name="T90" fmla="*/ 2377 w 4848"/>
              <a:gd name="T91" fmla="*/ 1824 h 1950"/>
              <a:gd name="T92" fmla="*/ 2675 w 4848"/>
              <a:gd name="T93" fmla="*/ 1830 h 1950"/>
              <a:gd name="T94" fmla="*/ 2943 w 4848"/>
              <a:gd name="T95" fmla="*/ 1890 h 1950"/>
              <a:gd name="T96" fmla="*/ 4848 w 4848"/>
              <a:gd name="T97" fmla="*/ 1950 h 1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848" h="1950">
                <a:moveTo>
                  <a:pt x="0" y="0"/>
                </a:moveTo>
                <a:lnTo>
                  <a:pt x="106" y="0"/>
                </a:lnTo>
                <a:lnTo>
                  <a:pt x="106" y="8"/>
                </a:lnTo>
                <a:lnTo>
                  <a:pt x="128" y="8"/>
                </a:lnTo>
                <a:lnTo>
                  <a:pt x="128" y="28"/>
                </a:lnTo>
                <a:lnTo>
                  <a:pt x="140" y="28"/>
                </a:lnTo>
                <a:lnTo>
                  <a:pt x="140" y="36"/>
                </a:lnTo>
                <a:lnTo>
                  <a:pt x="170" y="36"/>
                </a:lnTo>
                <a:lnTo>
                  <a:pt x="170" y="56"/>
                </a:lnTo>
                <a:lnTo>
                  <a:pt x="224" y="56"/>
                </a:lnTo>
                <a:lnTo>
                  <a:pt x="224" y="78"/>
                </a:lnTo>
                <a:lnTo>
                  <a:pt x="234" y="78"/>
                </a:lnTo>
                <a:lnTo>
                  <a:pt x="234" y="86"/>
                </a:lnTo>
                <a:lnTo>
                  <a:pt x="268" y="86"/>
                </a:lnTo>
                <a:lnTo>
                  <a:pt x="268" y="112"/>
                </a:lnTo>
                <a:lnTo>
                  <a:pt x="276" y="112"/>
                </a:lnTo>
                <a:lnTo>
                  <a:pt x="276" y="136"/>
                </a:lnTo>
                <a:lnTo>
                  <a:pt x="288" y="136"/>
                </a:lnTo>
                <a:lnTo>
                  <a:pt x="288" y="140"/>
                </a:lnTo>
                <a:lnTo>
                  <a:pt x="298" y="140"/>
                </a:lnTo>
                <a:lnTo>
                  <a:pt x="298" y="156"/>
                </a:lnTo>
                <a:lnTo>
                  <a:pt x="308" y="156"/>
                </a:lnTo>
                <a:lnTo>
                  <a:pt x="308" y="176"/>
                </a:lnTo>
                <a:lnTo>
                  <a:pt x="320" y="176"/>
                </a:lnTo>
                <a:lnTo>
                  <a:pt x="320" y="188"/>
                </a:lnTo>
                <a:lnTo>
                  <a:pt x="344" y="188"/>
                </a:lnTo>
                <a:lnTo>
                  <a:pt x="344" y="204"/>
                </a:lnTo>
                <a:lnTo>
                  <a:pt x="372" y="204"/>
                </a:lnTo>
                <a:lnTo>
                  <a:pt x="372" y="212"/>
                </a:lnTo>
                <a:lnTo>
                  <a:pt x="394" y="212"/>
                </a:lnTo>
                <a:lnTo>
                  <a:pt x="394" y="226"/>
                </a:lnTo>
                <a:lnTo>
                  <a:pt x="426" y="226"/>
                </a:lnTo>
                <a:lnTo>
                  <a:pt x="426" y="252"/>
                </a:lnTo>
                <a:lnTo>
                  <a:pt x="434" y="252"/>
                </a:lnTo>
                <a:lnTo>
                  <a:pt x="434" y="256"/>
                </a:lnTo>
                <a:lnTo>
                  <a:pt x="448" y="256"/>
                </a:lnTo>
                <a:lnTo>
                  <a:pt x="448" y="290"/>
                </a:lnTo>
                <a:lnTo>
                  <a:pt x="468" y="290"/>
                </a:lnTo>
                <a:lnTo>
                  <a:pt x="468" y="298"/>
                </a:lnTo>
                <a:lnTo>
                  <a:pt x="510" y="298"/>
                </a:lnTo>
                <a:lnTo>
                  <a:pt x="510" y="334"/>
                </a:lnTo>
                <a:lnTo>
                  <a:pt x="532" y="334"/>
                </a:lnTo>
                <a:lnTo>
                  <a:pt x="532" y="370"/>
                </a:lnTo>
                <a:lnTo>
                  <a:pt x="552" y="370"/>
                </a:lnTo>
                <a:lnTo>
                  <a:pt x="552" y="428"/>
                </a:lnTo>
                <a:lnTo>
                  <a:pt x="562" y="428"/>
                </a:lnTo>
                <a:lnTo>
                  <a:pt x="562" y="436"/>
                </a:lnTo>
                <a:lnTo>
                  <a:pt x="574" y="436"/>
                </a:lnTo>
                <a:lnTo>
                  <a:pt x="574" y="480"/>
                </a:lnTo>
                <a:lnTo>
                  <a:pt x="584" y="480"/>
                </a:lnTo>
                <a:lnTo>
                  <a:pt x="584" y="540"/>
                </a:lnTo>
                <a:lnTo>
                  <a:pt x="596" y="540"/>
                </a:lnTo>
                <a:lnTo>
                  <a:pt x="596" y="680"/>
                </a:lnTo>
                <a:lnTo>
                  <a:pt x="606" y="680"/>
                </a:lnTo>
                <a:lnTo>
                  <a:pt x="606" y="946"/>
                </a:lnTo>
                <a:lnTo>
                  <a:pt x="618" y="946"/>
                </a:lnTo>
                <a:lnTo>
                  <a:pt x="618" y="1004"/>
                </a:lnTo>
                <a:lnTo>
                  <a:pt x="628" y="1004"/>
                </a:lnTo>
                <a:lnTo>
                  <a:pt x="628" y="1026"/>
                </a:lnTo>
                <a:lnTo>
                  <a:pt x="636" y="1026"/>
                </a:lnTo>
                <a:lnTo>
                  <a:pt x="636" y="1068"/>
                </a:lnTo>
                <a:lnTo>
                  <a:pt x="648" y="1068"/>
                </a:lnTo>
                <a:lnTo>
                  <a:pt x="648" y="1102"/>
                </a:lnTo>
                <a:lnTo>
                  <a:pt x="680" y="1102"/>
                </a:lnTo>
                <a:lnTo>
                  <a:pt x="680" y="1112"/>
                </a:lnTo>
                <a:lnTo>
                  <a:pt x="692" y="1112"/>
                </a:lnTo>
                <a:lnTo>
                  <a:pt x="692" y="1134"/>
                </a:lnTo>
                <a:lnTo>
                  <a:pt x="712" y="1134"/>
                </a:lnTo>
                <a:lnTo>
                  <a:pt x="712" y="1138"/>
                </a:lnTo>
                <a:lnTo>
                  <a:pt x="724" y="1138"/>
                </a:lnTo>
                <a:lnTo>
                  <a:pt x="724" y="1146"/>
                </a:lnTo>
                <a:lnTo>
                  <a:pt x="746" y="1146"/>
                </a:lnTo>
                <a:lnTo>
                  <a:pt x="746" y="1172"/>
                </a:lnTo>
                <a:lnTo>
                  <a:pt x="764" y="1172"/>
                </a:lnTo>
                <a:lnTo>
                  <a:pt x="764" y="1190"/>
                </a:lnTo>
                <a:lnTo>
                  <a:pt x="798" y="1190"/>
                </a:lnTo>
                <a:lnTo>
                  <a:pt x="798" y="1198"/>
                </a:lnTo>
                <a:lnTo>
                  <a:pt x="850" y="1198"/>
                </a:lnTo>
                <a:lnTo>
                  <a:pt x="850" y="1206"/>
                </a:lnTo>
                <a:lnTo>
                  <a:pt x="860" y="1206"/>
                </a:lnTo>
                <a:lnTo>
                  <a:pt x="860" y="1216"/>
                </a:lnTo>
                <a:lnTo>
                  <a:pt x="882" y="1216"/>
                </a:lnTo>
                <a:lnTo>
                  <a:pt x="882" y="1234"/>
                </a:lnTo>
                <a:lnTo>
                  <a:pt x="894" y="1234"/>
                </a:lnTo>
                <a:lnTo>
                  <a:pt x="894" y="1262"/>
                </a:lnTo>
                <a:lnTo>
                  <a:pt x="904" y="1262"/>
                </a:lnTo>
                <a:lnTo>
                  <a:pt x="904" y="1318"/>
                </a:lnTo>
                <a:lnTo>
                  <a:pt x="934" y="1318"/>
                </a:lnTo>
                <a:lnTo>
                  <a:pt x="934" y="1324"/>
                </a:lnTo>
                <a:lnTo>
                  <a:pt x="968" y="1324"/>
                </a:lnTo>
                <a:lnTo>
                  <a:pt x="968" y="1336"/>
                </a:lnTo>
                <a:lnTo>
                  <a:pt x="1039" y="1336"/>
                </a:lnTo>
                <a:lnTo>
                  <a:pt x="1039" y="1344"/>
                </a:lnTo>
                <a:lnTo>
                  <a:pt x="1127" y="1344"/>
                </a:lnTo>
                <a:lnTo>
                  <a:pt x="1127" y="1364"/>
                </a:lnTo>
                <a:lnTo>
                  <a:pt x="1179" y="1364"/>
                </a:lnTo>
                <a:lnTo>
                  <a:pt x="1179" y="1384"/>
                </a:lnTo>
                <a:lnTo>
                  <a:pt x="1189" y="1384"/>
                </a:lnTo>
                <a:lnTo>
                  <a:pt x="1189" y="1414"/>
                </a:lnTo>
                <a:lnTo>
                  <a:pt x="1201" y="1414"/>
                </a:lnTo>
                <a:lnTo>
                  <a:pt x="1201" y="1446"/>
                </a:lnTo>
                <a:lnTo>
                  <a:pt x="1209" y="1446"/>
                </a:lnTo>
                <a:lnTo>
                  <a:pt x="1209" y="1454"/>
                </a:lnTo>
                <a:lnTo>
                  <a:pt x="1231" y="1454"/>
                </a:lnTo>
                <a:lnTo>
                  <a:pt x="1231" y="1466"/>
                </a:lnTo>
                <a:lnTo>
                  <a:pt x="1253" y="1466"/>
                </a:lnTo>
                <a:lnTo>
                  <a:pt x="1253" y="1478"/>
                </a:lnTo>
                <a:lnTo>
                  <a:pt x="1369" y="1478"/>
                </a:lnTo>
                <a:lnTo>
                  <a:pt x="1369" y="1490"/>
                </a:lnTo>
                <a:lnTo>
                  <a:pt x="1439" y="1490"/>
                </a:lnTo>
                <a:lnTo>
                  <a:pt x="1439" y="1504"/>
                </a:lnTo>
                <a:lnTo>
                  <a:pt x="1499" y="1504"/>
                </a:lnTo>
                <a:lnTo>
                  <a:pt x="1499" y="1516"/>
                </a:lnTo>
                <a:lnTo>
                  <a:pt x="1569" y="1516"/>
                </a:lnTo>
                <a:lnTo>
                  <a:pt x="1569" y="1532"/>
                </a:lnTo>
                <a:lnTo>
                  <a:pt x="1667" y="1532"/>
                </a:lnTo>
                <a:lnTo>
                  <a:pt x="1667" y="1546"/>
                </a:lnTo>
                <a:lnTo>
                  <a:pt x="1679" y="1546"/>
                </a:lnTo>
                <a:lnTo>
                  <a:pt x="1679" y="1558"/>
                </a:lnTo>
                <a:lnTo>
                  <a:pt x="1715" y="1558"/>
                </a:lnTo>
                <a:lnTo>
                  <a:pt x="1731" y="1558"/>
                </a:lnTo>
                <a:lnTo>
                  <a:pt x="1731" y="1590"/>
                </a:lnTo>
                <a:lnTo>
                  <a:pt x="1771" y="1590"/>
                </a:lnTo>
                <a:lnTo>
                  <a:pt x="1771" y="1618"/>
                </a:lnTo>
                <a:lnTo>
                  <a:pt x="1793" y="1618"/>
                </a:lnTo>
                <a:lnTo>
                  <a:pt x="1793" y="1694"/>
                </a:lnTo>
                <a:lnTo>
                  <a:pt x="1805" y="1694"/>
                </a:lnTo>
                <a:lnTo>
                  <a:pt x="1805" y="1716"/>
                </a:lnTo>
                <a:lnTo>
                  <a:pt x="1859" y="1716"/>
                </a:lnTo>
                <a:lnTo>
                  <a:pt x="1859" y="1734"/>
                </a:lnTo>
                <a:lnTo>
                  <a:pt x="2029" y="1734"/>
                </a:lnTo>
                <a:lnTo>
                  <a:pt x="2029" y="1754"/>
                </a:lnTo>
                <a:lnTo>
                  <a:pt x="2061" y="1754"/>
                </a:lnTo>
                <a:lnTo>
                  <a:pt x="2061" y="1772"/>
                </a:lnTo>
                <a:lnTo>
                  <a:pt x="2193" y="1772"/>
                </a:lnTo>
                <a:lnTo>
                  <a:pt x="2193" y="1790"/>
                </a:lnTo>
                <a:lnTo>
                  <a:pt x="2377" y="1790"/>
                </a:lnTo>
                <a:lnTo>
                  <a:pt x="2377" y="1824"/>
                </a:lnTo>
                <a:lnTo>
                  <a:pt x="2389" y="1824"/>
                </a:lnTo>
                <a:lnTo>
                  <a:pt x="2389" y="1830"/>
                </a:lnTo>
                <a:lnTo>
                  <a:pt x="2675" y="1830"/>
                </a:lnTo>
                <a:lnTo>
                  <a:pt x="2675" y="1862"/>
                </a:lnTo>
                <a:lnTo>
                  <a:pt x="2943" y="1862"/>
                </a:lnTo>
                <a:lnTo>
                  <a:pt x="2943" y="1890"/>
                </a:lnTo>
                <a:lnTo>
                  <a:pt x="2995" y="1890"/>
                </a:lnTo>
                <a:lnTo>
                  <a:pt x="2995" y="1950"/>
                </a:lnTo>
                <a:lnTo>
                  <a:pt x="4848" y="1950"/>
                </a:lnTo>
              </a:path>
            </a:pathLst>
          </a:custGeom>
          <a:noFill/>
          <a:ln w="28575" cap="sq">
            <a:solidFill>
              <a:srgbClr val="71707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0" name="Freeform 158"/>
          <p:cNvSpPr>
            <a:spLocks/>
          </p:cNvSpPr>
          <p:nvPr/>
        </p:nvSpPr>
        <p:spPr bwMode="auto">
          <a:xfrm>
            <a:off x="1042353" y="1765114"/>
            <a:ext cx="7696200" cy="2832100"/>
          </a:xfrm>
          <a:custGeom>
            <a:avLst/>
            <a:gdLst>
              <a:gd name="T0" fmla="*/ 12 w 4848"/>
              <a:gd name="T1" fmla="*/ 8 h 1784"/>
              <a:gd name="T2" fmla="*/ 96 w 4848"/>
              <a:gd name="T3" fmla="*/ 12 h 1784"/>
              <a:gd name="T4" fmla="*/ 106 w 4848"/>
              <a:gd name="T5" fmla="*/ 26 h 1784"/>
              <a:gd name="T6" fmla="*/ 158 w 4848"/>
              <a:gd name="T7" fmla="*/ 34 h 1784"/>
              <a:gd name="T8" fmla="*/ 192 w 4848"/>
              <a:gd name="T9" fmla="*/ 62 h 1784"/>
              <a:gd name="T10" fmla="*/ 224 w 4848"/>
              <a:gd name="T11" fmla="*/ 66 h 1784"/>
              <a:gd name="T12" fmla="*/ 234 w 4848"/>
              <a:gd name="T13" fmla="*/ 88 h 1784"/>
              <a:gd name="T14" fmla="*/ 268 w 4848"/>
              <a:gd name="T15" fmla="*/ 100 h 1784"/>
              <a:gd name="T16" fmla="*/ 276 w 4848"/>
              <a:gd name="T17" fmla="*/ 122 h 1784"/>
              <a:gd name="T18" fmla="*/ 308 w 4848"/>
              <a:gd name="T19" fmla="*/ 136 h 1784"/>
              <a:gd name="T20" fmla="*/ 320 w 4848"/>
              <a:gd name="T21" fmla="*/ 184 h 1784"/>
              <a:gd name="T22" fmla="*/ 342 w 4848"/>
              <a:gd name="T23" fmla="*/ 192 h 1784"/>
              <a:gd name="T24" fmla="*/ 360 w 4848"/>
              <a:gd name="T25" fmla="*/ 204 h 1784"/>
              <a:gd name="T26" fmla="*/ 394 w 4848"/>
              <a:gd name="T27" fmla="*/ 212 h 1784"/>
              <a:gd name="T28" fmla="*/ 404 w 4848"/>
              <a:gd name="T29" fmla="*/ 232 h 1784"/>
              <a:gd name="T30" fmla="*/ 434 w 4848"/>
              <a:gd name="T31" fmla="*/ 238 h 1784"/>
              <a:gd name="T32" fmla="*/ 456 w 4848"/>
              <a:gd name="T33" fmla="*/ 258 h 1784"/>
              <a:gd name="T34" fmla="*/ 478 w 4848"/>
              <a:gd name="T35" fmla="*/ 266 h 1784"/>
              <a:gd name="T36" fmla="*/ 490 w 4848"/>
              <a:gd name="T37" fmla="*/ 308 h 1784"/>
              <a:gd name="T38" fmla="*/ 510 w 4848"/>
              <a:gd name="T39" fmla="*/ 328 h 1784"/>
              <a:gd name="T40" fmla="*/ 532 w 4848"/>
              <a:gd name="T41" fmla="*/ 370 h 1784"/>
              <a:gd name="T42" fmla="*/ 552 w 4848"/>
              <a:gd name="T43" fmla="*/ 406 h 1784"/>
              <a:gd name="T44" fmla="*/ 562 w 4848"/>
              <a:gd name="T45" fmla="*/ 476 h 1784"/>
              <a:gd name="T46" fmla="*/ 584 w 4848"/>
              <a:gd name="T47" fmla="*/ 514 h 1784"/>
              <a:gd name="T48" fmla="*/ 596 w 4848"/>
              <a:gd name="T49" fmla="*/ 616 h 1784"/>
              <a:gd name="T50" fmla="*/ 618 w 4848"/>
              <a:gd name="T51" fmla="*/ 804 h 1784"/>
              <a:gd name="T52" fmla="*/ 628 w 4848"/>
              <a:gd name="T53" fmla="*/ 926 h 1784"/>
              <a:gd name="T54" fmla="*/ 648 w 4848"/>
              <a:gd name="T55" fmla="*/ 952 h 1784"/>
              <a:gd name="T56" fmla="*/ 692 w 4848"/>
              <a:gd name="T57" fmla="*/ 968 h 1784"/>
              <a:gd name="T58" fmla="*/ 776 w 4848"/>
              <a:gd name="T59" fmla="*/ 992 h 1784"/>
              <a:gd name="T60" fmla="*/ 786 w 4848"/>
              <a:gd name="T61" fmla="*/ 1008 h 1784"/>
              <a:gd name="T62" fmla="*/ 850 w 4848"/>
              <a:gd name="T63" fmla="*/ 1018 h 1784"/>
              <a:gd name="T64" fmla="*/ 860 w 4848"/>
              <a:gd name="T65" fmla="*/ 1060 h 1784"/>
              <a:gd name="T66" fmla="*/ 894 w 4848"/>
              <a:gd name="T67" fmla="*/ 1068 h 1784"/>
              <a:gd name="T68" fmla="*/ 904 w 4848"/>
              <a:gd name="T69" fmla="*/ 1112 h 1784"/>
              <a:gd name="T70" fmla="*/ 946 w 4848"/>
              <a:gd name="T71" fmla="*/ 1120 h 1784"/>
              <a:gd name="T72" fmla="*/ 956 w 4848"/>
              <a:gd name="T73" fmla="*/ 1148 h 1784"/>
              <a:gd name="T74" fmla="*/ 1000 w 4848"/>
              <a:gd name="T75" fmla="*/ 1156 h 1784"/>
              <a:gd name="T76" fmla="*/ 1051 w 4848"/>
              <a:gd name="T77" fmla="*/ 1174 h 1784"/>
              <a:gd name="T78" fmla="*/ 1105 w 4848"/>
              <a:gd name="T79" fmla="*/ 1184 h 1784"/>
              <a:gd name="T80" fmla="*/ 1127 w 4848"/>
              <a:gd name="T81" fmla="*/ 1204 h 1784"/>
              <a:gd name="T82" fmla="*/ 1179 w 4848"/>
              <a:gd name="T83" fmla="*/ 1210 h 1784"/>
              <a:gd name="T84" fmla="*/ 1189 w 4848"/>
              <a:gd name="T85" fmla="*/ 1250 h 1784"/>
              <a:gd name="T86" fmla="*/ 1209 w 4848"/>
              <a:gd name="T87" fmla="*/ 1288 h 1784"/>
              <a:gd name="T88" fmla="*/ 1275 w 4848"/>
              <a:gd name="T89" fmla="*/ 1346 h 1784"/>
              <a:gd name="T90" fmla="*/ 1381 w 4848"/>
              <a:gd name="T91" fmla="*/ 1358 h 1784"/>
              <a:gd name="T92" fmla="*/ 1389 w 4848"/>
              <a:gd name="T93" fmla="*/ 1382 h 1784"/>
              <a:gd name="T94" fmla="*/ 1443 w 4848"/>
              <a:gd name="T95" fmla="*/ 1408 h 1784"/>
              <a:gd name="T96" fmla="*/ 1499 w 4848"/>
              <a:gd name="T97" fmla="*/ 1432 h 1784"/>
              <a:gd name="T98" fmla="*/ 1591 w 4848"/>
              <a:gd name="T99" fmla="*/ 1444 h 1784"/>
              <a:gd name="T100" fmla="*/ 1709 w 4848"/>
              <a:gd name="T101" fmla="*/ 1468 h 1784"/>
              <a:gd name="T102" fmla="*/ 1771 w 4848"/>
              <a:gd name="T103" fmla="*/ 1480 h 1784"/>
              <a:gd name="T104" fmla="*/ 1793 w 4848"/>
              <a:gd name="T105" fmla="*/ 1520 h 1784"/>
              <a:gd name="T106" fmla="*/ 1837 w 4848"/>
              <a:gd name="T107" fmla="*/ 1550 h 1784"/>
              <a:gd name="T108" fmla="*/ 2069 w 4848"/>
              <a:gd name="T109" fmla="*/ 1582 h 1784"/>
              <a:gd name="T110" fmla="*/ 2145 w 4848"/>
              <a:gd name="T111" fmla="*/ 1598 h 1784"/>
              <a:gd name="T112" fmla="*/ 2305 w 4848"/>
              <a:gd name="T113" fmla="*/ 1628 h 1784"/>
              <a:gd name="T114" fmla="*/ 2389 w 4848"/>
              <a:gd name="T115" fmla="*/ 1646 h 1784"/>
              <a:gd name="T116" fmla="*/ 2613 w 4848"/>
              <a:gd name="T117" fmla="*/ 1698 h 1784"/>
              <a:gd name="T118" fmla="*/ 3131 w 4848"/>
              <a:gd name="T119" fmla="*/ 1720 h 1784"/>
              <a:gd name="T120" fmla="*/ 3579 w 4848"/>
              <a:gd name="T121" fmla="*/ 1784 h 1784"/>
              <a:gd name="T122" fmla="*/ 4848 w 4848"/>
              <a:gd name="T123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48" h="1784">
                <a:moveTo>
                  <a:pt x="0" y="0"/>
                </a:moveTo>
                <a:lnTo>
                  <a:pt x="12" y="0"/>
                </a:lnTo>
                <a:lnTo>
                  <a:pt x="12" y="8"/>
                </a:lnTo>
                <a:lnTo>
                  <a:pt x="22" y="8"/>
                </a:lnTo>
                <a:lnTo>
                  <a:pt x="22" y="12"/>
                </a:lnTo>
                <a:lnTo>
                  <a:pt x="96" y="12"/>
                </a:lnTo>
                <a:lnTo>
                  <a:pt x="96" y="20"/>
                </a:lnTo>
                <a:lnTo>
                  <a:pt x="106" y="20"/>
                </a:lnTo>
                <a:lnTo>
                  <a:pt x="106" y="26"/>
                </a:lnTo>
                <a:lnTo>
                  <a:pt x="150" y="26"/>
                </a:lnTo>
                <a:lnTo>
                  <a:pt x="150" y="34"/>
                </a:lnTo>
                <a:lnTo>
                  <a:pt x="158" y="34"/>
                </a:lnTo>
                <a:lnTo>
                  <a:pt x="158" y="54"/>
                </a:lnTo>
                <a:lnTo>
                  <a:pt x="192" y="54"/>
                </a:lnTo>
                <a:lnTo>
                  <a:pt x="192" y="62"/>
                </a:lnTo>
                <a:lnTo>
                  <a:pt x="214" y="62"/>
                </a:lnTo>
                <a:lnTo>
                  <a:pt x="214" y="66"/>
                </a:lnTo>
                <a:lnTo>
                  <a:pt x="224" y="66"/>
                </a:lnTo>
                <a:lnTo>
                  <a:pt x="224" y="82"/>
                </a:lnTo>
                <a:lnTo>
                  <a:pt x="234" y="82"/>
                </a:lnTo>
                <a:lnTo>
                  <a:pt x="234" y="88"/>
                </a:lnTo>
                <a:lnTo>
                  <a:pt x="246" y="88"/>
                </a:lnTo>
                <a:lnTo>
                  <a:pt x="246" y="100"/>
                </a:lnTo>
                <a:lnTo>
                  <a:pt x="268" y="100"/>
                </a:lnTo>
                <a:lnTo>
                  <a:pt x="268" y="108"/>
                </a:lnTo>
                <a:lnTo>
                  <a:pt x="276" y="108"/>
                </a:lnTo>
                <a:lnTo>
                  <a:pt x="276" y="122"/>
                </a:lnTo>
                <a:lnTo>
                  <a:pt x="298" y="122"/>
                </a:lnTo>
                <a:lnTo>
                  <a:pt x="298" y="136"/>
                </a:lnTo>
                <a:lnTo>
                  <a:pt x="308" y="136"/>
                </a:lnTo>
                <a:lnTo>
                  <a:pt x="308" y="158"/>
                </a:lnTo>
                <a:lnTo>
                  <a:pt x="320" y="158"/>
                </a:lnTo>
                <a:lnTo>
                  <a:pt x="320" y="184"/>
                </a:lnTo>
                <a:lnTo>
                  <a:pt x="330" y="184"/>
                </a:lnTo>
                <a:lnTo>
                  <a:pt x="330" y="192"/>
                </a:lnTo>
                <a:lnTo>
                  <a:pt x="342" y="192"/>
                </a:lnTo>
                <a:lnTo>
                  <a:pt x="342" y="196"/>
                </a:lnTo>
                <a:lnTo>
                  <a:pt x="360" y="196"/>
                </a:lnTo>
                <a:lnTo>
                  <a:pt x="360" y="204"/>
                </a:lnTo>
                <a:lnTo>
                  <a:pt x="382" y="204"/>
                </a:lnTo>
                <a:lnTo>
                  <a:pt x="382" y="212"/>
                </a:lnTo>
                <a:lnTo>
                  <a:pt x="394" y="212"/>
                </a:lnTo>
                <a:lnTo>
                  <a:pt x="394" y="226"/>
                </a:lnTo>
                <a:lnTo>
                  <a:pt x="404" y="226"/>
                </a:lnTo>
                <a:lnTo>
                  <a:pt x="404" y="232"/>
                </a:lnTo>
                <a:lnTo>
                  <a:pt x="416" y="232"/>
                </a:lnTo>
                <a:lnTo>
                  <a:pt x="416" y="238"/>
                </a:lnTo>
                <a:lnTo>
                  <a:pt x="434" y="238"/>
                </a:lnTo>
                <a:lnTo>
                  <a:pt x="434" y="246"/>
                </a:lnTo>
                <a:lnTo>
                  <a:pt x="456" y="246"/>
                </a:lnTo>
                <a:lnTo>
                  <a:pt x="456" y="258"/>
                </a:lnTo>
                <a:lnTo>
                  <a:pt x="468" y="258"/>
                </a:lnTo>
                <a:lnTo>
                  <a:pt x="468" y="266"/>
                </a:lnTo>
                <a:lnTo>
                  <a:pt x="478" y="266"/>
                </a:lnTo>
                <a:lnTo>
                  <a:pt x="478" y="280"/>
                </a:lnTo>
                <a:lnTo>
                  <a:pt x="490" y="280"/>
                </a:lnTo>
                <a:lnTo>
                  <a:pt x="490" y="308"/>
                </a:lnTo>
                <a:lnTo>
                  <a:pt x="500" y="308"/>
                </a:lnTo>
                <a:lnTo>
                  <a:pt x="500" y="328"/>
                </a:lnTo>
                <a:lnTo>
                  <a:pt x="510" y="328"/>
                </a:lnTo>
                <a:lnTo>
                  <a:pt x="510" y="350"/>
                </a:lnTo>
                <a:lnTo>
                  <a:pt x="532" y="350"/>
                </a:lnTo>
                <a:lnTo>
                  <a:pt x="532" y="370"/>
                </a:lnTo>
                <a:lnTo>
                  <a:pt x="544" y="370"/>
                </a:lnTo>
                <a:lnTo>
                  <a:pt x="544" y="406"/>
                </a:lnTo>
                <a:lnTo>
                  <a:pt x="552" y="406"/>
                </a:lnTo>
                <a:lnTo>
                  <a:pt x="552" y="432"/>
                </a:lnTo>
                <a:lnTo>
                  <a:pt x="562" y="432"/>
                </a:lnTo>
                <a:lnTo>
                  <a:pt x="562" y="476"/>
                </a:lnTo>
                <a:lnTo>
                  <a:pt x="574" y="476"/>
                </a:lnTo>
                <a:lnTo>
                  <a:pt x="574" y="514"/>
                </a:lnTo>
                <a:lnTo>
                  <a:pt x="584" y="514"/>
                </a:lnTo>
                <a:lnTo>
                  <a:pt x="584" y="550"/>
                </a:lnTo>
                <a:lnTo>
                  <a:pt x="596" y="550"/>
                </a:lnTo>
                <a:lnTo>
                  <a:pt x="596" y="616"/>
                </a:lnTo>
                <a:lnTo>
                  <a:pt x="606" y="616"/>
                </a:lnTo>
                <a:lnTo>
                  <a:pt x="606" y="804"/>
                </a:lnTo>
                <a:lnTo>
                  <a:pt x="618" y="804"/>
                </a:lnTo>
                <a:lnTo>
                  <a:pt x="618" y="884"/>
                </a:lnTo>
                <a:lnTo>
                  <a:pt x="628" y="884"/>
                </a:lnTo>
                <a:lnTo>
                  <a:pt x="628" y="926"/>
                </a:lnTo>
                <a:lnTo>
                  <a:pt x="636" y="926"/>
                </a:lnTo>
                <a:lnTo>
                  <a:pt x="636" y="952"/>
                </a:lnTo>
                <a:lnTo>
                  <a:pt x="648" y="952"/>
                </a:lnTo>
                <a:lnTo>
                  <a:pt x="648" y="960"/>
                </a:lnTo>
                <a:lnTo>
                  <a:pt x="692" y="960"/>
                </a:lnTo>
                <a:lnTo>
                  <a:pt x="692" y="968"/>
                </a:lnTo>
                <a:lnTo>
                  <a:pt x="754" y="968"/>
                </a:lnTo>
                <a:lnTo>
                  <a:pt x="754" y="992"/>
                </a:lnTo>
                <a:lnTo>
                  <a:pt x="776" y="992"/>
                </a:lnTo>
                <a:lnTo>
                  <a:pt x="776" y="1000"/>
                </a:lnTo>
                <a:lnTo>
                  <a:pt x="786" y="1000"/>
                </a:lnTo>
                <a:lnTo>
                  <a:pt x="786" y="1008"/>
                </a:lnTo>
                <a:lnTo>
                  <a:pt x="838" y="1008"/>
                </a:lnTo>
                <a:lnTo>
                  <a:pt x="838" y="1018"/>
                </a:lnTo>
                <a:lnTo>
                  <a:pt x="850" y="1018"/>
                </a:lnTo>
                <a:lnTo>
                  <a:pt x="850" y="1034"/>
                </a:lnTo>
                <a:lnTo>
                  <a:pt x="860" y="1034"/>
                </a:lnTo>
                <a:lnTo>
                  <a:pt x="860" y="1060"/>
                </a:lnTo>
                <a:lnTo>
                  <a:pt x="882" y="1060"/>
                </a:lnTo>
                <a:lnTo>
                  <a:pt x="882" y="1068"/>
                </a:lnTo>
                <a:lnTo>
                  <a:pt x="894" y="1068"/>
                </a:lnTo>
                <a:lnTo>
                  <a:pt x="894" y="1078"/>
                </a:lnTo>
                <a:lnTo>
                  <a:pt x="904" y="1078"/>
                </a:lnTo>
                <a:lnTo>
                  <a:pt x="904" y="1112"/>
                </a:lnTo>
                <a:lnTo>
                  <a:pt x="926" y="1112"/>
                </a:lnTo>
                <a:lnTo>
                  <a:pt x="926" y="1120"/>
                </a:lnTo>
                <a:lnTo>
                  <a:pt x="946" y="1120"/>
                </a:lnTo>
                <a:lnTo>
                  <a:pt x="946" y="1130"/>
                </a:lnTo>
                <a:lnTo>
                  <a:pt x="956" y="1130"/>
                </a:lnTo>
                <a:lnTo>
                  <a:pt x="956" y="1148"/>
                </a:lnTo>
                <a:lnTo>
                  <a:pt x="978" y="1148"/>
                </a:lnTo>
                <a:lnTo>
                  <a:pt x="978" y="1156"/>
                </a:lnTo>
                <a:lnTo>
                  <a:pt x="1000" y="1156"/>
                </a:lnTo>
                <a:lnTo>
                  <a:pt x="1000" y="1166"/>
                </a:lnTo>
                <a:lnTo>
                  <a:pt x="1051" y="1166"/>
                </a:lnTo>
                <a:lnTo>
                  <a:pt x="1051" y="1174"/>
                </a:lnTo>
                <a:lnTo>
                  <a:pt x="1073" y="1174"/>
                </a:lnTo>
                <a:lnTo>
                  <a:pt x="1073" y="1184"/>
                </a:lnTo>
                <a:lnTo>
                  <a:pt x="1105" y="1184"/>
                </a:lnTo>
                <a:lnTo>
                  <a:pt x="1105" y="1192"/>
                </a:lnTo>
                <a:lnTo>
                  <a:pt x="1127" y="1192"/>
                </a:lnTo>
                <a:lnTo>
                  <a:pt x="1127" y="1204"/>
                </a:lnTo>
                <a:lnTo>
                  <a:pt x="1167" y="1204"/>
                </a:lnTo>
                <a:lnTo>
                  <a:pt x="1167" y="1210"/>
                </a:lnTo>
                <a:lnTo>
                  <a:pt x="1179" y="1210"/>
                </a:lnTo>
                <a:lnTo>
                  <a:pt x="1179" y="1232"/>
                </a:lnTo>
                <a:lnTo>
                  <a:pt x="1189" y="1232"/>
                </a:lnTo>
                <a:lnTo>
                  <a:pt x="1189" y="1250"/>
                </a:lnTo>
                <a:lnTo>
                  <a:pt x="1201" y="1250"/>
                </a:lnTo>
                <a:lnTo>
                  <a:pt x="1201" y="1288"/>
                </a:lnTo>
                <a:lnTo>
                  <a:pt x="1209" y="1288"/>
                </a:lnTo>
                <a:lnTo>
                  <a:pt x="1209" y="1332"/>
                </a:lnTo>
                <a:lnTo>
                  <a:pt x="1275" y="1332"/>
                </a:lnTo>
                <a:lnTo>
                  <a:pt x="1275" y="1346"/>
                </a:lnTo>
                <a:lnTo>
                  <a:pt x="1337" y="1346"/>
                </a:lnTo>
                <a:lnTo>
                  <a:pt x="1337" y="1358"/>
                </a:lnTo>
                <a:lnTo>
                  <a:pt x="1381" y="1358"/>
                </a:lnTo>
                <a:lnTo>
                  <a:pt x="1381" y="1372"/>
                </a:lnTo>
                <a:lnTo>
                  <a:pt x="1389" y="1372"/>
                </a:lnTo>
                <a:lnTo>
                  <a:pt x="1389" y="1382"/>
                </a:lnTo>
                <a:lnTo>
                  <a:pt x="1425" y="1382"/>
                </a:lnTo>
                <a:lnTo>
                  <a:pt x="1425" y="1408"/>
                </a:lnTo>
                <a:lnTo>
                  <a:pt x="1443" y="1408"/>
                </a:lnTo>
                <a:lnTo>
                  <a:pt x="1443" y="1418"/>
                </a:lnTo>
                <a:lnTo>
                  <a:pt x="1499" y="1418"/>
                </a:lnTo>
                <a:lnTo>
                  <a:pt x="1499" y="1432"/>
                </a:lnTo>
                <a:lnTo>
                  <a:pt x="1539" y="1432"/>
                </a:lnTo>
                <a:lnTo>
                  <a:pt x="1539" y="1444"/>
                </a:lnTo>
                <a:lnTo>
                  <a:pt x="1591" y="1444"/>
                </a:lnTo>
                <a:lnTo>
                  <a:pt x="1591" y="1458"/>
                </a:lnTo>
                <a:lnTo>
                  <a:pt x="1709" y="1458"/>
                </a:lnTo>
                <a:lnTo>
                  <a:pt x="1709" y="1468"/>
                </a:lnTo>
                <a:lnTo>
                  <a:pt x="1753" y="1468"/>
                </a:lnTo>
                <a:lnTo>
                  <a:pt x="1753" y="1480"/>
                </a:lnTo>
                <a:lnTo>
                  <a:pt x="1771" y="1480"/>
                </a:lnTo>
                <a:lnTo>
                  <a:pt x="1771" y="1494"/>
                </a:lnTo>
                <a:lnTo>
                  <a:pt x="1793" y="1494"/>
                </a:lnTo>
                <a:lnTo>
                  <a:pt x="1793" y="1520"/>
                </a:lnTo>
                <a:lnTo>
                  <a:pt x="1815" y="1520"/>
                </a:lnTo>
                <a:lnTo>
                  <a:pt x="1815" y="1550"/>
                </a:lnTo>
                <a:lnTo>
                  <a:pt x="1837" y="1550"/>
                </a:lnTo>
                <a:lnTo>
                  <a:pt x="1837" y="1566"/>
                </a:lnTo>
                <a:lnTo>
                  <a:pt x="2069" y="1566"/>
                </a:lnTo>
                <a:lnTo>
                  <a:pt x="2069" y="1582"/>
                </a:lnTo>
                <a:lnTo>
                  <a:pt x="2123" y="1582"/>
                </a:lnTo>
                <a:lnTo>
                  <a:pt x="2123" y="1598"/>
                </a:lnTo>
                <a:lnTo>
                  <a:pt x="2145" y="1598"/>
                </a:lnTo>
                <a:lnTo>
                  <a:pt x="2145" y="1612"/>
                </a:lnTo>
                <a:lnTo>
                  <a:pt x="2305" y="1612"/>
                </a:lnTo>
                <a:lnTo>
                  <a:pt x="2305" y="1628"/>
                </a:lnTo>
                <a:lnTo>
                  <a:pt x="2377" y="1628"/>
                </a:lnTo>
                <a:lnTo>
                  <a:pt x="2377" y="1646"/>
                </a:lnTo>
                <a:lnTo>
                  <a:pt x="2389" y="1646"/>
                </a:lnTo>
                <a:lnTo>
                  <a:pt x="2389" y="1678"/>
                </a:lnTo>
                <a:lnTo>
                  <a:pt x="2613" y="1678"/>
                </a:lnTo>
                <a:lnTo>
                  <a:pt x="2613" y="1698"/>
                </a:lnTo>
                <a:lnTo>
                  <a:pt x="2943" y="1698"/>
                </a:lnTo>
                <a:lnTo>
                  <a:pt x="2943" y="1720"/>
                </a:lnTo>
                <a:lnTo>
                  <a:pt x="3131" y="1720"/>
                </a:lnTo>
                <a:lnTo>
                  <a:pt x="3131" y="1754"/>
                </a:lnTo>
                <a:lnTo>
                  <a:pt x="3579" y="1754"/>
                </a:lnTo>
                <a:lnTo>
                  <a:pt x="3579" y="1784"/>
                </a:lnTo>
                <a:lnTo>
                  <a:pt x="4848" y="1784"/>
                </a:lnTo>
                <a:lnTo>
                  <a:pt x="4848" y="1784"/>
                </a:lnTo>
                <a:lnTo>
                  <a:pt x="4848" y="1784"/>
                </a:ln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71" name="Freeform 159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2" name="Freeform 160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3" name="Freeform 161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4" name="Freeform 162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5" name="Freeform 163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6" name="Freeform 164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7" name="Freeform 165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8" name="Freeform 166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9" name="Freeform 167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0" name="Freeform 168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1" name="Freeform 169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2" name="Freeform 170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3" name="Freeform 171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4" name="Freeform 172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5" name="Freeform 173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6" name="Freeform 174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7" name="Freeform 175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8" name="Freeform 176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9" name="Freeform 177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0" name="Freeform 178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1" name="Freeform 179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2" name="Freeform 180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3" name="Freeform 181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4" name="Freeform 182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5" name="Freeform 183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6" name="Freeform 184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7" name="Freeform 185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8" name="Freeform 186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9" name="Freeform 187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0" name="Freeform 188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1" name="Freeform 189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2" name="Freeform 190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3" name="Freeform 191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4" name="Freeform 192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5" name="Freeform 193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6" name="Freeform 194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7" name="Freeform 195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8" name="Freeform 196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9" name="Freeform 197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0" name="Freeform 198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1" name="Freeform 199"/>
          <p:cNvSpPr>
            <a:spLocks/>
          </p:cNvSpPr>
          <p:nvPr/>
        </p:nvSpPr>
        <p:spPr bwMode="auto">
          <a:xfrm>
            <a:off x="1023303" y="17492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2" name="Freeform 200"/>
          <p:cNvSpPr>
            <a:spLocks/>
          </p:cNvSpPr>
          <p:nvPr/>
        </p:nvSpPr>
        <p:spPr bwMode="auto">
          <a:xfrm>
            <a:off x="1496378" y="19873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3" name="Freeform 201"/>
          <p:cNvSpPr>
            <a:spLocks/>
          </p:cNvSpPr>
          <p:nvPr/>
        </p:nvSpPr>
        <p:spPr bwMode="auto">
          <a:xfrm>
            <a:off x="1613853" y="20730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4" name="Freeform 202"/>
          <p:cNvSpPr>
            <a:spLocks/>
          </p:cNvSpPr>
          <p:nvPr/>
        </p:nvSpPr>
        <p:spPr bwMode="auto">
          <a:xfrm>
            <a:off x="1801178" y="2257239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5" name="Freeform 203"/>
          <p:cNvSpPr>
            <a:spLocks/>
          </p:cNvSpPr>
          <p:nvPr/>
        </p:nvSpPr>
        <p:spPr bwMode="auto">
          <a:xfrm>
            <a:off x="1851978" y="23239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6" name="Freeform 204"/>
          <p:cNvSpPr>
            <a:spLocks/>
          </p:cNvSpPr>
          <p:nvPr/>
        </p:nvSpPr>
        <p:spPr bwMode="auto">
          <a:xfrm>
            <a:off x="1851978" y="23239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" name="Freeform 206"/>
          <p:cNvSpPr>
            <a:spLocks/>
          </p:cNvSpPr>
          <p:nvPr/>
        </p:nvSpPr>
        <p:spPr bwMode="auto">
          <a:xfrm>
            <a:off x="1851978" y="23239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" name="Freeform 207"/>
          <p:cNvSpPr>
            <a:spLocks/>
          </p:cNvSpPr>
          <p:nvPr/>
        </p:nvSpPr>
        <p:spPr bwMode="auto">
          <a:xfrm>
            <a:off x="1851978" y="23239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2" name="Freeform 208"/>
          <p:cNvSpPr>
            <a:spLocks/>
          </p:cNvSpPr>
          <p:nvPr/>
        </p:nvSpPr>
        <p:spPr bwMode="auto">
          <a:xfrm>
            <a:off x="1851978" y="23239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3" name="Freeform 209"/>
          <p:cNvSpPr>
            <a:spLocks/>
          </p:cNvSpPr>
          <p:nvPr/>
        </p:nvSpPr>
        <p:spPr bwMode="auto">
          <a:xfrm>
            <a:off x="1851978" y="23239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4" name="Freeform 210"/>
          <p:cNvSpPr>
            <a:spLocks/>
          </p:cNvSpPr>
          <p:nvPr/>
        </p:nvSpPr>
        <p:spPr bwMode="auto">
          <a:xfrm>
            <a:off x="1886903" y="24286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5" name="Freeform 211"/>
          <p:cNvSpPr>
            <a:spLocks/>
          </p:cNvSpPr>
          <p:nvPr/>
        </p:nvSpPr>
        <p:spPr bwMode="auto">
          <a:xfrm>
            <a:off x="1899603" y="24921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6" name="Freeform 212"/>
          <p:cNvSpPr>
            <a:spLocks/>
          </p:cNvSpPr>
          <p:nvPr/>
        </p:nvSpPr>
        <p:spPr bwMode="auto">
          <a:xfrm>
            <a:off x="1899603" y="24921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7" name="Freeform 213"/>
          <p:cNvSpPr>
            <a:spLocks/>
          </p:cNvSpPr>
          <p:nvPr/>
        </p:nvSpPr>
        <p:spPr bwMode="auto">
          <a:xfrm>
            <a:off x="1918653" y="2549339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8" name="Freeform 214"/>
          <p:cNvSpPr>
            <a:spLocks/>
          </p:cNvSpPr>
          <p:nvPr/>
        </p:nvSpPr>
        <p:spPr bwMode="auto">
          <a:xfrm>
            <a:off x="1918653" y="2549339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9" name="Freeform 215"/>
          <p:cNvSpPr>
            <a:spLocks/>
          </p:cNvSpPr>
          <p:nvPr/>
        </p:nvSpPr>
        <p:spPr bwMode="auto">
          <a:xfrm>
            <a:off x="1918653" y="2549339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0" name="Freeform 216"/>
          <p:cNvSpPr>
            <a:spLocks/>
          </p:cNvSpPr>
          <p:nvPr/>
        </p:nvSpPr>
        <p:spPr bwMode="auto">
          <a:xfrm>
            <a:off x="1918653" y="2549339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1" name="Freeform 217"/>
          <p:cNvSpPr>
            <a:spLocks/>
          </p:cNvSpPr>
          <p:nvPr/>
        </p:nvSpPr>
        <p:spPr bwMode="auto">
          <a:xfrm>
            <a:off x="1934528" y="26096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2" name="Freeform 218"/>
          <p:cNvSpPr>
            <a:spLocks/>
          </p:cNvSpPr>
          <p:nvPr/>
        </p:nvSpPr>
        <p:spPr bwMode="auto">
          <a:xfrm>
            <a:off x="1934528" y="26096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3" name="Freeform 219"/>
          <p:cNvSpPr>
            <a:spLocks/>
          </p:cNvSpPr>
          <p:nvPr/>
        </p:nvSpPr>
        <p:spPr bwMode="auto">
          <a:xfrm>
            <a:off x="1934528" y="26096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4" name="Freeform 220"/>
          <p:cNvSpPr>
            <a:spLocks/>
          </p:cNvSpPr>
          <p:nvPr/>
        </p:nvSpPr>
        <p:spPr bwMode="auto">
          <a:xfrm>
            <a:off x="1934528" y="26096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5" name="Freeform 221"/>
          <p:cNvSpPr>
            <a:spLocks/>
          </p:cNvSpPr>
          <p:nvPr/>
        </p:nvSpPr>
        <p:spPr bwMode="auto">
          <a:xfrm>
            <a:off x="1950403" y="2714439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6" name="Freeform 222"/>
          <p:cNvSpPr>
            <a:spLocks/>
          </p:cNvSpPr>
          <p:nvPr/>
        </p:nvSpPr>
        <p:spPr bwMode="auto">
          <a:xfrm>
            <a:off x="1950403" y="2714439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7" name="Freeform 223"/>
          <p:cNvSpPr>
            <a:spLocks/>
          </p:cNvSpPr>
          <p:nvPr/>
        </p:nvSpPr>
        <p:spPr bwMode="auto">
          <a:xfrm>
            <a:off x="1950403" y="2714439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8" name="Freeform 224"/>
          <p:cNvSpPr>
            <a:spLocks/>
          </p:cNvSpPr>
          <p:nvPr/>
        </p:nvSpPr>
        <p:spPr bwMode="auto">
          <a:xfrm>
            <a:off x="1950403" y="2714439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9" name="Freeform 225"/>
          <p:cNvSpPr>
            <a:spLocks/>
          </p:cNvSpPr>
          <p:nvPr/>
        </p:nvSpPr>
        <p:spPr bwMode="auto">
          <a:xfrm>
            <a:off x="1950403" y="2714439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0" name="Freeform 226"/>
          <p:cNvSpPr>
            <a:spLocks/>
          </p:cNvSpPr>
          <p:nvPr/>
        </p:nvSpPr>
        <p:spPr bwMode="auto">
          <a:xfrm>
            <a:off x="1950403" y="2714439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1" name="Freeform 227"/>
          <p:cNvSpPr>
            <a:spLocks/>
          </p:cNvSpPr>
          <p:nvPr/>
        </p:nvSpPr>
        <p:spPr bwMode="auto">
          <a:xfrm>
            <a:off x="1969453" y="301288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2" name="Freeform 228"/>
          <p:cNvSpPr>
            <a:spLocks/>
          </p:cNvSpPr>
          <p:nvPr/>
        </p:nvSpPr>
        <p:spPr bwMode="auto">
          <a:xfrm>
            <a:off x="1969453" y="301288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3" name="Freeform 229"/>
          <p:cNvSpPr>
            <a:spLocks/>
          </p:cNvSpPr>
          <p:nvPr/>
        </p:nvSpPr>
        <p:spPr bwMode="auto">
          <a:xfrm>
            <a:off x="1969453" y="301288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4" name="Freeform 230"/>
          <p:cNvSpPr>
            <a:spLocks/>
          </p:cNvSpPr>
          <p:nvPr/>
        </p:nvSpPr>
        <p:spPr bwMode="auto">
          <a:xfrm>
            <a:off x="1969453" y="301288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5" name="Freeform 231"/>
          <p:cNvSpPr>
            <a:spLocks/>
          </p:cNvSpPr>
          <p:nvPr/>
        </p:nvSpPr>
        <p:spPr bwMode="auto">
          <a:xfrm>
            <a:off x="1969453" y="301288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6" name="Freeform 232"/>
          <p:cNvSpPr>
            <a:spLocks/>
          </p:cNvSpPr>
          <p:nvPr/>
        </p:nvSpPr>
        <p:spPr bwMode="auto">
          <a:xfrm>
            <a:off x="1969453" y="301288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7" name="Freeform 233"/>
          <p:cNvSpPr>
            <a:spLocks/>
          </p:cNvSpPr>
          <p:nvPr/>
        </p:nvSpPr>
        <p:spPr bwMode="auto">
          <a:xfrm>
            <a:off x="1969453" y="301288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8" name="Freeform 234"/>
          <p:cNvSpPr>
            <a:spLocks/>
          </p:cNvSpPr>
          <p:nvPr/>
        </p:nvSpPr>
        <p:spPr bwMode="auto">
          <a:xfrm>
            <a:off x="1969453" y="301288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59" name="Freeform 235"/>
          <p:cNvSpPr>
            <a:spLocks/>
          </p:cNvSpPr>
          <p:nvPr/>
        </p:nvSpPr>
        <p:spPr bwMode="auto">
          <a:xfrm>
            <a:off x="1985328" y="31398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0" name="Freeform 236"/>
          <p:cNvSpPr>
            <a:spLocks/>
          </p:cNvSpPr>
          <p:nvPr/>
        </p:nvSpPr>
        <p:spPr bwMode="auto">
          <a:xfrm>
            <a:off x="1985328" y="31398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" name="Freeform 237"/>
          <p:cNvSpPr>
            <a:spLocks/>
          </p:cNvSpPr>
          <p:nvPr/>
        </p:nvSpPr>
        <p:spPr bwMode="auto">
          <a:xfrm>
            <a:off x="1985328" y="31398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" name="Freeform 238"/>
          <p:cNvSpPr>
            <a:spLocks/>
          </p:cNvSpPr>
          <p:nvPr/>
        </p:nvSpPr>
        <p:spPr bwMode="auto">
          <a:xfrm>
            <a:off x="2121853" y="32764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3" name="Freeform 239"/>
          <p:cNvSpPr>
            <a:spLocks/>
          </p:cNvSpPr>
          <p:nvPr/>
        </p:nvSpPr>
        <p:spPr bwMode="auto">
          <a:xfrm>
            <a:off x="2302828" y="3339914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4" name="Freeform 240"/>
          <p:cNvSpPr>
            <a:spLocks/>
          </p:cNvSpPr>
          <p:nvPr/>
        </p:nvSpPr>
        <p:spPr bwMode="auto">
          <a:xfrm>
            <a:off x="2337753" y="3352614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5" name="Freeform 241"/>
          <p:cNvSpPr>
            <a:spLocks/>
          </p:cNvSpPr>
          <p:nvPr/>
        </p:nvSpPr>
        <p:spPr bwMode="auto">
          <a:xfrm>
            <a:off x="2407603" y="34351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6" name="Freeform 242"/>
          <p:cNvSpPr>
            <a:spLocks/>
          </p:cNvSpPr>
          <p:nvPr/>
        </p:nvSpPr>
        <p:spPr bwMode="auto">
          <a:xfrm>
            <a:off x="2442528" y="35018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7" name="Freeform 243"/>
          <p:cNvSpPr>
            <a:spLocks/>
          </p:cNvSpPr>
          <p:nvPr/>
        </p:nvSpPr>
        <p:spPr bwMode="auto">
          <a:xfrm>
            <a:off x="2458403" y="35018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8" name="Freeform 244"/>
          <p:cNvSpPr>
            <a:spLocks/>
          </p:cNvSpPr>
          <p:nvPr/>
        </p:nvSpPr>
        <p:spPr bwMode="auto">
          <a:xfrm>
            <a:off x="2506028" y="35304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9" name="Freeform 245"/>
          <p:cNvSpPr>
            <a:spLocks/>
          </p:cNvSpPr>
          <p:nvPr/>
        </p:nvSpPr>
        <p:spPr bwMode="auto">
          <a:xfrm>
            <a:off x="2525078" y="35589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0" name="Freeform 246"/>
          <p:cNvSpPr>
            <a:spLocks/>
          </p:cNvSpPr>
          <p:nvPr/>
        </p:nvSpPr>
        <p:spPr bwMode="auto">
          <a:xfrm>
            <a:off x="2742566" y="3616139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1" name="Freeform 247"/>
          <p:cNvSpPr>
            <a:spLocks/>
          </p:cNvSpPr>
          <p:nvPr/>
        </p:nvSpPr>
        <p:spPr bwMode="auto">
          <a:xfrm>
            <a:off x="2809241" y="3644714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2" name="Freeform 248"/>
          <p:cNvSpPr>
            <a:spLocks/>
          </p:cNvSpPr>
          <p:nvPr/>
        </p:nvSpPr>
        <p:spPr bwMode="auto">
          <a:xfrm>
            <a:off x="2825116" y="3644714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3" name="Freeform 249"/>
          <p:cNvSpPr>
            <a:spLocks/>
          </p:cNvSpPr>
          <p:nvPr/>
        </p:nvSpPr>
        <p:spPr bwMode="auto">
          <a:xfrm>
            <a:off x="2825116" y="3644714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4" name="Freeform 250"/>
          <p:cNvSpPr>
            <a:spLocks/>
          </p:cNvSpPr>
          <p:nvPr/>
        </p:nvSpPr>
        <p:spPr bwMode="auto">
          <a:xfrm>
            <a:off x="2860041" y="36574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5" name="Freeform 251"/>
          <p:cNvSpPr>
            <a:spLocks/>
          </p:cNvSpPr>
          <p:nvPr/>
        </p:nvSpPr>
        <p:spPr bwMode="auto">
          <a:xfrm>
            <a:off x="2860041" y="36574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6" name="Freeform 252"/>
          <p:cNvSpPr>
            <a:spLocks/>
          </p:cNvSpPr>
          <p:nvPr/>
        </p:nvSpPr>
        <p:spPr bwMode="auto">
          <a:xfrm>
            <a:off x="2879091" y="36923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7" name="Freeform 253"/>
          <p:cNvSpPr>
            <a:spLocks/>
          </p:cNvSpPr>
          <p:nvPr/>
        </p:nvSpPr>
        <p:spPr bwMode="auto">
          <a:xfrm>
            <a:off x="2879091" y="36923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8" name="Freeform 254"/>
          <p:cNvSpPr>
            <a:spLocks/>
          </p:cNvSpPr>
          <p:nvPr/>
        </p:nvSpPr>
        <p:spPr bwMode="auto">
          <a:xfrm>
            <a:off x="2907666" y="37875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79" name="Freeform 255"/>
          <p:cNvSpPr>
            <a:spLocks/>
          </p:cNvSpPr>
          <p:nvPr/>
        </p:nvSpPr>
        <p:spPr bwMode="auto">
          <a:xfrm>
            <a:off x="2907666" y="37875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0" name="Freeform 256"/>
          <p:cNvSpPr>
            <a:spLocks/>
          </p:cNvSpPr>
          <p:nvPr/>
        </p:nvSpPr>
        <p:spPr bwMode="auto">
          <a:xfrm>
            <a:off x="2907666" y="37875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1" name="Freeform 257"/>
          <p:cNvSpPr>
            <a:spLocks/>
          </p:cNvSpPr>
          <p:nvPr/>
        </p:nvSpPr>
        <p:spPr bwMode="auto">
          <a:xfrm>
            <a:off x="2907666" y="37875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2" name="Freeform 258"/>
          <p:cNvSpPr>
            <a:spLocks/>
          </p:cNvSpPr>
          <p:nvPr/>
        </p:nvSpPr>
        <p:spPr bwMode="auto">
          <a:xfrm>
            <a:off x="2907666" y="37875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3" name="Freeform 259"/>
          <p:cNvSpPr>
            <a:spLocks/>
          </p:cNvSpPr>
          <p:nvPr/>
        </p:nvSpPr>
        <p:spPr bwMode="auto">
          <a:xfrm>
            <a:off x="2907666" y="37875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4" name="Freeform 260"/>
          <p:cNvSpPr>
            <a:spLocks/>
          </p:cNvSpPr>
          <p:nvPr/>
        </p:nvSpPr>
        <p:spPr bwMode="auto">
          <a:xfrm>
            <a:off x="2907666" y="37875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5" name="Freeform 261"/>
          <p:cNvSpPr>
            <a:spLocks/>
          </p:cNvSpPr>
          <p:nvPr/>
        </p:nvSpPr>
        <p:spPr bwMode="auto">
          <a:xfrm>
            <a:off x="2907666" y="378758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6" name="Freeform 262"/>
          <p:cNvSpPr>
            <a:spLocks/>
          </p:cNvSpPr>
          <p:nvPr/>
        </p:nvSpPr>
        <p:spPr bwMode="auto">
          <a:xfrm>
            <a:off x="2929891" y="38574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7" name="Freeform 263"/>
          <p:cNvSpPr>
            <a:spLocks/>
          </p:cNvSpPr>
          <p:nvPr/>
        </p:nvSpPr>
        <p:spPr bwMode="auto">
          <a:xfrm>
            <a:off x="2929891" y="38574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8" name="Freeform 264"/>
          <p:cNvSpPr>
            <a:spLocks/>
          </p:cNvSpPr>
          <p:nvPr/>
        </p:nvSpPr>
        <p:spPr bwMode="auto">
          <a:xfrm>
            <a:off x="2929891" y="38574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89" name="Freeform 265"/>
          <p:cNvSpPr>
            <a:spLocks/>
          </p:cNvSpPr>
          <p:nvPr/>
        </p:nvSpPr>
        <p:spPr bwMode="auto">
          <a:xfrm>
            <a:off x="2961641" y="38574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0" name="Freeform 266"/>
          <p:cNvSpPr>
            <a:spLocks/>
          </p:cNvSpPr>
          <p:nvPr/>
        </p:nvSpPr>
        <p:spPr bwMode="auto">
          <a:xfrm>
            <a:off x="3028316" y="38733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1" name="Freeform 267"/>
          <p:cNvSpPr>
            <a:spLocks/>
          </p:cNvSpPr>
          <p:nvPr/>
        </p:nvSpPr>
        <p:spPr bwMode="auto">
          <a:xfrm>
            <a:off x="3028316" y="387331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2" name="Freeform 268"/>
          <p:cNvSpPr>
            <a:spLocks/>
          </p:cNvSpPr>
          <p:nvPr/>
        </p:nvSpPr>
        <p:spPr bwMode="auto">
          <a:xfrm>
            <a:off x="3752216" y="4070164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6 w 42"/>
              <a:gd name="T23" fmla="*/ 24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3" name="Freeform 269"/>
          <p:cNvSpPr>
            <a:spLocks/>
          </p:cNvSpPr>
          <p:nvPr/>
        </p:nvSpPr>
        <p:spPr bwMode="auto">
          <a:xfrm>
            <a:off x="3787141" y="409238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4" name="Freeform 270"/>
          <p:cNvSpPr>
            <a:spLocks/>
          </p:cNvSpPr>
          <p:nvPr/>
        </p:nvSpPr>
        <p:spPr bwMode="auto">
          <a:xfrm>
            <a:off x="3841116" y="41114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5" name="Freeform 271"/>
          <p:cNvSpPr>
            <a:spLocks/>
          </p:cNvSpPr>
          <p:nvPr/>
        </p:nvSpPr>
        <p:spPr bwMode="auto">
          <a:xfrm>
            <a:off x="3853816" y="41527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6" name="Freeform 272"/>
          <p:cNvSpPr>
            <a:spLocks/>
          </p:cNvSpPr>
          <p:nvPr/>
        </p:nvSpPr>
        <p:spPr bwMode="auto">
          <a:xfrm>
            <a:off x="3853816" y="41527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7" name="Freeform 273"/>
          <p:cNvSpPr>
            <a:spLocks/>
          </p:cNvSpPr>
          <p:nvPr/>
        </p:nvSpPr>
        <p:spPr bwMode="auto">
          <a:xfrm>
            <a:off x="3853816" y="41527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8" name="Freeform 274"/>
          <p:cNvSpPr>
            <a:spLocks/>
          </p:cNvSpPr>
          <p:nvPr/>
        </p:nvSpPr>
        <p:spPr bwMode="auto">
          <a:xfrm>
            <a:off x="3853816" y="41527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99" name="Freeform 275"/>
          <p:cNvSpPr>
            <a:spLocks/>
          </p:cNvSpPr>
          <p:nvPr/>
        </p:nvSpPr>
        <p:spPr bwMode="auto">
          <a:xfrm>
            <a:off x="3904616" y="419716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0" name="Freeform 276"/>
          <p:cNvSpPr>
            <a:spLocks/>
          </p:cNvSpPr>
          <p:nvPr/>
        </p:nvSpPr>
        <p:spPr bwMode="auto">
          <a:xfrm>
            <a:off x="3939541" y="4222564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1" name="Freeform 277"/>
          <p:cNvSpPr>
            <a:spLocks/>
          </p:cNvSpPr>
          <p:nvPr/>
        </p:nvSpPr>
        <p:spPr bwMode="auto">
          <a:xfrm>
            <a:off x="4765041" y="4324164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2" name="Freeform 278"/>
          <p:cNvSpPr>
            <a:spLocks/>
          </p:cNvSpPr>
          <p:nvPr/>
        </p:nvSpPr>
        <p:spPr bwMode="auto">
          <a:xfrm>
            <a:off x="4799966" y="44035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3" name="Freeform 279"/>
          <p:cNvSpPr>
            <a:spLocks/>
          </p:cNvSpPr>
          <p:nvPr/>
        </p:nvSpPr>
        <p:spPr bwMode="auto">
          <a:xfrm>
            <a:off x="4831716" y="44035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4" name="Freeform 280"/>
          <p:cNvSpPr>
            <a:spLocks/>
          </p:cNvSpPr>
          <p:nvPr/>
        </p:nvSpPr>
        <p:spPr bwMode="auto">
          <a:xfrm>
            <a:off x="4866641" y="44035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5" name="Freeform 281"/>
          <p:cNvSpPr>
            <a:spLocks/>
          </p:cNvSpPr>
          <p:nvPr/>
        </p:nvSpPr>
        <p:spPr bwMode="auto">
          <a:xfrm>
            <a:off x="4920616" y="44035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6" name="Freeform 282"/>
          <p:cNvSpPr>
            <a:spLocks/>
          </p:cNvSpPr>
          <p:nvPr/>
        </p:nvSpPr>
        <p:spPr bwMode="auto">
          <a:xfrm>
            <a:off x="5692141" y="4470214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7" name="Freeform 283"/>
          <p:cNvSpPr>
            <a:spLocks/>
          </p:cNvSpPr>
          <p:nvPr/>
        </p:nvSpPr>
        <p:spPr bwMode="auto">
          <a:xfrm>
            <a:off x="5708016" y="44702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8" name="Freeform 284"/>
          <p:cNvSpPr>
            <a:spLocks/>
          </p:cNvSpPr>
          <p:nvPr/>
        </p:nvSpPr>
        <p:spPr bwMode="auto">
          <a:xfrm>
            <a:off x="5742941" y="44702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09" name="Freeform 285"/>
          <p:cNvSpPr>
            <a:spLocks/>
          </p:cNvSpPr>
          <p:nvPr/>
        </p:nvSpPr>
        <p:spPr bwMode="auto">
          <a:xfrm>
            <a:off x="5742941" y="44702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10" name="Freeform 286"/>
          <p:cNvSpPr>
            <a:spLocks/>
          </p:cNvSpPr>
          <p:nvPr/>
        </p:nvSpPr>
        <p:spPr bwMode="auto">
          <a:xfrm>
            <a:off x="5895341" y="4470214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11" name="Freeform 287"/>
          <p:cNvSpPr>
            <a:spLocks/>
          </p:cNvSpPr>
          <p:nvPr/>
        </p:nvSpPr>
        <p:spPr bwMode="auto">
          <a:xfrm>
            <a:off x="6689091" y="45686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12" name="Freeform 288"/>
          <p:cNvSpPr>
            <a:spLocks/>
          </p:cNvSpPr>
          <p:nvPr/>
        </p:nvSpPr>
        <p:spPr bwMode="auto">
          <a:xfrm>
            <a:off x="6689091" y="45686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13" name="Freeform 289"/>
          <p:cNvSpPr>
            <a:spLocks/>
          </p:cNvSpPr>
          <p:nvPr/>
        </p:nvSpPr>
        <p:spPr bwMode="auto">
          <a:xfrm>
            <a:off x="6771641" y="45686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14" name="Freeform 290"/>
          <p:cNvSpPr>
            <a:spLocks/>
          </p:cNvSpPr>
          <p:nvPr/>
        </p:nvSpPr>
        <p:spPr bwMode="auto">
          <a:xfrm>
            <a:off x="7544753" y="4568639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15" name="Freeform 291"/>
          <p:cNvSpPr>
            <a:spLocks/>
          </p:cNvSpPr>
          <p:nvPr/>
        </p:nvSpPr>
        <p:spPr bwMode="auto">
          <a:xfrm>
            <a:off x="7627303" y="4568639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16" name="Freeform 292"/>
          <p:cNvSpPr>
            <a:spLocks/>
          </p:cNvSpPr>
          <p:nvPr/>
        </p:nvSpPr>
        <p:spPr bwMode="auto">
          <a:xfrm>
            <a:off x="8471853" y="4568639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7" name="TextBox 338"/>
          <p:cNvSpPr txBox="1">
            <a:spLocks noChangeArrowheads="1"/>
          </p:cNvSpPr>
          <p:nvPr/>
        </p:nvSpPr>
        <p:spPr bwMode="auto">
          <a:xfrm rot="16200000">
            <a:off x="-1115312" y="3193964"/>
            <a:ext cx="32162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ea typeface="MS PGothic" pitchFamily="34" charset="-128"/>
              </a:rPr>
              <a:t>Estimated PFS probability</a:t>
            </a:r>
          </a:p>
        </p:txBody>
      </p:sp>
      <p:sp>
        <p:nvSpPr>
          <p:cNvPr id="318" name="TextBox 317"/>
          <p:cNvSpPr txBox="1"/>
          <p:nvPr/>
        </p:nvSpPr>
        <p:spPr bwMode="auto">
          <a:xfrm>
            <a:off x="88030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</a:t>
            </a:r>
          </a:p>
        </p:txBody>
      </p:sp>
      <p:sp>
        <p:nvSpPr>
          <p:cNvPr id="319" name="TextBox 318"/>
          <p:cNvSpPr txBox="1"/>
          <p:nvPr/>
        </p:nvSpPr>
        <p:spPr bwMode="auto">
          <a:xfrm>
            <a:off x="1042354" y="5278293"/>
            <a:ext cx="7696200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/>
              <a:t>Time </a:t>
            </a:r>
            <a:r>
              <a:rPr lang="en-GB" sz="1400" kern="0" dirty="0" smtClean="0"/>
              <a:t>(</a:t>
            </a:r>
            <a:r>
              <a:rPr lang="en-GB" sz="1400" kern="0" dirty="0"/>
              <a:t>months)</a:t>
            </a:r>
            <a:endParaRPr lang="en-GB" sz="1400" kern="0" dirty="0" smtClean="0"/>
          </a:p>
        </p:txBody>
      </p:sp>
      <p:sp>
        <p:nvSpPr>
          <p:cNvPr id="324" name="TextBox 323"/>
          <p:cNvSpPr txBox="1"/>
          <p:nvPr/>
        </p:nvSpPr>
        <p:spPr bwMode="auto">
          <a:xfrm>
            <a:off x="509308" y="3530968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0.4</a:t>
            </a:r>
          </a:p>
        </p:txBody>
      </p:sp>
      <p:sp>
        <p:nvSpPr>
          <p:cNvPr id="326" name="TextBox 325"/>
          <p:cNvSpPr txBox="1"/>
          <p:nvPr/>
        </p:nvSpPr>
        <p:spPr bwMode="auto">
          <a:xfrm>
            <a:off x="509308" y="2254372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0.8</a:t>
            </a:r>
          </a:p>
        </p:txBody>
      </p:sp>
      <p:sp>
        <p:nvSpPr>
          <p:cNvPr id="328" name="TextBox 327"/>
          <p:cNvSpPr txBox="1"/>
          <p:nvPr/>
        </p:nvSpPr>
        <p:spPr bwMode="auto">
          <a:xfrm>
            <a:off x="509308" y="1616074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1.0</a:t>
            </a:r>
          </a:p>
        </p:txBody>
      </p:sp>
      <p:sp>
        <p:nvSpPr>
          <p:cNvPr id="331" name="TextBox 330"/>
          <p:cNvSpPr txBox="1"/>
          <p:nvPr/>
        </p:nvSpPr>
        <p:spPr bwMode="auto">
          <a:xfrm>
            <a:off x="509308" y="2892670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0.6</a:t>
            </a:r>
          </a:p>
        </p:txBody>
      </p:sp>
      <p:sp>
        <p:nvSpPr>
          <p:cNvPr id="332" name="TextBox 331"/>
          <p:cNvSpPr txBox="1"/>
          <p:nvPr/>
        </p:nvSpPr>
        <p:spPr bwMode="auto">
          <a:xfrm>
            <a:off x="509308" y="4169266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0.2</a:t>
            </a:r>
          </a:p>
        </p:txBody>
      </p:sp>
      <p:sp>
        <p:nvSpPr>
          <p:cNvPr id="333" name="TextBox 332"/>
          <p:cNvSpPr txBox="1"/>
          <p:nvPr/>
        </p:nvSpPr>
        <p:spPr bwMode="auto">
          <a:xfrm>
            <a:off x="509308" y="4807562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</a:t>
            </a:r>
          </a:p>
        </p:txBody>
      </p:sp>
      <p:sp>
        <p:nvSpPr>
          <p:cNvPr id="334" name="TextBox 333"/>
          <p:cNvSpPr txBox="1"/>
          <p:nvPr/>
        </p:nvSpPr>
        <p:spPr bwMode="auto">
          <a:xfrm>
            <a:off x="139656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</a:t>
            </a:r>
          </a:p>
        </p:txBody>
      </p:sp>
      <p:sp>
        <p:nvSpPr>
          <p:cNvPr id="335" name="TextBox 334"/>
          <p:cNvSpPr txBox="1"/>
          <p:nvPr/>
        </p:nvSpPr>
        <p:spPr bwMode="auto">
          <a:xfrm>
            <a:off x="190710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/>
              <a:t>2</a:t>
            </a:r>
            <a:endParaRPr lang="en-GB" sz="1400" kern="0" dirty="0" smtClean="0"/>
          </a:p>
        </p:txBody>
      </p:sp>
      <p:sp>
        <p:nvSpPr>
          <p:cNvPr id="336" name="TextBox 335"/>
          <p:cNvSpPr txBox="1"/>
          <p:nvPr/>
        </p:nvSpPr>
        <p:spPr bwMode="auto">
          <a:xfrm>
            <a:off x="241954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/>
              <a:t>3</a:t>
            </a:r>
            <a:endParaRPr lang="en-GB" sz="1400" kern="0" dirty="0" smtClean="0"/>
          </a:p>
        </p:txBody>
      </p:sp>
      <p:sp>
        <p:nvSpPr>
          <p:cNvPr id="337" name="TextBox 336"/>
          <p:cNvSpPr txBox="1"/>
          <p:nvPr/>
        </p:nvSpPr>
        <p:spPr bwMode="auto">
          <a:xfrm>
            <a:off x="293580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4</a:t>
            </a:r>
          </a:p>
        </p:txBody>
      </p:sp>
      <p:sp>
        <p:nvSpPr>
          <p:cNvPr id="338" name="TextBox 337"/>
          <p:cNvSpPr txBox="1"/>
          <p:nvPr/>
        </p:nvSpPr>
        <p:spPr bwMode="auto">
          <a:xfrm>
            <a:off x="344634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5</a:t>
            </a:r>
          </a:p>
        </p:txBody>
      </p:sp>
      <p:sp>
        <p:nvSpPr>
          <p:cNvPr id="339" name="TextBox 338"/>
          <p:cNvSpPr txBox="1"/>
          <p:nvPr/>
        </p:nvSpPr>
        <p:spPr bwMode="auto">
          <a:xfrm>
            <a:off x="395878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6</a:t>
            </a:r>
          </a:p>
        </p:txBody>
      </p:sp>
      <p:sp>
        <p:nvSpPr>
          <p:cNvPr id="340" name="TextBox 339"/>
          <p:cNvSpPr txBox="1"/>
          <p:nvPr/>
        </p:nvSpPr>
        <p:spPr bwMode="auto">
          <a:xfrm>
            <a:off x="447504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7</a:t>
            </a:r>
          </a:p>
        </p:txBody>
      </p:sp>
      <p:sp>
        <p:nvSpPr>
          <p:cNvPr id="341" name="TextBox 340"/>
          <p:cNvSpPr txBox="1"/>
          <p:nvPr/>
        </p:nvSpPr>
        <p:spPr bwMode="auto">
          <a:xfrm>
            <a:off x="498558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8</a:t>
            </a:r>
          </a:p>
        </p:txBody>
      </p:sp>
      <p:sp>
        <p:nvSpPr>
          <p:cNvPr id="342" name="TextBox 341"/>
          <p:cNvSpPr txBox="1"/>
          <p:nvPr/>
        </p:nvSpPr>
        <p:spPr bwMode="auto">
          <a:xfrm>
            <a:off x="549802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/>
              <a:t>9</a:t>
            </a:r>
            <a:endParaRPr lang="en-GB" sz="1400" kern="0" dirty="0" smtClean="0"/>
          </a:p>
        </p:txBody>
      </p:sp>
      <p:sp>
        <p:nvSpPr>
          <p:cNvPr id="343" name="TextBox 342"/>
          <p:cNvSpPr txBox="1"/>
          <p:nvPr/>
        </p:nvSpPr>
        <p:spPr bwMode="auto">
          <a:xfrm>
            <a:off x="601428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10</a:t>
            </a:r>
          </a:p>
        </p:txBody>
      </p:sp>
      <p:sp>
        <p:nvSpPr>
          <p:cNvPr id="344" name="TextBox 343"/>
          <p:cNvSpPr txBox="1"/>
          <p:nvPr/>
        </p:nvSpPr>
        <p:spPr bwMode="auto">
          <a:xfrm>
            <a:off x="652482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11</a:t>
            </a:r>
          </a:p>
        </p:txBody>
      </p:sp>
      <p:sp>
        <p:nvSpPr>
          <p:cNvPr id="345" name="TextBox 344"/>
          <p:cNvSpPr txBox="1"/>
          <p:nvPr/>
        </p:nvSpPr>
        <p:spPr bwMode="auto">
          <a:xfrm>
            <a:off x="703790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12</a:t>
            </a:r>
          </a:p>
        </p:txBody>
      </p:sp>
      <p:sp>
        <p:nvSpPr>
          <p:cNvPr id="346" name="TextBox 345"/>
          <p:cNvSpPr txBox="1"/>
          <p:nvPr/>
        </p:nvSpPr>
        <p:spPr bwMode="auto">
          <a:xfrm>
            <a:off x="755034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13</a:t>
            </a:r>
          </a:p>
        </p:txBody>
      </p:sp>
      <p:sp>
        <p:nvSpPr>
          <p:cNvPr id="347" name="TextBox 346"/>
          <p:cNvSpPr txBox="1"/>
          <p:nvPr/>
        </p:nvSpPr>
        <p:spPr bwMode="auto">
          <a:xfrm>
            <a:off x="806660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14</a:t>
            </a:r>
          </a:p>
        </p:txBody>
      </p:sp>
      <p:sp>
        <p:nvSpPr>
          <p:cNvPr id="348" name="TextBox 347"/>
          <p:cNvSpPr txBox="1"/>
          <p:nvPr/>
        </p:nvSpPr>
        <p:spPr bwMode="auto">
          <a:xfrm>
            <a:off x="857714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15</a:t>
            </a:r>
          </a:p>
        </p:txBody>
      </p:sp>
      <p:sp>
        <p:nvSpPr>
          <p:cNvPr id="354" name="TextBox 353"/>
          <p:cNvSpPr txBox="1"/>
          <p:nvPr/>
        </p:nvSpPr>
        <p:spPr>
          <a:xfrm>
            <a:off x="402908" y="5373492"/>
            <a:ext cx="860393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ts val="600"/>
              </a:spcAft>
              <a:tabLst>
                <a:tab pos="647700" algn="ctr"/>
                <a:tab pos="1158875" algn="ctr"/>
                <a:tab pos="1668463" algn="ctr"/>
                <a:tab pos="2179638" algn="ctr"/>
                <a:tab pos="2697163" algn="ctr"/>
                <a:tab pos="3208338" algn="ctr"/>
                <a:tab pos="3717925" algn="ctr"/>
                <a:tab pos="4229100" algn="ctr"/>
                <a:tab pos="4746625" algn="ctr"/>
                <a:tab pos="5257800" algn="ctr"/>
                <a:tab pos="5768975" algn="ctr"/>
                <a:tab pos="6294438" algn="ctr"/>
                <a:tab pos="6797675" algn="ctr"/>
                <a:tab pos="7315200" algn="ctr"/>
                <a:tab pos="7818438" algn="ctr"/>
                <a:tab pos="8335963" algn="ctr"/>
              </a:tabLst>
            </a:pPr>
            <a:r>
              <a:rPr lang="en-GB" sz="1000" b="1" dirty="0"/>
              <a:t>No. of </a:t>
            </a:r>
            <a:r>
              <a:rPr lang="en-GB" sz="1000" b="1" dirty="0" smtClean="0"/>
              <a:t>patients</a:t>
            </a:r>
            <a:endParaRPr lang="en-GB" sz="1000" b="1" dirty="0"/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tabLst>
                <a:tab pos="647700" algn="ctr"/>
                <a:tab pos="1158875" algn="ctr"/>
                <a:tab pos="1668463" algn="ctr"/>
                <a:tab pos="2179638" algn="ctr"/>
                <a:tab pos="2697163" algn="ctr"/>
                <a:tab pos="3208338" algn="ctr"/>
                <a:tab pos="3717925" algn="ctr"/>
                <a:tab pos="4229100" algn="ctr"/>
                <a:tab pos="4746625" algn="ctr"/>
                <a:tab pos="5257800" algn="ctr"/>
                <a:tab pos="5768975" algn="ctr"/>
                <a:tab pos="6294438" algn="ctr"/>
                <a:tab pos="6797675" algn="ctr"/>
                <a:tab pos="7315200" algn="ctr"/>
                <a:tab pos="7818438" algn="ctr"/>
                <a:tab pos="8335963" algn="ctr"/>
              </a:tabLst>
            </a:pPr>
            <a:r>
              <a:rPr lang="en-GB" sz="1000" b="1" dirty="0" smtClean="0">
                <a:solidFill>
                  <a:schemeClr val="accent1"/>
                </a:solidFill>
              </a:rPr>
              <a:t>Afatinib	335	266	127	96	54	45	28	25	16	15	8	8	4	2	2	1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tabLst>
                <a:tab pos="647700" algn="ctr"/>
                <a:tab pos="1158875" algn="ctr"/>
                <a:tab pos="1668463" algn="ctr"/>
                <a:tab pos="2179638" algn="ctr"/>
                <a:tab pos="2697163" algn="ctr"/>
                <a:tab pos="3208338" algn="ctr"/>
                <a:tab pos="3717925" algn="ctr"/>
                <a:tab pos="4229100" algn="ctr"/>
                <a:tab pos="4746625" algn="ctr"/>
                <a:tab pos="5257800" algn="ctr"/>
                <a:tab pos="5768975" algn="ctr"/>
                <a:tab pos="6294438" algn="ctr"/>
                <a:tab pos="6797675" algn="ctr"/>
                <a:tab pos="7315200" algn="ctr"/>
                <a:tab pos="7818438" algn="ctr"/>
                <a:tab pos="8335963" algn="ctr"/>
              </a:tabLst>
            </a:pPr>
            <a:r>
              <a:rPr lang="en-GB" sz="1000" b="1" dirty="0" smtClean="0">
                <a:solidFill>
                  <a:srgbClr val="717073"/>
                </a:solidFill>
              </a:rPr>
              <a:t>Erlotinib	334	256	112	72	43	34	15	12	6	5	0	0	0	0	0	0</a:t>
            </a:r>
            <a:endParaRPr lang="en-GB" sz="1000" b="1" dirty="0">
              <a:solidFill>
                <a:srgbClr val="717073"/>
              </a:solidFill>
            </a:endParaRPr>
          </a:p>
        </p:txBody>
      </p:sp>
      <p:sp>
        <p:nvSpPr>
          <p:cNvPr id="320" name="Line 6"/>
          <p:cNvSpPr>
            <a:spLocks noChangeShapeType="1"/>
          </p:cNvSpPr>
          <p:nvPr/>
        </p:nvSpPr>
        <p:spPr bwMode="auto">
          <a:xfrm flipH="1">
            <a:off x="1042353" y="4955989"/>
            <a:ext cx="7686675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/>
          </a:p>
        </p:txBody>
      </p:sp>
      <p:sp>
        <p:nvSpPr>
          <p:cNvPr id="321" name="Line 7"/>
          <p:cNvSpPr>
            <a:spLocks noChangeShapeType="1"/>
          </p:cNvSpPr>
          <p:nvPr/>
        </p:nvSpPr>
        <p:spPr bwMode="auto">
          <a:xfrm flipV="1">
            <a:off x="1042353" y="1765113"/>
            <a:ext cx="0" cy="31908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/>
          </a:p>
        </p:txBody>
      </p:sp>
      <p:sp>
        <p:nvSpPr>
          <p:cNvPr id="322" name="Line 8"/>
          <p:cNvSpPr>
            <a:spLocks noChangeShapeType="1"/>
          </p:cNvSpPr>
          <p:nvPr/>
        </p:nvSpPr>
        <p:spPr bwMode="auto">
          <a:xfrm>
            <a:off x="972503" y="1765114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23" name="Line 10"/>
          <p:cNvSpPr>
            <a:spLocks noChangeShapeType="1"/>
          </p:cNvSpPr>
          <p:nvPr/>
        </p:nvSpPr>
        <p:spPr bwMode="auto">
          <a:xfrm>
            <a:off x="972503" y="2403289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25" name="Line 12"/>
          <p:cNvSpPr>
            <a:spLocks noChangeShapeType="1"/>
          </p:cNvSpPr>
          <p:nvPr/>
        </p:nvSpPr>
        <p:spPr bwMode="auto">
          <a:xfrm>
            <a:off x="972503" y="3041464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27" name="Line 14"/>
          <p:cNvSpPr>
            <a:spLocks noChangeShapeType="1"/>
          </p:cNvSpPr>
          <p:nvPr/>
        </p:nvSpPr>
        <p:spPr bwMode="auto">
          <a:xfrm>
            <a:off x="972503" y="3679639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30" name="Line 16"/>
          <p:cNvSpPr>
            <a:spLocks noChangeShapeType="1"/>
          </p:cNvSpPr>
          <p:nvPr/>
        </p:nvSpPr>
        <p:spPr bwMode="auto">
          <a:xfrm>
            <a:off x="972503" y="4317814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49" name="Line 18"/>
          <p:cNvSpPr>
            <a:spLocks noChangeShapeType="1"/>
          </p:cNvSpPr>
          <p:nvPr/>
        </p:nvSpPr>
        <p:spPr bwMode="auto">
          <a:xfrm>
            <a:off x="972503" y="4955989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50" name="Line 19"/>
          <p:cNvSpPr>
            <a:spLocks noChangeShapeType="1"/>
          </p:cNvSpPr>
          <p:nvPr/>
        </p:nvSpPr>
        <p:spPr bwMode="auto">
          <a:xfrm>
            <a:off x="1042353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52" name="Line 20"/>
          <p:cNvSpPr>
            <a:spLocks noChangeShapeType="1"/>
          </p:cNvSpPr>
          <p:nvPr/>
        </p:nvSpPr>
        <p:spPr bwMode="auto">
          <a:xfrm>
            <a:off x="1556703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53" name="Line 21"/>
          <p:cNvSpPr>
            <a:spLocks noChangeShapeType="1"/>
          </p:cNvSpPr>
          <p:nvPr/>
        </p:nvSpPr>
        <p:spPr bwMode="auto">
          <a:xfrm>
            <a:off x="2067878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56" name="Line 22"/>
          <p:cNvSpPr>
            <a:spLocks noChangeShapeType="1"/>
          </p:cNvSpPr>
          <p:nvPr/>
        </p:nvSpPr>
        <p:spPr bwMode="auto">
          <a:xfrm>
            <a:off x="2579053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57" name="Line 23"/>
          <p:cNvSpPr>
            <a:spLocks noChangeShapeType="1"/>
          </p:cNvSpPr>
          <p:nvPr/>
        </p:nvSpPr>
        <p:spPr bwMode="auto">
          <a:xfrm>
            <a:off x="309181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58" name="Line 24"/>
          <p:cNvSpPr>
            <a:spLocks noChangeShapeType="1"/>
          </p:cNvSpPr>
          <p:nvPr/>
        </p:nvSpPr>
        <p:spPr bwMode="auto">
          <a:xfrm>
            <a:off x="3602991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59" name="Line 25"/>
          <p:cNvSpPr>
            <a:spLocks noChangeShapeType="1"/>
          </p:cNvSpPr>
          <p:nvPr/>
        </p:nvSpPr>
        <p:spPr bwMode="auto">
          <a:xfrm>
            <a:off x="4117341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60" name="Line 26"/>
          <p:cNvSpPr>
            <a:spLocks noChangeShapeType="1"/>
          </p:cNvSpPr>
          <p:nvPr/>
        </p:nvSpPr>
        <p:spPr bwMode="auto">
          <a:xfrm>
            <a:off x="462851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61" name="Line 27"/>
          <p:cNvSpPr>
            <a:spLocks noChangeShapeType="1"/>
          </p:cNvSpPr>
          <p:nvPr/>
        </p:nvSpPr>
        <p:spPr bwMode="auto">
          <a:xfrm>
            <a:off x="514286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62" name="Line 28"/>
          <p:cNvSpPr>
            <a:spLocks noChangeShapeType="1"/>
          </p:cNvSpPr>
          <p:nvPr/>
        </p:nvSpPr>
        <p:spPr bwMode="auto">
          <a:xfrm>
            <a:off x="5654041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63" name="Line 29"/>
          <p:cNvSpPr>
            <a:spLocks noChangeShapeType="1"/>
          </p:cNvSpPr>
          <p:nvPr/>
        </p:nvSpPr>
        <p:spPr bwMode="auto">
          <a:xfrm>
            <a:off x="616521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64" name="Line 30"/>
          <p:cNvSpPr>
            <a:spLocks noChangeShapeType="1"/>
          </p:cNvSpPr>
          <p:nvPr/>
        </p:nvSpPr>
        <p:spPr bwMode="auto">
          <a:xfrm>
            <a:off x="667956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65" name="Line 31"/>
          <p:cNvSpPr>
            <a:spLocks noChangeShapeType="1"/>
          </p:cNvSpPr>
          <p:nvPr/>
        </p:nvSpPr>
        <p:spPr bwMode="auto">
          <a:xfrm>
            <a:off x="7190741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66" name="Line 32"/>
          <p:cNvSpPr>
            <a:spLocks noChangeShapeType="1"/>
          </p:cNvSpPr>
          <p:nvPr/>
        </p:nvSpPr>
        <p:spPr bwMode="auto">
          <a:xfrm>
            <a:off x="7703503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67" name="Line 33"/>
          <p:cNvSpPr>
            <a:spLocks noChangeShapeType="1"/>
          </p:cNvSpPr>
          <p:nvPr/>
        </p:nvSpPr>
        <p:spPr bwMode="auto">
          <a:xfrm>
            <a:off x="8214678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68" name="Line 34"/>
          <p:cNvSpPr>
            <a:spLocks noChangeShapeType="1"/>
          </p:cNvSpPr>
          <p:nvPr/>
        </p:nvSpPr>
        <p:spPr bwMode="auto">
          <a:xfrm>
            <a:off x="8729028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/>
          </a:p>
        </p:txBody>
      </p:sp>
      <p:sp>
        <p:nvSpPr>
          <p:cNvPr id="351" name="Round Same Side Corner Rectangle 350"/>
          <p:cNvSpPr/>
          <p:nvPr/>
        </p:nvSpPr>
        <p:spPr>
          <a:xfrm>
            <a:off x="4804097" y="1580984"/>
            <a:ext cx="4158297" cy="215266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369" name="Table 3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734769"/>
              </p:ext>
            </p:extLst>
          </p:nvPr>
        </p:nvGraphicFramePr>
        <p:xfrm>
          <a:off x="4814140" y="1578373"/>
          <a:ext cx="4145282" cy="1317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9495"/>
                <a:gridCol w="956604"/>
                <a:gridCol w="1169183"/>
              </a:tblGrid>
              <a:tr h="220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Afatinib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Erlotinib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Total </a:t>
                      </a:r>
                      <a:r>
                        <a:rPr lang="en-US" sz="1200" dirty="0" smtClean="0">
                          <a:effectLst/>
                          <a:latin typeface="+mj-lt"/>
                        </a:rPr>
                        <a:t>randomised, n (%)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335 (100.0)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334 (100.0)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Patients progressed or </a:t>
                      </a:r>
                      <a:r>
                        <a:rPr lang="en-US" sz="1200" dirty="0" smtClean="0">
                          <a:effectLst/>
                          <a:latin typeface="+mj-lt"/>
                        </a:rPr>
                        <a:t>died, n (%)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202 </a:t>
                      </a:r>
                      <a:r>
                        <a:rPr lang="en-US" sz="1200" dirty="0" smtClean="0">
                          <a:effectLst/>
                          <a:latin typeface="+mj-lt"/>
                        </a:rPr>
                        <a:t>(60)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212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(64)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Median</a:t>
                      </a:r>
                      <a:r>
                        <a:rPr lang="en-US" sz="1200" b="1" baseline="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PFS</a:t>
                      </a:r>
                      <a:r>
                        <a:rPr lang="en-US" sz="1200" b="1" baseline="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 (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months)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2.4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1.9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 </a:t>
                      </a:r>
                      <a:r>
                        <a:rPr lang="en-US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(95% CI)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0000"/>
                          </a:solidFill>
                        </a:rPr>
                        <a:t>0.822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 </a:t>
                      </a:r>
                      <a:r>
                        <a:rPr lang="en-US" sz="12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(0.676-0.998)</a:t>
                      </a:r>
                    </a:p>
                    <a:p>
                      <a:pPr algn="ctr"/>
                      <a:r>
                        <a:rPr lang="en-US" sz="1200" b="1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=0.0427</a:t>
                      </a:r>
                      <a:endParaRPr lang="en-US" sz="12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0" name="Round Same Side Corner Rectangle 369"/>
          <p:cNvSpPr/>
          <p:nvPr/>
        </p:nvSpPr>
        <p:spPr>
          <a:xfrm rot="10800000">
            <a:off x="4801550" y="1789259"/>
            <a:ext cx="4151947" cy="1115679"/>
          </a:xfrm>
          <a:prstGeom prst="round2SameRect">
            <a:avLst>
              <a:gd name="adj1" fmla="val 6715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371" name="Straight Connector 370"/>
          <p:cNvCxnSpPr/>
          <p:nvPr/>
        </p:nvCxnSpPr>
        <p:spPr bwMode="auto">
          <a:xfrm>
            <a:off x="6656542" y="4050375"/>
            <a:ext cx="43133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2" name="Straight Connector 371"/>
          <p:cNvCxnSpPr/>
          <p:nvPr/>
        </p:nvCxnSpPr>
        <p:spPr bwMode="auto">
          <a:xfrm>
            <a:off x="6656542" y="4275763"/>
            <a:ext cx="43133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71707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3" name="TextBox 372"/>
          <p:cNvSpPr txBox="1"/>
          <p:nvPr/>
        </p:nvSpPr>
        <p:spPr>
          <a:xfrm>
            <a:off x="7111956" y="3875339"/>
            <a:ext cx="1057479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Afatinib</a:t>
            </a:r>
            <a:endParaRPr lang="en-US" sz="1200" dirty="0"/>
          </a:p>
        </p:txBody>
      </p:sp>
      <p:sp>
        <p:nvSpPr>
          <p:cNvPr id="374" name="TextBox 373"/>
          <p:cNvSpPr txBox="1"/>
          <p:nvPr/>
        </p:nvSpPr>
        <p:spPr>
          <a:xfrm>
            <a:off x="7111956" y="4100728"/>
            <a:ext cx="1057479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Erlotinib</a:t>
            </a:r>
            <a:endParaRPr lang="en-US" sz="1200" dirty="0"/>
          </a:p>
        </p:txBody>
      </p:sp>
      <p:sp>
        <p:nvSpPr>
          <p:cNvPr id="375" name="Freeform 153"/>
          <p:cNvSpPr>
            <a:spLocks/>
          </p:cNvSpPr>
          <p:nvPr/>
        </p:nvSpPr>
        <p:spPr bwMode="auto">
          <a:xfrm>
            <a:off x="6839161" y="4024684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6 w 42"/>
              <a:gd name="T23" fmla="*/ 22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A08264"/>
          </a:solidFill>
          <a:ln>
            <a:solidFill>
              <a:schemeClr val="accent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76" name="Freeform 153"/>
          <p:cNvSpPr>
            <a:spLocks/>
          </p:cNvSpPr>
          <p:nvPr/>
        </p:nvSpPr>
        <p:spPr bwMode="auto">
          <a:xfrm>
            <a:off x="6839161" y="4249093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6 w 42"/>
              <a:gd name="T23" fmla="*/ 22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pic>
        <p:nvPicPr>
          <p:cNvPr id="355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0" name="Text Placeholder 6"/>
          <p:cNvSpPr txBox="1">
            <a:spLocks/>
          </p:cNvSpPr>
          <p:nvPr/>
        </p:nvSpPr>
        <p:spPr>
          <a:xfrm>
            <a:off x="137160" y="6423025"/>
            <a:ext cx="4068763" cy="309563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176213" indent="-17621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Font typeface="Arial" pitchFamily="34" charset="0"/>
              <a:buNone/>
            </a:pPr>
            <a:r>
              <a:rPr lang="en-GB" sz="1200" dirty="0" smtClean="0">
                <a:solidFill>
                  <a:schemeClr val="tx1"/>
                </a:solidFill>
              </a:rPr>
              <a:t>Goss et al. ESMO 2014. Abstract 12220.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379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60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Round Same Side Corner Rectangle 277"/>
          <p:cNvSpPr/>
          <p:nvPr/>
        </p:nvSpPr>
        <p:spPr>
          <a:xfrm rot="10800000">
            <a:off x="418546" y="1531975"/>
            <a:ext cx="8636685" cy="4535450"/>
          </a:xfrm>
          <a:prstGeom prst="round2SameRect">
            <a:avLst>
              <a:gd name="adj1" fmla="val 6715"/>
              <a:gd name="adj2" fmla="val 0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03" name="Round Same Side Corner Rectangle 302"/>
          <p:cNvSpPr/>
          <p:nvPr/>
        </p:nvSpPr>
        <p:spPr>
          <a:xfrm>
            <a:off x="400050" y="1182425"/>
            <a:ext cx="8639175" cy="355258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274" name="Line 6"/>
          <p:cNvSpPr>
            <a:spLocks noChangeShapeType="1"/>
          </p:cNvSpPr>
          <p:nvPr/>
        </p:nvSpPr>
        <p:spPr bwMode="auto">
          <a:xfrm flipH="1">
            <a:off x="1042353" y="4955989"/>
            <a:ext cx="7686675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2E3192"/>
              </a:solidFill>
            </a:endParaRPr>
          </a:p>
        </p:txBody>
      </p:sp>
      <p:sp>
        <p:nvSpPr>
          <p:cNvPr id="279" name="Line 7"/>
          <p:cNvSpPr>
            <a:spLocks noChangeShapeType="1"/>
          </p:cNvSpPr>
          <p:nvPr/>
        </p:nvSpPr>
        <p:spPr bwMode="auto">
          <a:xfrm flipV="1">
            <a:off x="1042353" y="1765113"/>
            <a:ext cx="0" cy="31908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2E319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LUX-Lung 8: PFS (Investigator Review)</a:t>
            </a:r>
            <a:endParaRPr lang="en-US" dirty="0"/>
          </a:p>
        </p:txBody>
      </p:sp>
      <p:sp>
        <p:nvSpPr>
          <p:cNvPr id="2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33351" y="6336030"/>
            <a:ext cx="7128510" cy="401638"/>
          </a:xfrm>
        </p:spPr>
        <p:txBody>
          <a:bodyPr lIns="0" tIns="0" rIns="0" bIns="0" anchor="b" anchorCtr="0"/>
          <a:lstStyle/>
          <a:p>
            <a:pPr marL="0" indent="0">
              <a:buNone/>
            </a:pPr>
            <a:r>
              <a:rPr lang="en-GB" sz="1200" dirty="0" smtClean="0">
                <a:solidFill>
                  <a:schemeClr val="tx1"/>
                </a:solidFill>
              </a:rPr>
              <a:t>CI, confidence interval; HR, hazard ratio 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56" name="Freeform 30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57" name="Freeform 31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58" name="Freeform 32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59" name="Freeform 33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0" name="Freeform 34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1" name="Freeform 35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2" name="Freeform 36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3" name="Freeform 37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4" name="Freeform 38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5" name="Freeform 39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6" name="Freeform 40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7" name="Freeform 41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8" name="Freeform 42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69" name="Freeform 43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0" name="Freeform 44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1" name="Freeform 45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2" name="Freeform 46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3" name="Freeform 47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4" name="Freeform 48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5" name="Freeform 49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6" name="Freeform 50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7" name="Freeform 51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8" name="Freeform 52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79" name="Freeform 53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0" name="Freeform 54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1" name="Freeform 55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2" name="Freeform 56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3" name="Freeform 57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4" name="Freeform 58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5" name="Freeform 59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6" name="Freeform 60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7" name="Freeform 61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8" name="Freeform 62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89" name="Freeform 63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0" name="Freeform 64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1" name="Freeform 65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2" name="Freeform 66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3" name="Freeform 67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4" name="Freeform 68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5" name="Freeform 69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6" name="Freeform 70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7" name="Freeform 71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8" name="Freeform 72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99" name="Freeform 73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0" name="Freeform 74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1" name="Freeform 75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2" name="Freeform 76"/>
          <p:cNvSpPr>
            <a:spLocks/>
          </p:cNvSpPr>
          <p:nvPr/>
        </p:nvSpPr>
        <p:spPr bwMode="auto">
          <a:xfrm>
            <a:off x="1028383" y="17399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3" name="Freeform 77"/>
          <p:cNvSpPr>
            <a:spLocks/>
          </p:cNvSpPr>
          <p:nvPr/>
        </p:nvSpPr>
        <p:spPr bwMode="auto">
          <a:xfrm>
            <a:off x="1536383" y="2127250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6 h 36"/>
              <a:gd name="T18" fmla="*/ 0 w 42"/>
              <a:gd name="T19" fmla="*/ 16 h 36"/>
              <a:gd name="T20" fmla="*/ 0 w 42"/>
              <a:gd name="T21" fmla="*/ 22 h 36"/>
              <a:gd name="T22" fmla="*/ 16 w 42"/>
              <a:gd name="T23" fmla="*/ 22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4" name="Freeform 78"/>
          <p:cNvSpPr>
            <a:spLocks/>
          </p:cNvSpPr>
          <p:nvPr/>
        </p:nvSpPr>
        <p:spPr bwMode="auto">
          <a:xfrm>
            <a:off x="1549083" y="213995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5" name="Freeform 79"/>
          <p:cNvSpPr>
            <a:spLocks/>
          </p:cNvSpPr>
          <p:nvPr/>
        </p:nvSpPr>
        <p:spPr bwMode="auto">
          <a:xfrm>
            <a:off x="1736408" y="221615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6" name="Freeform 80"/>
          <p:cNvSpPr>
            <a:spLocks/>
          </p:cNvSpPr>
          <p:nvPr/>
        </p:nvSpPr>
        <p:spPr bwMode="auto">
          <a:xfrm>
            <a:off x="1888808" y="24860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7" name="Freeform 81"/>
          <p:cNvSpPr>
            <a:spLocks/>
          </p:cNvSpPr>
          <p:nvPr/>
        </p:nvSpPr>
        <p:spPr bwMode="auto">
          <a:xfrm>
            <a:off x="1888808" y="24860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8" name="Freeform 82"/>
          <p:cNvSpPr>
            <a:spLocks/>
          </p:cNvSpPr>
          <p:nvPr/>
        </p:nvSpPr>
        <p:spPr bwMode="auto">
          <a:xfrm>
            <a:off x="1955483" y="29305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09" name="Freeform 83"/>
          <p:cNvSpPr>
            <a:spLocks/>
          </p:cNvSpPr>
          <p:nvPr/>
        </p:nvSpPr>
        <p:spPr bwMode="auto">
          <a:xfrm>
            <a:off x="1974533" y="332740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10" name="Freeform 84"/>
          <p:cNvSpPr>
            <a:spLocks/>
          </p:cNvSpPr>
          <p:nvPr/>
        </p:nvSpPr>
        <p:spPr bwMode="auto">
          <a:xfrm>
            <a:off x="1974533" y="332740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11" name="Freeform 85"/>
          <p:cNvSpPr>
            <a:spLocks/>
          </p:cNvSpPr>
          <p:nvPr/>
        </p:nvSpPr>
        <p:spPr bwMode="auto">
          <a:xfrm>
            <a:off x="1987233" y="343217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44" name="Freeform 86"/>
          <p:cNvSpPr>
            <a:spLocks/>
          </p:cNvSpPr>
          <p:nvPr/>
        </p:nvSpPr>
        <p:spPr bwMode="auto">
          <a:xfrm>
            <a:off x="1987233" y="343217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45" name="Freeform 87"/>
          <p:cNvSpPr>
            <a:spLocks/>
          </p:cNvSpPr>
          <p:nvPr/>
        </p:nvSpPr>
        <p:spPr bwMode="auto">
          <a:xfrm>
            <a:off x="1987233" y="343217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47" name="Freeform 88"/>
          <p:cNvSpPr>
            <a:spLocks/>
          </p:cNvSpPr>
          <p:nvPr/>
        </p:nvSpPr>
        <p:spPr bwMode="auto">
          <a:xfrm>
            <a:off x="1987233" y="343217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48" name="Freeform 89"/>
          <p:cNvSpPr>
            <a:spLocks/>
          </p:cNvSpPr>
          <p:nvPr/>
        </p:nvSpPr>
        <p:spPr bwMode="auto">
          <a:xfrm>
            <a:off x="2009458" y="3467100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49" name="Freeform 90"/>
          <p:cNvSpPr>
            <a:spLocks/>
          </p:cNvSpPr>
          <p:nvPr/>
        </p:nvSpPr>
        <p:spPr bwMode="auto">
          <a:xfrm>
            <a:off x="2041208" y="35306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0" name="Freeform 91"/>
          <p:cNvSpPr>
            <a:spLocks/>
          </p:cNvSpPr>
          <p:nvPr/>
        </p:nvSpPr>
        <p:spPr bwMode="auto">
          <a:xfrm>
            <a:off x="2342833" y="372427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1" name="Freeform 92"/>
          <p:cNvSpPr>
            <a:spLocks/>
          </p:cNvSpPr>
          <p:nvPr/>
        </p:nvSpPr>
        <p:spPr bwMode="auto">
          <a:xfrm>
            <a:off x="2425383" y="38227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2" name="Freeform 93"/>
          <p:cNvSpPr>
            <a:spLocks/>
          </p:cNvSpPr>
          <p:nvPr/>
        </p:nvSpPr>
        <p:spPr bwMode="auto">
          <a:xfrm>
            <a:off x="2425383" y="38227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3" name="Freeform 94"/>
          <p:cNvSpPr>
            <a:spLocks/>
          </p:cNvSpPr>
          <p:nvPr/>
        </p:nvSpPr>
        <p:spPr bwMode="auto">
          <a:xfrm>
            <a:off x="2546033" y="39338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4" name="Freeform 95"/>
          <p:cNvSpPr>
            <a:spLocks/>
          </p:cNvSpPr>
          <p:nvPr/>
        </p:nvSpPr>
        <p:spPr bwMode="auto">
          <a:xfrm>
            <a:off x="2709546" y="39338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5" name="Freeform 96"/>
          <p:cNvSpPr>
            <a:spLocks/>
          </p:cNvSpPr>
          <p:nvPr/>
        </p:nvSpPr>
        <p:spPr bwMode="auto">
          <a:xfrm>
            <a:off x="2795271" y="39465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6" name="Freeform 97"/>
          <p:cNvSpPr>
            <a:spLocks/>
          </p:cNvSpPr>
          <p:nvPr/>
        </p:nvSpPr>
        <p:spPr bwMode="auto">
          <a:xfrm>
            <a:off x="2896871" y="40132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7" name="Freeform 98"/>
          <p:cNvSpPr>
            <a:spLocks/>
          </p:cNvSpPr>
          <p:nvPr/>
        </p:nvSpPr>
        <p:spPr bwMode="auto">
          <a:xfrm>
            <a:off x="2912746" y="4092575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8" name="Freeform 99"/>
          <p:cNvSpPr>
            <a:spLocks/>
          </p:cNvSpPr>
          <p:nvPr/>
        </p:nvSpPr>
        <p:spPr bwMode="auto">
          <a:xfrm>
            <a:off x="2912746" y="4092575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59" name="Freeform 100"/>
          <p:cNvSpPr>
            <a:spLocks/>
          </p:cNvSpPr>
          <p:nvPr/>
        </p:nvSpPr>
        <p:spPr bwMode="auto">
          <a:xfrm>
            <a:off x="2912746" y="4092575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0" name="Freeform 101"/>
          <p:cNvSpPr>
            <a:spLocks/>
          </p:cNvSpPr>
          <p:nvPr/>
        </p:nvSpPr>
        <p:spPr bwMode="auto">
          <a:xfrm>
            <a:off x="2912746" y="4092575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1" name="Freeform 102"/>
          <p:cNvSpPr>
            <a:spLocks/>
          </p:cNvSpPr>
          <p:nvPr/>
        </p:nvSpPr>
        <p:spPr bwMode="auto">
          <a:xfrm>
            <a:off x="2931796" y="4105275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2" name="Freeform 103"/>
          <p:cNvSpPr>
            <a:spLocks/>
          </p:cNvSpPr>
          <p:nvPr/>
        </p:nvSpPr>
        <p:spPr bwMode="auto">
          <a:xfrm>
            <a:off x="2931796" y="4105275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3" name="Freeform 104"/>
          <p:cNvSpPr>
            <a:spLocks/>
          </p:cNvSpPr>
          <p:nvPr/>
        </p:nvSpPr>
        <p:spPr bwMode="auto">
          <a:xfrm>
            <a:off x="3001646" y="415290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4" name="Freeform 105"/>
          <p:cNvSpPr>
            <a:spLocks/>
          </p:cNvSpPr>
          <p:nvPr/>
        </p:nvSpPr>
        <p:spPr bwMode="auto">
          <a:xfrm>
            <a:off x="3001646" y="415290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5" name="Freeform 106"/>
          <p:cNvSpPr>
            <a:spLocks/>
          </p:cNvSpPr>
          <p:nvPr/>
        </p:nvSpPr>
        <p:spPr bwMode="auto">
          <a:xfrm>
            <a:off x="3030221" y="4152900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6" name="Freeform 107"/>
          <p:cNvSpPr>
            <a:spLocks/>
          </p:cNvSpPr>
          <p:nvPr/>
        </p:nvSpPr>
        <p:spPr bwMode="auto">
          <a:xfrm>
            <a:off x="3084196" y="4165600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7" name="Freeform 108"/>
          <p:cNvSpPr>
            <a:spLocks/>
          </p:cNvSpPr>
          <p:nvPr/>
        </p:nvSpPr>
        <p:spPr bwMode="auto">
          <a:xfrm>
            <a:off x="3265171" y="419735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8" name="Freeform 109"/>
          <p:cNvSpPr>
            <a:spLocks/>
          </p:cNvSpPr>
          <p:nvPr/>
        </p:nvSpPr>
        <p:spPr bwMode="auto">
          <a:xfrm>
            <a:off x="3265171" y="419735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69" name="Freeform 110"/>
          <p:cNvSpPr>
            <a:spLocks/>
          </p:cNvSpPr>
          <p:nvPr/>
        </p:nvSpPr>
        <p:spPr bwMode="auto">
          <a:xfrm>
            <a:off x="3843021" y="4394200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6 w 42"/>
              <a:gd name="T23" fmla="*/ 24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0" name="Freeform 111"/>
          <p:cNvSpPr>
            <a:spLocks/>
          </p:cNvSpPr>
          <p:nvPr/>
        </p:nvSpPr>
        <p:spPr bwMode="auto">
          <a:xfrm>
            <a:off x="3855721" y="44799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1" name="Freeform 112"/>
          <p:cNvSpPr>
            <a:spLocks/>
          </p:cNvSpPr>
          <p:nvPr/>
        </p:nvSpPr>
        <p:spPr bwMode="auto">
          <a:xfrm>
            <a:off x="3855721" y="44799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2" name="Freeform 113"/>
          <p:cNvSpPr>
            <a:spLocks/>
          </p:cNvSpPr>
          <p:nvPr/>
        </p:nvSpPr>
        <p:spPr bwMode="auto">
          <a:xfrm>
            <a:off x="3855721" y="44799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00BD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3" name="Freeform 114"/>
          <p:cNvSpPr>
            <a:spLocks/>
          </p:cNvSpPr>
          <p:nvPr/>
        </p:nvSpPr>
        <p:spPr bwMode="auto">
          <a:xfrm>
            <a:off x="3855721" y="44799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solidFill>
              <a:srgbClr val="7170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4" name="Freeform 115"/>
          <p:cNvSpPr>
            <a:spLocks/>
          </p:cNvSpPr>
          <p:nvPr/>
        </p:nvSpPr>
        <p:spPr bwMode="auto">
          <a:xfrm>
            <a:off x="3890646" y="45212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5" name="Freeform 116"/>
          <p:cNvSpPr>
            <a:spLocks/>
          </p:cNvSpPr>
          <p:nvPr/>
        </p:nvSpPr>
        <p:spPr bwMode="auto">
          <a:xfrm>
            <a:off x="4747896" y="4610100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6" name="Freeform 117"/>
          <p:cNvSpPr>
            <a:spLocks/>
          </p:cNvSpPr>
          <p:nvPr/>
        </p:nvSpPr>
        <p:spPr bwMode="auto">
          <a:xfrm>
            <a:off x="4884421" y="46990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7" name="Freeform 118"/>
          <p:cNvSpPr>
            <a:spLocks/>
          </p:cNvSpPr>
          <p:nvPr/>
        </p:nvSpPr>
        <p:spPr bwMode="auto">
          <a:xfrm>
            <a:off x="5725796" y="47498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8" name="Freeform 119"/>
          <p:cNvSpPr>
            <a:spLocks/>
          </p:cNvSpPr>
          <p:nvPr/>
        </p:nvSpPr>
        <p:spPr bwMode="auto">
          <a:xfrm>
            <a:off x="5741671" y="47498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79" name="Freeform 120"/>
          <p:cNvSpPr>
            <a:spLocks/>
          </p:cNvSpPr>
          <p:nvPr/>
        </p:nvSpPr>
        <p:spPr bwMode="auto">
          <a:xfrm>
            <a:off x="5792471" y="47847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0" name="Freeform 121"/>
          <p:cNvSpPr>
            <a:spLocks/>
          </p:cNvSpPr>
          <p:nvPr/>
        </p:nvSpPr>
        <p:spPr bwMode="auto">
          <a:xfrm>
            <a:off x="6722746" y="487997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rgbClr val="7170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1" name="Freeform 122"/>
          <p:cNvSpPr>
            <a:spLocks/>
          </p:cNvSpPr>
          <p:nvPr/>
        </p:nvSpPr>
        <p:spPr bwMode="auto">
          <a:xfrm>
            <a:off x="1047433" y="1765300"/>
            <a:ext cx="7651750" cy="3143250"/>
          </a:xfrm>
          <a:custGeom>
            <a:avLst/>
            <a:gdLst>
              <a:gd name="T0" fmla="*/ 48 w 2411"/>
              <a:gd name="T1" fmla="*/ 4 h 990"/>
              <a:gd name="T2" fmla="*/ 64 w 2411"/>
              <a:gd name="T3" fmla="*/ 8 h 990"/>
              <a:gd name="T4" fmla="*/ 81 w 2411"/>
              <a:gd name="T5" fmla="*/ 28 h 990"/>
              <a:gd name="T6" fmla="*/ 90 w 2411"/>
              <a:gd name="T7" fmla="*/ 32 h 990"/>
              <a:gd name="T8" fmla="*/ 108 w 2411"/>
              <a:gd name="T9" fmla="*/ 39 h 990"/>
              <a:gd name="T10" fmla="*/ 117 w 2411"/>
              <a:gd name="T11" fmla="*/ 45 h 990"/>
              <a:gd name="T12" fmla="*/ 127 w 2411"/>
              <a:gd name="T13" fmla="*/ 63 h 990"/>
              <a:gd name="T14" fmla="*/ 149 w 2411"/>
              <a:gd name="T15" fmla="*/ 80 h 990"/>
              <a:gd name="T16" fmla="*/ 154 w 2411"/>
              <a:gd name="T17" fmla="*/ 113 h 990"/>
              <a:gd name="T18" fmla="*/ 191 w 2411"/>
              <a:gd name="T19" fmla="*/ 125 h 990"/>
              <a:gd name="T20" fmla="*/ 213 w 2411"/>
              <a:gd name="T21" fmla="*/ 137 h 990"/>
              <a:gd name="T22" fmla="*/ 234 w 2411"/>
              <a:gd name="T23" fmla="*/ 150 h 990"/>
              <a:gd name="T24" fmla="*/ 250 w 2411"/>
              <a:gd name="T25" fmla="*/ 162 h 990"/>
              <a:gd name="T26" fmla="*/ 261 w 2411"/>
              <a:gd name="T27" fmla="*/ 179 h 990"/>
              <a:gd name="T28" fmla="*/ 265 w 2411"/>
              <a:gd name="T29" fmla="*/ 201 h 990"/>
              <a:gd name="T30" fmla="*/ 276 w 2411"/>
              <a:gd name="T31" fmla="*/ 215 h 990"/>
              <a:gd name="T32" fmla="*/ 281 w 2411"/>
              <a:gd name="T33" fmla="*/ 247 h 990"/>
              <a:gd name="T34" fmla="*/ 292 w 2411"/>
              <a:gd name="T35" fmla="*/ 281 h 990"/>
              <a:gd name="T36" fmla="*/ 298 w 2411"/>
              <a:gd name="T37" fmla="*/ 376 h 990"/>
              <a:gd name="T38" fmla="*/ 309 w 2411"/>
              <a:gd name="T39" fmla="*/ 501 h 990"/>
              <a:gd name="T40" fmla="*/ 313 w 2411"/>
              <a:gd name="T41" fmla="*/ 545 h 990"/>
              <a:gd name="T42" fmla="*/ 324 w 2411"/>
              <a:gd name="T43" fmla="*/ 558 h 990"/>
              <a:gd name="T44" fmla="*/ 346 w 2411"/>
              <a:gd name="T45" fmla="*/ 571 h 990"/>
              <a:gd name="T46" fmla="*/ 361 w 2411"/>
              <a:gd name="T47" fmla="*/ 579 h 990"/>
              <a:gd name="T48" fmla="*/ 366 w 2411"/>
              <a:gd name="T49" fmla="*/ 591 h 990"/>
              <a:gd name="T50" fmla="*/ 372 w 2411"/>
              <a:gd name="T51" fmla="*/ 600 h 990"/>
              <a:gd name="T52" fmla="*/ 388 w 2411"/>
              <a:gd name="T53" fmla="*/ 606 h 990"/>
              <a:gd name="T54" fmla="*/ 403 w 2411"/>
              <a:gd name="T55" fmla="*/ 622 h 990"/>
              <a:gd name="T56" fmla="*/ 430 w 2411"/>
              <a:gd name="T57" fmla="*/ 630 h 990"/>
              <a:gd name="T58" fmla="*/ 441 w 2411"/>
              <a:gd name="T59" fmla="*/ 645 h 990"/>
              <a:gd name="T60" fmla="*/ 451 w 2411"/>
              <a:gd name="T61" fmla="*/ 661 h 990"/>
              <a:gd name="T62" fmla="*/ 461 w 2411"/>
              <a:gd name="T63" fmla="*/ 680 h 990"/>
              <a:gd name="T64" fmla="*/ 473 w 2411"/>
              <a:gd name="T65" fmla="*/ 684 h 990"/>
              <a:gd name="T66" fmla="*/ 564 w 2411"/>
              <a:gd name="T67" fmla="*/ 696 h 990"/>
              <a:gd name="T68" fmla="*/ 589 w 2411"/>
              <a:gd name="T69" fmla="*/ 707 h 990"/>
              <a:gd name="T70" fmla="*/ 594 w 2411"/>
              <a:gd name="T71" fmla="*/ 717 h 990"/>
              <a:gd name="T72" fmla="*/ 616 w 2411"/>
              <a:gd name="T73" fmla="*/ 746 h 990"/>
              <a:gd name="T74" fmla="*/ 620 w 2411"/>
              <a:gd name="T75" fmla="*/ 759 h 990"/>
              <a:gd name="T76" fmla="*/ 658 w 2411"/>
              <a:gd name="T77" fmla="*/ 767 h 990"/>
              <a:gd name="T78" fmla="*/ 695 w 2411"/>
              <a:gd name="T79" fmla="*/ 775 h 990"/>
              <a:gd name="T80" fmla="*/ 775 w 2411"/>
              <a:gd name="T81" fmla="*/ 780 h 990"/>
              <a:gd name="T82" fmla="*/ 794 w 2411"/>
              <a:gd name="T83" fmla="*/ 791 h 990"/>
              <a:gd name="T84" fmla="*/ 839 w 2411"/>
              <a:gd name="T85" fmla="*/ 796 h 990"/>
              <a:gd name="T86" fmla="*/ 854 w 2411"/>
              <a:gd name="T87" fmla="*/ 806 h 990"/>
              <a:gd name="T88" fmla="*/ 881 w 2411"/>
              <a:gd name="T89" fmla="*/ 811 h 990"/>
              <a:gd name="T90" fmla="*/ 885 w 2411"/>
              <a:gd name="T91" fmla="*/ 822 h 990"/>
              <a:gd name="T92" fmla="*/ 896 w 2411"/>
              <a:gd name="T93" fmla="*/ 837 h 990"/>
              <a:gd name="T94" fmla="*/ 902 w 2411"/>
              <a:gd name="T95" fmla="*/ 875 h 990"/>
              <a:gd name="T96" fmla="*/ 923 w 2411"/>
              <a:gd name="T97" fmla="*/ 877 h 990"/>
              <a:gd name="T98" fmla="*/ 997 w 2411"/>
              <a:gd name="T99" fmla="*/ 890 h 990"/>
              <a:gd name="T100" fmla="*/ 1034 w 2411"/>
              <a:gd name="T101" fmla="*/ 897 h 990"/>
              <a:gd name="T102" fmla="*/ 1188 w 2411"/>
              <a:gd name="T103" fmla="*/ 914 h 990"/>
              <a:gd name="T104" fmla="*/ 1203 w 2411"/>
              <a:gd name="T105" fmla="*/ 926 h 990"/>
              <a:gd name="T106" fmla="*/ 1337 w 2411"/>
              <a:gd name="T107" fmla="*/ 941 h 990"/>
              <a:gd name="T108" fmla="*/ 1496 w 2411"/>
              <a:gd name="T109" fmla="*/ 949 h 990"/>
              <a:gd name="T110" fmla="*/ 1510 w 2411"/>
              <a:gd name="T111" fmla="*/ 960 h 990"/>
              <a:gd name="T112" fmla="*/ 1687 w 2411"/>
              <a:gd name="T113" fmla="*/ 975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1" h="990">
                <a:moveTo>
                  <a:pt x="0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4"/>
                  <a:pt x="48" y="4"/>
                  <a:pt x="48" y="4"/>
                </a:cubicBezTo>
                <a:cubicBezTo>
                  <a:pt x="53" y="4"/>
                  <a:pt x="53" y="4"/>
                  <a:pt x="53" y="4"/>
                </a:cubicBezTo>
                <a:cubicBezTo>
                  <a:pt x="53" y="8"/>
                  <a:pt x="53" y="8"/>
                  <a:pt x="53" y="8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20"/>
                  <a:pt x="64" y="20"/>
                  <a:pt x="64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81" y="28"/>
                  <a:pt x="81" y="28"/>
                  <a:pt x="81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32"/>
                  <a:pt x="86" y="32"/>
                  <a:pt x="86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5"/>
                  <a:pt x="90" y="35"/>
                  <a:pt x="90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7" y="45"/>
                  <a:pt x="117" y="45"/>
                  <a:pt x="117" y="45"/>
                </a:cubicBezTo>
                <a:cubicBezTo>
                  <a:pt x="117" y="53"/>
                  <a:pt x="117" y="53"/>
                  <a:pt x="117" y="53"/>
                </a:cubicBezTo>
                <a:cubicBezTo>
                  <a:pt x="127" y="53"/>
                  <a:pt x="127" y="53"/>
                  <a:pt x="127" y="53"/>
                </a:cubicBezTo>
                <a:cubicBezTo>
                  <a:pt x="127" y="63"/>
                  <a:pt x="127" y="63"/>
                  <a:pt x="127" y="63"/>
                </a:cubicBezTo>
                <a:cubicBezTo>
                  <a:pt x="138" y="63"/>
                  <a:pt x="138" y="63"/>
                  <a:pt x="138" y="63"/>
                </a:cubicBezTo>
                <a:cubicBezTo>
                  <a:pt x="138" y="80"/>
                  <a:pt x="138" y="80"/>
                  <a:pt x="138" y="80"/>
                </a:cubicBezTo>
                <a:cubicBezTo>
                  <a:pt x="149" y="80"/>
                  <a:pt x="149" y="80"/>
                  <a:pt x="149" y="8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4" y="90"/>
                  <a:pt x="154" y="90"/>
                  <a:pt x="154" y="90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9" y="113"/>
                  <a:pt x="159" y="113"/>
                  <a:pt x="159" y="113"/>
                </a:cubicBezTo>
                <a:cubicBezTo>
                  <a:pt x="159" y="125"/>
                  <a:pt x="159" y="125"/>
                  <a:pt x="159" y="125"/>
                </a:cubicBezTo>
                <a:cubicBezTo>
                  <a:pt x="191" y="125"/>
                  <a:pt x="191" y="125"/>
                  <a:pt x="191" y="125"/>
                </a:cubicBezTo>
                <a:cubicBezTo>
                  <a:pt x="191" y="129"/>
                  <a:pt x="191" y="129"/>
                  <a:pt x="191" y="129"/>
                </a:cubicBezTo>
                <a:cubicBezTo>
                  <a:pt x="213" y="129"/>
                  <a:pt x="213" y="129"/>
                  <a:pt x="213" y="129"/>
                </a:cubicBezTo>
                <a:cubicBezTo>
                  <a:pt x="213" y="137"/>
                  <a:pt x="213" y="137"/>
                  <a:pt x="213" y="137"/>
                </a:cubicBezTo>
                <a:cubicBezTo>
                  <a:pt x="223" y="137"/>
                  <a:pt x="223" y="137"/>
                  <a:pt x="223" y="137"/>
                </a:cubicBezTo>
                <a:cubicBezTo>
                  <a:pt x="223" y="150"/>
                  <a:pt x="223" y="150"/>
                  <a:pt x="223" y="150"/>
                </a:cubicBezTo>
                <a:cubicBezTo>
                  <a:pt x="234" y="150"/>
                  <a:pt x="234" y="150"/>
                  <a:pt x="234" y="150"/>
                </a:cubicBezTo>
                <a:cubicBezTo>
                  <a:pt x="234" y="158"/>
                  <a:pt x="234" y="158"/>
                  <a:pt x="234" y="158"/>
                </a:cubicBezTo>
                <a:cubicBezTo>
                  <a:pt x="250" y="158"/>
                  <a:pt x="250" y="158"/>
                  <a:pt x="250" y="158"/>
                </a:cubicBezTo>
                <a:cubicBezTo>
                  <a:pt x="250" y="162"/>
                  <a:pt x="250" y="162"/>
                  <a:pt x="250" y="162"/>
                </a:cubicBezTo>
                <a:cubicBezTo>
                  <a:pt x="255" y="162"/>
                  <a:pt x="255" y="162"/>
                  <a:pt x="255" y="162"/>
                </a:cubicBezTo>
                <a:cubicBezTo>
                  <a:pt x="255" y="179"/>
                  <a:pt x="255" y="179"/>
                  <a:pt x="255" y="179"/>
                </a:cubicBezTo>
                <a:cubicBezTo>
                  <a:pt x="261" y="179"/>
                  <a:pt x="261" y="179"/>
                  <a:pt x="261" y="179"/>
                </a:cubicBezTo>
                <a:cubicBezTo>
                  <a:pt x="261" y="198"/>
                  <a:pt x="261" y="198"/>
                  <a:pt x="261" y="198"/>
                </a:cubicBezTo>
                <a:cubicBezTo>
                  <a:pt x="265" y="198"/>
                  <a:pt x="265" y="198"/>
                  <a:pt x="265" y="198"/>
                </a:cubicBezTo>
                <a:cubicBezTo>
                  <a:pt x="265" y="201"/>
                  <a:pt x="265" y="201"/>
                  <a:pt x="265" y="201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72" y="215"/>
                  <a:pt x="272" y="215"/>
                  <a:pt x="272" y="215"/>
                </a:cubicBezTo>
                <a:cubicBezTo>
                  <a:pt x="276" y="215"/>
                  <a:pt x="276" y="215"/>
                  <a:pt x="276" y="215"/>
                </a:cubicBezTo>
                <a:cubicBezTo>
                  <a:pt x="276" y="238"/>
                  <a:pt x="276" y="238"/>
                  <a:pt x="276" y="238"/>
                </a:cubicBezTo>
                <a:cubicBezTo>
                  <a:pt x="281" y="238"/>
                  <a:pt x="281" y="238"/>
                  <a:pt x="281" y="238"/>
                </a:cubicBezTo>
                <a:cubicBezTo>
                  <a:pt x="281" y="247"/>
                  <a:pt x="281" y="247"/>
                  <a:pt x="281" y="247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7" y="281"/>
                  <a:pt x="287" y="281"/>
                  <a:pt x="287" y="281"/>
                </a:cubicBezTo>
                <a:cubicBezTo>
                  <a:pt x="292" y="281"/>
                  <a:pt x="292" y="281"/>
                  <a:pt x="292" y="281"/>
                </a:cubicBezTo>
                <a:cubicBezTo>
                  <a:pt x="292" y="315"/>
                  <a:pt x="292" y="315"/>
                  <a:pt x="292" y="315"/>
                </a:cubicBezTo>
                <a:cubicBezTo>
                  <a:pt x="298" y="315"/>
                  <a:pt x="298" y="315"/>
                  <a:pt x="298" y="315"/>
                </a:cubicBezTo>
                <a:cubicBezTo>
                  <a:pt x="298" y="376"/>
                  <a:pt x="298" y="376"/>
                  <a:pt x="298" y="376"/>
                </a:cubicBezTo>
                <a:cubicBezTo>
                  <a:pt x="303" y="376"/>
                  <a:pt x="303" y="376"/>
                  <a:pt x="303" y="376"/>
                </a:cubicBezTo>
                <a:cubicBezTo>
                  <a:pt x="303" y="501"/>
                  <a:pt x="303" y="501"/>
                  <a:pt x="303" y="501"/>
                </a:cubicBezTo>
                <a:cubicBezTo>
                  <a:pt x="309" y="501"/>
                  <a:pt x="309" y="501"/>
                  <a:pt x="309" y="501"/>
                </a:cubicBezTo>
                <a:cubicBezTo>
                  <a:pt x="309" y="540"/>
                  <a:pt x="309" y="540"/>
                  <a:pt x="309" y="540"/>
                </a:cubicBezTo>
                <a:cubicBezTo>
                  <a:pt x="313" y="540"/>
                  <a:pt x="313" y="540"/>
                  <a:pt x="313" y="540"/>
                </a:cubicBezTo>
                <a:cubicBezTo>
                  <a:pt x="313" y="545"/>
                  <a:pt x="313" y="545"/>
                  <a:pt x="313" y="545"/>
                </a:cubicBezTo>
                <a:cubicBezTo>
                  <a:pt x="318" y="545"/>
                  <a:pt x="318" y="545"/>
                  <a:pt x="318" y="545"/>
                </a:cubicBezTo>
                <a:cubicBezTo>
                  <a:pt x="318" y="558"/>
                  <a:pt x="318" y="558"/>
                  <a:pt x="318" y="558"/>
                </a:cubicBezTo>
                <a:cubicBezTo>
                  <a:pt x="324" y="558"/>
                  <a:pt x="324" y="558"/>
                  <a:pt x="324" y="558"/>
                </a:cubicBezTo>
                <a:cubicBezTo>
                  <a:pt x="324" y="564"/>
                  <a:pt x="324" y="564"/>
                  <a:pt x="324" y="564"/>
                </a:cubicBezTo>
                <a:cubicBezTo>
                  <a:pt x="346" y="564"/>
                  <a:pt x="346" y="564"/>
                  <a:pt x="346" y="564"/>
                </a:cubicBezTo>
                <a:cubicBezTo>
                  <a:pt x="346" y="571"/>
                  <a:pt x="346" y="571"/>
                  <a:pt x="346" y="571"/>
                </a:cubicBezTo>
                <a:cubicBezTo>
                  <a:pt x="351" y="571"/>
                  <a:pt x="351" y="571"/>
                  <a:pt x="351" y="571"/>
                </a:cubicBezTo>
                <a:cubicBezTo>
                  <a:pt x="351" y="579"/>
                  <a:pt x="351" y="579"/>
                  <a:pt x="351" y="579"/>
                </a:cubicBezTo>
                <a:cubicBezTo>
                  <a:pt x="361" y="579"/>
                  <a:pt x="361" y="579"/>
                  <a:pt x="361" y="579"/>
                </a:cubicBezTo>
                <a:cubicBezTo>
                  <a:pt x="361" y="587"/>
                  <a:pt x="361" y="587"/>
                  <a:pt x="361" y="587"/>
                </a:cubicBezTo>
                <a:cubicBezTo>
                  <a:pt x="366" y="587"/>
                  <a:pt x="366" y="587"/>
                  <a:pt x="366" y="587"/>
                </a:cubicBezTo>
                <a:cubicBezTo>
                  <a:pt x="366" y="591"/>
                  <a:pt x="366" y="591"/>
                  <a:pt x="366" y="591"/>
                </a:cubicBezTo>
                <a:cubicBezTo>
                  <a:pt x="371" y="591"/>
                  <a:pt x="371" y="591"/>
                  <a:pt x="371" y="591"/>
                </a:cubicBezTo>
                <a:cubicBezTo>
                  <a:pt x="372" y="591"/>
                  <a:pt x="372" y="591"/>
                  <a:pt x="372" y="591"/>
                </a:cubicBezTo>
                <a:cubicBezTo>
                  <a:pt x="372" y="600"/>
                  <a:pt x="372" y="600"/>
                  <a:pt x="372" y="600"/>
                </a:cubicBezTo>
                <a:cubicBezTo>
                  <a:pt x="382" y="600"/>
                  <a:pt x="382" y="600"/>
                  <a:pt x="382" y="600"/>
                </a:cubicBezTo>
                <a:cubicBezTo>
                  <a:pt x="382" y="606"/>
                  <a:pt x="382" y="606"/>
                  <a:pt x="382" y="606"/>
                </a:cubicBezTo>
                <a:cubicBezTo>
                  <a:pt x="388" y="606"/>
                  <a:pt x="388" y="606"/>
                  <a:pt x="388" y="606"/>
                </a:cubicBezTo>
                <a:cubicBezTo>
                  <a:pt x="388" y="617"/>
                  <a:pt x="388" y="617"/>
                  <a:pt x="388" y="617"/>
                </a:cubicBezTo>
                <a:cubicBezTo>
                  <a:pt x="403" y="617"/>
                  <a:pt x="403" y="617"/>
                  <a:pt x="403" y="617"/>
                </a:cubicBezTo>
                <a:cubicBezTo>
                  <a:pt x="403" y="622"/>
                  <a:pt x="403" y="622"/>
                  <a:pt x="403" y="622"/>
                </a:cubicBezTo>
                <a:cubicBezTo>
                  <a:pt x="403" y="622"/>
                  <a:pt x="425" y="621"/>
                  <a:pt x="425" y="622"/>
                </a:cubicBezTo>
                <a:cubicBezTo>
                  <a:pt x="425" y="623"/>
                  <a:pt x="425" y="630"/>
                  <a:pt x="425" y="630"/>
                </a:cubicBezTo>
                <a:cubicBezTo>
                  <a:pt x="430" y="630"/>
                  <a:pt x="430" y="630"/>
                  <a:pt x="430" y="630"/>
                </a:cubicBezTo>
                <a:cubicBezTo>
                  <a:pt x="430" y="634"/>
                  <a:pt x="430" y="634"/>
                  <a:pt x="430" y="634"/>
                </a:cubicBezTo>
                <a:cubicBezTo>
                  <a:pt x="441" y="634"/>
                  <a:pt x="441" y="634"/>
                  <a:pt x="441" y="634"/>
                </a:cubicBezTo>
                <a:cubicBezTo>
                  <a:pt x="441" y="645"/>
                  <a:pt x="441" y="645"/>
                  <a:pt x="441" y="645"/>
                </a:cubicBezTo>
                <a:cubicBezTo>
                  <a:pt x="447" y="645"/>
                  <a:pt x="447" y="645"/>
                  <a:pt x="447" y="645"/>
                </a:cubicBezTo>
                <a:cubicBezTo>
                  <a:pt x="447" y="661"/>
                  <a:pt x="447" y="661"/>
                  <a:pt x="447" y="661"/>
                </a:cubicBezTo>
                <a:cubicBezTo>
                  <a:pt x="451" y="661"/>
                  <a:pt x="451" y="661"/>
                  <a:pt x="451" y="661"/>
                </a:cubicBezTo>
                <a:cubicBezTo>
                  <a:pt x="451" y="673"/>
                  <a:pt x="451" y="673"/>
                  <a:pt x="451" y="673"/>
                </a:cubicBezTo>
                <a:cubicBezTo>
                  <a:pt x="461" y="673"/>
                  <a:pt x="461" y="673"/>
                  <a:pt x="461" y="673"/>
                </a:cubicBezTo>
                <a:cubicBezTo>
                  <a:pt x="461" y="680"/>
                  <a:pt x="461" y="680"/>
                  <a:pt x="461" y="680"/>
                </a:cubicBezTo>
                <a:cubicBezTo>
                  <a:pt x="467" y="680"/>
                  <a:pt x="467" y="680"/>
                  <a:pt x="467" y="680"/>
                </a:cubicBezTo>
                <a:cubicBezTo>
                  <a:pt x="467" y="684"/>
                  <a:pt x="467" y="684"/>
                  <a:pt x="467" y="684"/>
                </a:cubicBezTo>
                <a:cubicBezTo>
                  <a:pt x="473" y="684"/>
                  <a:pt x="473" y="684"/>
                  <a:pt x="473" y="684"/>
                </a:cubicBezTo>
                <a:cubicBezTo>
                  <a:pt x="473" y="692"/>
                  <a:pt x="473" y="692"/>
                  <a:pt x="473" y="692"/>
                </a:cubicBezTo>
                <a:cubicBezTo>
                  <a:pt x="564" y="692"/>
                  <a:pt x="564" y="692"/>
                  <a:pt x="564" y="692"/>
                </a:cubicBezTo>
                <a:cubicBezTo>
                  <a:pt x="564" y="696"/>
                  <a:pt x="564" y="696"/>
                  <a:pt x="564" y="696"/>
                </a:cubicBezTo>
                <a:cubicBezTo>
                  <a:pt x="583" y="696"/>
                  <a:pt x="583" y="696"/>
                  <a:pt x="583" y="696"/>
                </a:cubicBezTo>
                <a:cubicBezTo>
                  <a:pt x="583" y="707"/>
                  <a:pt x="583" y="707"/>
                  <a:pt x="583" y="707"/>
                </a:cubicBezTo>
                <a:cubicBezTo>
                  <a:pt x="589" y="707"/>
                  <a:pt x="589" y="707"/>
                  <a:pt x="589" y="707"/>
                </a:cubicBezTo>
                <a:cubicBezTo>
                  <a:pt x="589" y="713"/>
                  <a:pt x="589" y="713"/>
                  <a:pt x="589" y="713"/>
                </a:cubicBezTo>
                <a:cubicBezTo>
                  <a:pt x="594" y="713"/>
                  <a:pt x="594" y="713"/>
                  <a:pt x="594" y="713"/>
                </a:cubicBezTo>
                <a:cubicBezTo>
                  <a:pt x="594" y="717"/>
                  <a:pt x="594" y="717"/>
                  <a:pt x="594" y="717"/>
                </a:cubicBezTo>
                <a:cubicBezTo>
                  <a:pt x="600" y="717"/>
                  <a:pt x="600" y="717"/>
                  <a:pt x="600" y="717"/>
                </a:cubicBezTo>
                <a:cubicBezTo>
                  <a:pt x="600" y="746"/>
                  <a:pt x="600" y="746"/>
                  <a:pt x="600" y="746"/>
                </a:cubicBezTo>
                <a:cubicBezTo>
                  <a:pt x="616" y="746"/>
                  <a:pt x="616" y="746"/>
                  <a:pt x="616" y="746"/>
                </a:cubicBezTo>
                <a:cubicBezTo>
                  <a:pt x="616" y="750"/>
                  <a:pt x="616" y="750"/>
                  <a:pt x="616" y="750"/>
                </a:cubicBezTo>
                <a:cubicBezTo>
                  <a:pt x="620" y="750"/>
                  <a:pt x="620" y="750"/>
                  <a:pt x="620" y="750"/>
                </a:cubicBezTo>
                <a:cubicBezTo>
                  <a:pt x="620" y="759"/>
                  <a:pt x="620" y="759"/>
                  <a:pt x="620" y="759"/>
                </a:cubicBezTo>
                <a:cubicBezTo>
                  <a:pt x="642" y="759"/>
                  <a:pt x="642" y="759"/>
                  <a:pt x="642" y="759"/>
                </a:cubicBezTo>
                <a:cubicBezTo>
                  <a:pt x="642" y="767"/>
                  <a:pt x="642" y="767"/>
                  <a:pt x="642" y="767"/>
                </a:cubicBezTo>
                <a:cubicBezTo>
                  <a:pt x="658" y="767"/>
                  <a:pt x="658" y="767"/>
                  <a:pt x="658" y="767"/>
                </a:cubicBezTo>
                <a:cubicBezTo>
                  <a:pt x="658" y="770"/>
                  <a:pt x="658" y="770"/>
                  <a:pt x="658" y="770"/>
                </a:cubicBezTo>
                <a:cubicBezTo>
                  <a:pt x="695" y="770"/>
                  <a:pt x="695" y="770"/>
                  <a:pt x="695" y="770"/>
                </a:cubicBezTo>
                <a:cubicBezTo>
                  <a:pt x="695" y="775"/>
                  <a:pt x="695" y="775"/>
                  <a:pt x="695" y="775"/>
                </a:cubicBezTo>
                <a:cubicBezTo>
                  <a:pt x="727" y="775"/>
                  <a:pt x="727" y="775"/>
                  <a:pt x="727" y="775"/>
                </a:cubicBezTo>
                <a:cubicBezTo>
                  <a:pt x="727" y="780"/>
                  <a:pt x="727" y="780"/>
                  <a:pt x="727" y="780"/>
                </a:cubicBezTo>
                <a:cubicBezTo>
                  <a:pt x="775" y="780"/>
                  <a:pt x="775" y="780"/>
                  <a:pt x="775" y="780"/>
                </a:cubicBezTo>
                <a:cubicBezTo>
                  <a:pt x="775" y="785"/>
                  <a:pt x="775" y="785"/>
                  <a:pt x="775" y="785"/>
                </a:cubicBezTo>
                <a:cubicBezTo>
                  <a:pt x="794" y="785"/>
                  <a:pt x="794" y="785"/>
                  <a:pt x="794" y="785"/>
                </a:cubicBezTo>
                <a:cubicBezTo>
                  <a:pt x="794" y="791"/>
                  <a:pt x="794" y="791"/>
                  <a:pt x="794" y="791"/>
                </a:cubicBezTo>
                <a:cubicBezTo>
                  <a:pt x="796" y="791"/>
                  <a:pt x="796" y="791"/>
                  <a:pt x="796" y="791"/>
                </a:cubicBezTo>
                <a:cubicBezTo>
                  <a:pt x="796" y="796"/>
                  <a:pt x="796" y="796"/>
                  <a:pt x="796" y="796"/>
                </a:cubicBezTo>
                <a:cubicBezTo>
                  <a:pt x="839" y="796"/>
                  <a:pt x="839" y="796"/>
                  <a:pt x="839" y="796"/>
                </a:cubicBezTo>
                <a:cubicBezTo>
                  <a:pt x="839" y="801"/>
                  <a:pt x="839" y="801"/>
                  <a:pt x="839" y="801"/>
                </a:cubicBezTo>
                <a:cubicBezTo>
                  <a:pt x="854" y="801"/>
                  <a:pt x="854" y="801"/>
                  <a:pt x="854" y="801"/>
                </a:cubicBezTo>
                <a:cubicBezTo>
                  <a:pt x="854" y="806"/>
                  <a:pt x="854" y="806"/>
                  <a:pt x="854" y="806"/>
                </a:cubicBezTo>
                <a:cubicBezTo>
                  <a:pt x="865" y="806"/>
                  <a:pt x="865" y="806"/>
                  <a:pt x="865" y="806"/>
                </a:cubicBezTo>
                <a:cubicBezTo>
                  <a:pt x="865" y="811"/>
                  <a:pt x="865" y="811"/>
                  <a:pt x="865" y="811"/>
                </a:cubicBezTo>
                <a:cubicBezTo>
                  <a:pt x="881" y="811"/>
                  <a:pt x="881" y="811"/>
                  <a:pt x="881" y="811"/>
                </a:cubicBezTo>
                <a:cubicBezTo>
                  <a:pt x="881" y="816"/>
                  <a:pt x="881" y="816"/>
                  <a:pt x="881" y="816"/>
                </a:cubicBezTo>
                <a:cubicBezTo>
                  <a:pt x="885" y="816"/>
                  <a:pt x="885" y="816"/>
                  <a:pt x="885" y="816"/>
                </a:cubicBezTo>
                <a:cubicBezTo>
                  <a:pt x="885" y="822"/>
                  <a:pt x="885" y="822"/>
                  <a:pt x="885" y="822"/>
                </a:cubicBezTo>
                <a:cubicBezTo>
                  <a:pt x="892" y="822"/>
                  <a:pt x="892" y="822"/>
                  <a:pt x="892" y="822"/>
                </a:cubicBezTo>
                <a:cubicBezTo>
                  <a:pt x="892" y="837"/>
                  <a:pt x="892" y="837"/>
                  <a:pt x="892" y="837"/>
                </a:cubicBezTo>
                <a:cubicBezTo>
                  <a:pt x="896" y="837"/>
                  <a:pt x="896" y="837"/>
                  <a:pt x="896" y="837"/>
                </a:cubicBezTo>
                <a:cubicBezTo>
                  <a:pt x="896" y="864"/>
                  <a:pt x="896" y="864"/>
                  <a:pt x="896" y="864"/>
                </a:cubicBezTo>
                <a:cubicBezTo>
                  <a:pt x="902" y="864"/>
                  <a:pt x="902" y="864"/>
                  <a:pt x="902" y="864"/>
                </a:cubicBezTo>
                <a:cubicBezTo>
                  <a:pt x="902" y="875"/>
                  <a:pt x="902" y="875"/>
                  <a:pt x="902" y="875"/>
                </a:cubicBezTo>
                <a:cubicBezTo>
                  <a:pt x="907" y="875"/>
                  <a:pt x="907" y="875"/>
                  <a:pt x="907" y="875"/>
                </a:cubicBezTo>
                <a:cubicBezTo>
                  <a:pt x="907" y="877"/>
                  <a:pt x="907" y="877"/>
                  <a:pt x="907" y="877"/>
                </a:cubicBezTo>
                <a:cubicBezTo>
                  <a:pt x="923" y="877"/>
                  <a:pt x="923" y="877"/>
                  <a:pt x="923" y="877"/>
                </a:cubicBezTo>
                <a:cubicBezTo>
                  <a:pt x="923" y="884"/>
                  <a:pt x="923" y="884"/>
                  <a:pt x="923" y="884"/>
                </a:cubicBezTo>
                <a:cubicBezTo>
                  <a:pt x="997" y="884"/>
                  <a:pt x="997" y="884"/>
                  <a:pt x="997" y="884"/>
                </a:cubicBezTo>
                <a:cubicBezTo>
                  <a:pt x="997" y="890"/>
                  <a:pt x="997" y="890"/>
                  <a:pt x="997" y="890"/>
                </a:cubicBezTo>
                <a:cubicBezTo>
                  <a:pt x="1019" y="890"/>
                  <a:pt x="1019" y="890"/>
                  <a:pt x="1019" y="890"/>
                </a:cubicBezTo>
                <a:cubicBezTo>
                  <a:pt x="1019" y="897"/>
                  <a:pt x="1019" y="897"/>
                  <a:pt x="1019" y="897"/>
                </a:cubicBezTo>
                <a:cubicBezTo>
                  <a:pt x="1034" y="897"/>
                  <a:pt x="1034" y="897"/>
                  <a:pt x="1034" y="897"/>
                </a:cubicBezTo>
                <a:cubicBezTo>
                  <a:pt x="1034" y="903"/>
                  <a:pt x="1034" y="903"/>
                  <a:pt x="1034" y="903"/>
                </a:cubicBezTo>
                <a:cubicBezTo>
                  <a:pt x="1188" y="903"/>
                  <a:pt x="1188" y="903"/>
                  <a:pt x="1188" y="903"/>
                </a:cubicBezTo>
                <a:cubicBezTo>
                  <a:pt x="1188" y="914"/>
                  <a:pt x="1188" y="914"/>
                  <a:pt x="1188" y="914"/>
                </a:cubicBezTo>
                <a:cubicBezTo>
                  <a:pt x="1194" y="914"/>
                  <a:pt x="1194" y="914"/>
                  <a:pt x="1194" y="914"/>
                </a:cubicBezTo>
                <a:cubicBezTo>
                  <a:pt x="1194" y="926"/>
                  <a:pt x="1194" y="926"/>
                  <a:pt x="1194" y="926"/>
                </a:cubicBezTo>
                <a:cubicBezTo>
                  <a:pt x="1203" y="926"/>
                  <a:pt x="1203" y="926"/>
                  <a:pt x="1203" y="926"/>
                </a:cubicBezTo>
                <a:cubicBezTo>
                  <a:pt x="1203" y="933"/>
                  <a:pt x="1203" y="933"/>
                  <a:pt x="1203" y="933"/>
                </a:cubicBezTo>
                <a:cubicBezTo>
                  <a:pt x="1337" y="933"/>
                  <a:pt x="1337" y="933"/>
                  <a:pt x="1337" y="933"/>
                </a:cubicBezTo>
                <a:cubicBezTo>
                  <a:pt x="1337" y="941"/>
                  <a:pt x="1337" y="941"/>
                  <a:pt x="1337" y="941"/>
                </a:cubicBezTo>
                <a:cubicBezTo>
                  <a:pt x="1485" y="941"/>
                  <a:pt x="1485" y="941"/>
                  <a:pt x="1485" y="941"/>
                </a:cubicBezTo>
                <a:cubicBezTo>
                  <a:pt x="1485" y="949"/>
                  <a:pt x="1485" y="949"/>
                  <a:pt x="1485" y="949"/>
                </a:cubicBezTo>
                <a:cubicBezTo>
                  <a:pt x="1496" y="949"/>
                  <a:pt x="1496" y="949"/>
                  <a:pt x="1496" y="949"/>
                </a:cubicBezTo>
                <a:cubicBezTo>
                  <a:pt x="1496" y="956"/>
                  <a:pt x="1496" y="956"/>
                  <a:pt x="1496" y="956"/>
                </a:cubicBezTo>
                <a:cubicBezTo>
                  <a:pt x="1510" y="956"/>
                  <a:pt x="1510" y="956"/>
                  <a:pt x="1510" y="956"/>
                </a:cubicBezTo>
                <a:cubicBezTo>
                  <a:pt x="1510" y="960"/>
                  <a:pt x="1510" y="960"/>
                  <a:pt x="1510" y="960"/>
                </a:cubicBezTo>
                <a:cubicBezTo>
                  <a:pt x="1510" y="960"/>
                  <a:pt x="1549" y="960"/>
                  <a:pt x="1549" y="960"/>
                </a:cubicBezTo>
                <a:cubicBezTo>
                  <a:pt x="1549" y="961"/>
                  <a:pt x="1549" y="975"/>
                  <a:pt x="1549" y="975"/>
                </a:cubicBezTo>
                <a:cubicBezTo>
                  <a:pt x="1687" y="975"/>
                  <a:pt x="1687" y="975"/>
                  <a:pt x="1687" y="975"/>
                </a:cubicBezTo>
                <a:cubicBezTo>
                  <a:pt x="1687" y="990"/>
                  <a:pt x="1687" y="990"/>
                  <a:pt x="1687" y="990"/>
                </a:cubicBezTo>
                <a:cubicBezTo>
                  <a:pt x="2411" y="990"/>
                  <a:pt x="2411" y="990"/>
                  <a:pt x="2411" y="990"/>
                </a:cubicBezTo>
              </a:path>
            </a:pathLst>
          </a:custGeom>
          <a:noFill/>
          <a:ln w="28575" cap="sq">
            <a:solidFill>
              <a:srgbClr val="71707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2" name="Freeform 123"/>
          <p:cNvSpPr>
            <a:spLocks/>
          </p:cNvSpPr>
          <p:nvPr/>
        </p:nvSpPr>
        <p:spPr bwMode="auto">
          <a:xfrm>
            <a:off x="1047433" y="1765300"/>
            <a:ext cx="7686675" cy="3136900"/>
          </a:xfrm>
          <a:custGeom>
            <a:avLst/>
            <a:gdLst>
              <a:gd name="T0" fmla="*/ 22 w 4842"/>
              <a:gd name="T1" fmla="*/ 8 h 1976"/>
              <a:gd name="T2" fmla="*/ 150 w 4842"/>
              <a:gd name="T3" fmla="*/ 20 h 1976"/>
              <a:gd name="T4" fmla="*/ 192 w 4842"/>
              <a:gd name="T5" fmla="*/ 54 h 1976"/>
              <a:gd name="T6" fmla="*/ 224 w 4842"/>
              <a:gd name="T7" fmla="*/ 70 h 1976"/>
              <a:gd name="T8" fmla="*/ 246 w 4842"/>
              <a:gd name="T9" fmla="*/ 88 h 1976"/>
              <a:gd name="T10" fmla="*/ 276 w 4842"/>
              <a:gd name="T11" fmla="*/ 124 h 1976"/>
              <a:gd name="T12" fmla="*/ 298 w 4842"/>
              <a:gd name="T13" fmla="*/ 144 h 1976"/>
              <a:gd name="T14" fmla="*/ 320 w 4842"/>
              <a:gd name="T15" fmla="*/ 192 h 1976"/>
              <a:gd name="T16" fmla="*/ 372 w 4842"/>
              <a:gd name="T17" fmla="*/ 220 h 1976"/>
              <a:gd name="T18" fmla="*/ 394 w 4842"/>
              <a:gd name="T19" fmla="*/ 232 h 1976"/>
              <a:gd name="T20" fmla="*/ 416 w 4842"/>
              <a:gd name="T21" fmla="*/ 254 h 1976"/>
              <a:gd name="T22" fmla="*/ 456 w 4842"/>
              <a:gd name="T23" fmla="*/ 270 h 1976"/>
              <a:gd name="T24" fmla="*/ 478 w 4842"/>
              <a:gd name="T25" fmla="*/ 282 h 1976"/>
              <a:gd name="T26" fmla="*/ 500 w 4842"/>
              <a:gd name="T27" fmla="*/ 310 h 1976"/>
              <a:gd name="T28" fmla="*/ 530 w 4842"/>
              <a:gd name="T29" fmla="*/ 352 h 1976"/>
              <a:gd name="T30" fmla="*/ 552 w 4842"/>
              <a:gd name="T31" fmla="*/ 386 h 1976"/>
              <a:gd name="T32" fmla="*/ 574 w 4842"/>
              <a:gd name="T33" fmla="*/ 466 h 1976"/>
              <a:gd name="T34" fmla="*/ 596 w 4842"/>
              <a:gd name="T35" fmla="*/ 560 h 1976"/>
              <a:gd name="T36" fmla="*/ 618 w 4842"/>
              <a:gd name="T37" fmla="*/ 818 h 1976"/>
              <a:gd name="T38" fmla="*/ 636 w 4842"/>
              <a:gd name="T39" fmla="*/ 920 h 1976"/>
              <a:gd name="T40" fmla="*/ 692 w 4842"/>
              <a:gd name="T41" fmla="*/ 936 h 1976"/>
              <a:gd name="T42" fmla="*/ 776 w 4842"/>
              <a:gd name="T43" fmla="*/ 950 h 1976"/>
              <a:gd name="T44" fmla="*/ 838 w 4842"/>
              <a:gd name="T45" fmla="*/ 966 h 1976"/>
              <a:gd name="T46" fmla="*/ 860 w 4842"/>
              <a:gd name="T47" fmla="*/ 1000 h 1976"/>
              <a:gd name="T48" fmla="*/ 894 w 4842"/>
              <a:gd name="T49" fmla="*/ 1024 h 1976"/>
              <a:gd name="T50" fmla="*/ 912 w 4842"/>
              <a:gd name="T51" fmla="*/ 1066 h 1976"/>
              <a:gd name="T52" fmla="*/ 956 w 4842"/>
              <a:gd name="T53" fmla="*/ 1088 h 1976"/>
              <a:gd name="T54" fmla="*/ 998 w 4842"/>
              <a:gd name="T55" fmla="*/ 1104 h 1976"/>
              <a:gd name="T56" fmla="*/ 1073 w 4842"/>
              <a:gd name="T57" fmla="*/ 1130 h 1976"/>
              <a:gd name="T58" fmla="*/ 1103 w 4842"/>
              <a:gd name="T59" fmla="*/ 1146 h 1976"/>
              <a:gd name="T60" fmla="*/ 1125 w 4842"/>
              <a:gd name="T61" fmla="*/ 1172 h 1976"/>
              <a:gd name="T62" fmla="*/ 1165 w 4842"/>
              <a:gd name="T63" fmla="*/ 1186 h 1976"/>
              <a:gd name="T64" fmla="*/ 1199 w 4842"/>
              <a:gd name="T65" fmla="*/ 1206 h 1976"/>
              <a:gd name="T66" fmla="*/ 1221 w 4842"/>
              <a:gd name="T67" fmla="*/ 1332 h 1976"/>
              <a:gd name="T68" fmla="*/ 1261 w 4842"/>
              <a:gd name="T69" fmla="*/ 1352 h 1976"/>
              <a:gd name="T70" fmla="*/ 1423 w 4842"/>
              <a:gd name="T71" fmla="*/ 1372 h 1976"/>
              <a:gd name="T72" fmla="*/ 1475 w 4842"/>
              <a:gd name="T73" fmla="*/ 1402 h 1976"/>
              <a:gd name="T74" fmla="*/ 1515 w 4842"/>
              <a:gd name="T75" fmla="*/ 1420 h 1976"/>
              <a:gd name="T76" fmla="*/ 1687 w 4842"/>
              <a:gd name="T77" fmla="*/ 1452 h 1976"/>
              <a:gd name="T78" fmla="*/ 1729 w 4842"/>
              <a:gd name="T79" fmla="*/ 1472 h 1976"/>
              <a:gd name="T80" fmla="*/ 1769 w 4842"/>
              <a:gd name="T81" fmla="*/ 1492 h 1976"/>
              <a:gd name="T82" fmla="*/ 1791 w 4842"/>
              <a:gd name="T83" fmla="*/ 1522 h 1976"/>
              <a:gd name="T84" fmla="*/ 1813 w 4842"/>
              <a:gd name="T85" fmla="*/ 1610 h 1976"/>
              <a:gd name="T86" fmla="*/ 1835 w 4842"/>
              <a:gd name="T87" fmla="*/ 1644 h 1976"/>
              <a:gd name="T88" fmla="*/ 2067 w 4842"/>
              <a:gd name="T89" fmla="*/ 1666 h 1976"/>
              <a:gd name="T90" fmla="*/ 2303 w 4842"/>
              <a:gd name="T91" fmla="*/ 1690 h 1976"/>
              <a:gd name="T92" fmla="*/ 2387 w 4842"/>
              <a:gd name="T93" fmla="*/ 1710 h 1976"/>
              <a:gd name="T94" fmla="*/ 2449 w 4842"/>
              <a:gd name="T95" fmla="*/ 1746 h 1976"/>
              <a:gd name="T96" fmla="*/ 2991 w 4842"/>
              <a:gd name="T97" fmla="*/ 1772 h 1976"/>
              <a:gd name="T98" fmla="*/ 3521 w 4842"/>
              <a:gd name="T99" fmla="*/ 1810 h 1976"/>
              <a:gd name="T100" fmla="*/ 3575 w 4842"/>
              <a:gd name="T101" fmla="*/ 1846 h 1976"/>
              <a:gd name="T102" fmla="*/ 3627 w 4842"/>
              <a:gd name="T103" fmla="*/ 1900 h 1976"/>
              <a:gd name="T104" fmla="*/ 4178 w 4842"/>
              <a:gd name="T105" fmla="*/ 1942 h 1976"/>
              <a:gd name="T106" fmla="*/ 4842 w 4842"/>
              <a:gd name="T107" fmla="*/ 1976 h 19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42" h="1976">
                <a:moveTo>
                  <a:pt x="0" y="0"/>
                </a:moveTo>
                <a:lnTo>
                  <a:pt x="14" y="0"/>
                </a:lnTo>
                <a:lnTo>
                  <a:pt x="14" y="8"/>
                </a:lnTo>
                <a:lnTo>
                  <a:pt x="22" y="8"/>
                </a:lnTo>
                <a:lnTo>
                  <a:pt x="22" y="12"/>
                </a:lnTo>
                <a:lnTo>
                  <a:pt x="96" y="12"/>
                </a:lnTo>
                <a:lnTo>
                  <a:pt x="96" y="20"/>
                </a:lnTo>
                <a:lnTo>
                  <a:pt x="150" y="20"/>
                </a:lnTo>
                <a:lnTo>
                  <a:pt x="150" y="28"/>
                </a:lnTo>
                <a:lnTo>
                  <a:pt x="158" y="28"/>
                </a:lnTo>
                <a:lnTo>
                  <a:pt x="158" y="54"/>
                </a:lnTo>
                <a:lnTo>
                  <a:pt x="192" y="54"/>
                </a:lnTo>
                <a:lnTo>
                  <a:pt x="192" y="62"/>
                </a:lnTo>
                <a:lnTo>
                  <a:pt x="214" y="62"/>
                </a:lnTo>
                <a:lnTo>
                  <a:pt x="214" y="70"/>
                </a:lnTo>
                <a:lnTo>
                  <a:pt x="224" y="70"/>
                </a:lnTo>
                <a:lnTo>
                  <a:pt x="224" y="82"/>
                </a:lnTo>
                <a:lnTo>
                  <a:pt x="234" y="82"/>
                </a:lnTo>
                <a:lnTo>
                  <a:pt x="234" y="88"/>
                </a:lnTo>
                <a:lnTo>
                  <a:pt x="246" y="88"/>
                </a:lnTo>
                <a:lnTo>
                  <a:pt x="246" y="108"/>
                </a:lnTo>
                <a:lnTo>
                  <a:pt x="268" y="108"/>
                </a:lnTo>
                <a:lnTo>
                  <a:pt x="268" y="124"/>
                </a:lnTo>
                <a:lnTo>
                  <a:pt x="276" y="124"/>
                </a:lnTo>
                <a:lnTo>
                  <a:pt x="276" y="136"/>
                </a:lnTo>
                <a:lnTo>
                  <a:pt x="288" y="136"/>
                </a:lnTo>
                <a:lnTo>
                  <a:pt x="288" y="144"/>
                </a:lnTo>
                <a:lnTo>
                  <a:pt x="298" y="144"/>
                </a:lnTo>
                <a:lnTo>
                  <a:pt x="298" y="166"/>
                </a:lnTo>
                <a:lnTo>
                  <a:pt x="308" y="166"/>
                </a:lnTo>
                <a:lnTo>
                  <a:pt x="308" y="192"/>
                </a:lnTo>
                <a:lnTo>
                  <a:pt x="320" y="192"/>
                </a:lnTo>
                <a:lnTo>
                  <a:pt x="320" y="212"/>
                </a:lnTo>
                <a:lnTo>
                  <a:pt x="342" y="212"/>
                </a:lnTo>
                <a:lnTo>
                  <a:pt x="342" y="220"/>
                </a:lnTo>
                <a:lnTo>
                  <a:pt x="372" y="220"/>
                </a:lnTo>
                <a:lnTo>
                  <a:pt x="372" y="228"/>
                </a:lnTo>
                <a:lnTo>
                  <a:pt x="382" y="228"/>
                </a:lnTo>
                <a:lnTo>
                  <a:pt x="382" y="232"/>
                </a:lnTo>
                <a:lnTo>
                  <a:pt x="394" y="232"/>
                </a:lnTo>
                <a:lnTo>
                  <a:pt x="394" y="248"/>
                </a:lnTo>
                <a:lnTo>
                  <a:pt x="404" y="248"/>
                </a:lnTo>
                <a:lnTo>
                  <a:pt x="404" y="254"/>
                </a:lnTo>
                <a:lnTo>
                  <a:pt x="416" y="254"/>
                </a:lnTo>
                <a:lnTo>
                  <a:pt x="416" y="262"/>
                </a:lnTo>
                <a:lnTo>
                  <a:pt x="434" y="262"/>
                </a:lnTo>
                <a:lnTo>
                  <a:pt x="434" y="270"/>
                </a:lnTo>
                <a:lnTo>
                  <a:pt x="456" y="270"/>
                </a:lnTo>
                <a:lnTo>
                  <a:pt x="456" y="274"/>
                </a:lnTo>
                <a:lnTo>
                  <a:pt x="468" y="274"/>
                </a:lnTo>
                <a:lnTo>
                  <a:pt x="468" y="282"/>
                </a:lnTo>
                <a:lnTo>
                  <a:pt x="478" y="282"/>
                </a:lnTo>
                <a:lnTo>
                  <a:pt x="478" y="296"/>
                </a:lnTo>
                <a:lnTo>
                  <a:pt x="490" y="296"/>
                </a:lnTo>
                <a:lnTo>
                  <a:pt x="490" y="310"/>
                </a:lnTo>
                <a:lnTo>
                  <a:pt x="500" y="310"/>
                </a:lnTo>
                <a:lnTo>
                  <a:pt x="500" y="332"/>
                </a:lnTo>
                <a:lnTo>
                  <a:pt x="510" y="332"/>
                </a:lnTo>
                <a:lnTo>
                  <a:pt x="510" y="352"/>
                </a:lnTo>
                <a:lnTo>
                  <a:pt x="530" y="352"/>
                </a:lnTo>
                <a:lnTo>
                  <a:pt x="530" y="358"/>
                </a:lnTo>
                <a:lnTo>
                  <a:pt x="544" y="358"/>
                </a:lnTo>
                <a:lnTo>
                  <a:pt x="544" y="386"/>
                </a:lnTo>
                <a:lnTo>
                  <a:pt x="552" y="386"/>
                </a:lnTo>
                <a:lnTo>
                  <a:pt x="552" y="430"/>
                </a:lnTo>
                <a:lnTo>
                  <a:pt x="562" y="430"/>
                </a:lnTo>
                <a:lnTo>
                  <a:pt x="562" y="466"/>
                </a:lnTo>
                <a:lnTo>
                  <a:pt x="574" y="466"/>
                </a:lnTo>
                <a:lnTo>
                  <a:pt x="574" y="508"/>
                </a:lnTo>
                <a:lnTo>
                  <a:pt x="584" y="508"/>
                </a:lnTo>
                <a:lnTo>
                  <a:pt x="584" y="560"/>
                </a:lnTo>
                <a:lnTo>
                  <a:pt x="596" y="560"/>
                </a:lnTo>
                <a:lnTo>
                  <a:pt x="596" y="632"/>
                </a:lnTo>
                <a:lnTo>
                  <a:pt x="606" y="632"/>
                </a:lnTo>
                <a:lnTo>
                  <a:pt x="606" y="818"/>
                </a:lnTo>
                <a:lnTo>
                  <a:pt x="618" y="818"/>
                </a:lnTo>
                <a:lnTo>
                  <a:pt x="618" y="888"/>
                </a:lnTo>
                <a:lnTo>
                  <a:pt x="626" y="888"/>
                </a:lnTo>
                <a:lnTo>
                  <a:pt x="626" y="920"/>
                </a:lnTo>
                <a:lnTo>
                  <a:pt x="636" y="920"/>
                </a:lnTo>
                <a:lnTo>
                  <a:pt x="636" y="928"/>
                </a:lnTo>
                <a:lnTo>
                  <a:pt x="648" y="928"/>
                </a:lnTo>
                <a:lnTo>
                  <a:pt x="648" y="936"/>
                </a:lnTo>
                <a:lnTo>
                  <a:pt x="692" y="936"/>
                </a:lnTo>
                <a:lnTo>
                  <a:pt x="692" y="944"/>
                </a:lnTo>
                <a:lnTo>
                  <a:pt x="754" y="944"/>
                </a:lnTo>
                <a:lnTo>
                  <a:pt x="754" y="950"/>
                </a:lnTo>
                <a:lnTo>
                  <a:pt x="776" y="950"/>
                </a:lnTo>
                <a:lnTo>
                  <a:pt x="776" y="958"/>
                </a:lnTo>
                <a:lnTo>
                  <a:pt x="820" y="958"/>
                </a:lnTo>
                <a:lnTo>
                  <a:pt x="820" y="966"/>
                </a:lnTo>
                <a:lnTo>
                  <a:pt x="838" y="966"/>
                </a:lnTo>
                <a:lnTo>
                  <a:pt x="838" y="984"/>
                </a:lnTo>
                <a:lnTo>
                  <a:pt x="850" y="984"/>
                </a:lnTo>
                <a:lnTo>
                  <a:pt x="850" y="1000"/>
                </a:lnTo>
                <a:lnTo>
                  <a:pt x="860" y="1000"/>
                </a:lnTo>
                <a:lnTo>
                  <a:pt x="860" y="1016"/>
                </a:lnTo>
                <a:lnTo>
                  <a:pt x="882" y="1016"/>
                </a:lnTo>
                <a:lnTo>
                  <a:pt x="882" y="1024"/>
                </a:lnTo>
                <a:lnTo>
                  <a:pt x="894" y="1024"/>
                </a:lnTo>
                <a:lnTo>
                  <a:pt x="894" y="1032"/>
                </a:lnTo>
                <a:lnTo>
                  <a:pt x="902" y="1032"/>
                </a:lnTo>
                <a:lnTo>
                  <a:pt x="902" y="1066"/>
                </a:lnTo>
                <a:lnTo>
                  <a:pt x="912" y="1066"/>
                </a:lnTo>
                <a:lnTo>
                  <a:pt x="912" y="1072"/>
                </a:lnTo>
                <a:lnTo>
                  <a:pt x="924" y="1072"/>
                </a:lnTo>
                <a:lnTo>
                  <a:pt x="924" y="1088"/>
                </a:lnTo>
                <a:lnTo>
                  <a:pt x="956" y="1088"/>
                </a:lnTo>
                <a:lnTo>
                  <a:pt x="956" y="1096"/>
                </a:lnTo>
                <a:lnTo>
                  <a:pt x="978" y="1096"/>
                </a:lnTo>
                <a:lnTo>
                  <a:pt x="978" y="1104"/>
                </a:lnTo>
                <a:lnTo>
                  <a:pt x="998" y="1104"/>
                </a:lnTo>
                <a:lnTo>
                  <a:pt x="998" y="1122"/>
                </a:lnTo>
                <a:lnTo>
                  <a:pt x="1051" y="1122"/>
                </a:lnTo>
                <a:lnTo>
                  <a:pt x="1051" y="1130"/>
                </a:lnTo>
                <a:lnTo>
                  <a:pt x="1073" y="1130"/>
                </a:lnTo>
                <a:lnTo>
                  <a:pt x="1073" y="1138"/>
                </a:lnTo>
                <a:lnTo>
                  <a:pt x="1081" y="1138"/>
                </a:lnTo>
                <a:lnTo>
                  <a:pt x="1081" y="1146"/>
                </a:lnTo>
                <a:lnTo>
                  <a:pt x="1103" y="1146"/>
                </a:lnTo>
                <a:lnTo>
                  <a:pt x="1103" y="1164"/>
                </a:lnTo>
                <a:lnTo>
                  <a:pt x="1113" y="1164"/>
                </a:lnTo>
                <a:lnTo>
                  <a:pt x="1113" y="1172"/>
                </a:lnTo>
                <a:lnTo>
                  <a:pt x="1125" y="1172"/>
                </a:lnTo>
                <a:lnTo>
                  <a:pt x="1125" y="1180"/>
                </a:lnTo>
                <a:lnTo>
                  <a:pt x="1147" y="1180"/>
                </a:lnTo>
                <a:lnTo>
                  <a:pt x="1147" y="1186"/>
                </a:lnTo>
                <a:lnTo>
                  <a:pt x="1165" y="1186"/>
                </a:lnTo>
                <a:lnTo>
                  <a:pt x="1165" y="1198"/>
                </a:lnTo>
                <a:lnTo>
                  <a:pt x="1187" y="1198"/>
                </a:lnTo>
                <a:lnTo>
                  <a:pt x="1187" y="1206"/>
                </a:lnTo>
                <a:lnTo>
                  <a:pt x="1199" y="1206"/>
                </a:lnTo>
                <a:lnTo>
                  <a:pt x="1199" y="1294"/>
                </a:lnTo>
                <a:lnTo>
                  <a:pt x="1209" y="1294"/>
                </a:lnTo>
                <a:lnTo>
                  <a:pt x="1209" y="1332"/>
                </a:lnTo>
                <a:lnTo>
                  <a:pt x="1221" y="1332"/>
                </a:lnTo>
                <a:lnTo>
                  <a:pt x="1221" y="1342"/>
                </a:lnTo>
                <a:lnTo>
                  <a:pt x="1231" y="1342"/>
                </a:lnTo>
                <a:lnTo>
                  <a:pt x="1231" y="1352"/>
                </a:lnTo>
                <a:lnTo>
                  <a:pt x="1261" y="1352"/>
                </a:lnTo>
                <a:lnTo>
                  <a:pt x="1261" y="1360"/>
                </a:lnTo>
                <a:lnTo>
                  <a:pt x="1335" y="1360"/>
                </a:lnTo>
                <a:lnTo>
                  <a:pt x="1335" y="1372"/>
                </a:lnTo>
                <a:lnTo>
                  <a:pt x="1423" y="1372"/>
                </a:lnTo>
                <a:lnTo>
                  <a:pt x="1423" y="1392"/>
                </a:lnTo>
                <a:lnTo>
                  <a:pt x="1463" y="1392"/>
                </a:lnTo>
                <a:lnTo>
                  <a:pt x="1463" y="1402"/>
                </a:lnTo>
                <a:lnTo>
                  <a:pt x="1475" y="1402"/>
                </a:lnTo>
                <a:lnTo>
                  <a:pt x="1475" y="1410"/>
                </a:lnTo>
                <a:lnTo>
                  <a:pt x="1497" y="1410"/>
                </a:lnTo>
                <a:lnTo>
                  <a:pt x="1497" y="1420"/>
                </a:lnTo>
                <a:lnTo>
                  <a:pt x="1515" y="1420"/>
                </a:lnTo>
                <a:lnTo>
                  <a:pt x="1515" y="1430"/>
                </a:lnTo>
                <a:lnTo>
                  <a:pt x="1537" y="1430"/>
                </a:lnTo>
                <a:lnTo>
                  <a:pt x="1537" y="1452"/>
                </a:lnTo>
                <a:lnTo>
                  <a:pt x="1687" y="1452"/>
                </a:lnTo>
                <a:lnTo>
                  <a:pt x="1687" y="1462"/>
                </a:lnTo>
                <a:lnTo>
                  <a:pt x="1707" y="1462"/>
                </a:lnTo>
                <a:lnTo>
                  <a:pt x="1707" y="1472"/>
                </a:lnTo>
                <a:lnTo>
                  <a:pt x="1729" y="1472"/>
                </a:lnTo>
                <a:lnTo>
                  <a:pt x="1729" y="1482"/>
                </a:lnTo>
                <a:lnTo>
                  <a:pt x="1751" y="1482"/>
                </a:lnTo>
                <a:lnTo>
                  <a:pt x="1751" y="1492"/>
                </a:lnTo>
                <a:lnTo>
                  <a:pt x="1769" y="1492"/>
                </a:lnTo>
                <a:lnTo>
                  <a:pt x="1769" y="1512"/>
                </a:lnTo>
                <a:lnTo>
                  <a:pt x="1783" y="1512"/>
                </a:lnTo>
                <a:lnTo>
                  <a:pt x="1783" y="1522"/>
                </a:lnTo>
                <a:lnTo>
                  <a:pt x="1791" y="1522"/>
                </a:lnTo>
                <a:lnTo>
                  <a:pt x="1791" y="1586"/>
                </a:lnTo>
                <a:lnTo>
                  <a:pt x="1803" y="1586"/>
                </a:lnTo>
                <a:lnTo>
                  <a:pt x="1803" y="1610"/>
                </a:lnTo>
                <a:lnTo>
                  <a:pt x="1813" y="1610"/>
                </a:lnTo>
                <a:lnTo>
                  <a:pt x="1813" y="1632"/>
                </a:lnTo>
                <a:lnTo>
                  <a:pt x="1825" y="1632"/>
                </a:lnTo>
                <a:lnTo>
                  <a:pt x="1825" y="1644"/>
                </a:lnTo>
                <a:lnTo>
                  <a:pt x="1835" y="1644"/>
                </a:lnTo>
                <a:lnTo>
                  <a:pt x="1835" y="1654"/>
                </a:lnTo>
                <a:lnTo>
                  <a:pt x="1909" y="1654"/>
                </a:lnTo>
                <a:lnTo>
                  <a:pt x="1909" y="1666"/>
                </a:lnTo>
                <a:lnTo>
                  <a:pt x="2067" y="1666"/>
                </a:lnTo>
                <a:lnTo>
                  <a:pt x="2067" y="1676"/>
                </a:lnTo>
                <a:lnTo>
                  <a:pt x="2121" y="1676"/>
                </a:lnTo>
                <a:lnTo>
                  <a:pt x="2121" y="1690"/>
                </a:lnTo>
                <a:lnTo>
                  <a:pt x="2303" y="1690"/>
                </a:lnTo>
                <a:lnTo>
                  <a:pt x="2303" y="1700"/>
                </a:lnTo>
                <a:lnTo>
                  <a:pt x="2365" y="1700"/>
                </a:lnTo>
                <a:lnTo>
                  <a:pt x="2365" y="1710"/>
                </a:lnTo>
                <a:lnTo>
                  <a:pt x="2387" y="1710"/>
                </a:lnTo>
                <a:lnTo>
                  <a:pt x="2387" y="1734"/>
                </a:lnTo>
                <a:lnTo>
                  <a:pt x="2409" y="1734"/>
                </a:lnTo>
                <a:lnTo>
                  <a:pt x="2409" y="1746"/>
                </a:lnTo>
                <a:lnTo>
                  <a:pt x="2449" y="1746"/>
                </a:lnTo>
                <a:lnTo>
                  <a:pt x="2449" y="1760"/>
                </a:lnTo>
                <a:lnTo>
                  <a:pt x="2611" y="1760"/>
                </a:lnTo>
                <a:lnTo>
                  <a:pt x="2611" y="1772"/>
                </a:lnTo>
                <a:lnTo>
                  <a:pt x="2991" y="1772"/>
                </a:lnTo>
                <a:lnTo>
                  <a:pt x="2991" y="1792"/>
                </a:lnTo>
                <a:lnTo>
                  <a:pt x="3491" y="1792"/>
                </a:lnTo>
                <a:lnTo>
                  <a:pt x="3491" y="1810"/>
                </a:lnTo>
                <a:lnTo>
                  <a:pt x="3521" y="1810"/>
                </a:lnTo>
                <a:lnTo>
                  <a:pt x="3521" y="1828"/>
                </a:lnTo>
                <a:lnTo>
                  <a:pt x="3531" y="1828"/>
                </a:lnTo>
                <a:lnTo>
                  <a:pt x="3531" y="1846"/>
                </a:lnTo>
                <a:lnTo>
                  <a:pt x="3575" y="1846"/>
                </a:lnTo>
                <a:lnTo>
                  <a:pt x="3575" y="1882"/>
                </a:lnTo>
                <a:lnTo>
                  <a:pt x="3595" y="1882"/>
                </a:lnTo>
                <a:lnTo>
                  <a:pt x="3595" y="1900"/>
                </a:lnTo>
                <a:lnTo>
                  <a:pt x="3627" y="1900"/>
                </a:lnTo>
                <a:lnTo>
                  <a:pt x="3627" y="1918"/>
                </a:lnTo>
                <a:lnTo>
                  <a:pt x="4168" y="1918"/>
                </a:lnTo>
                <a:lnTo>
                  <a:pt x="4168" y="1942"/>
                </a:lnTo>
                <a:lnTo>
                  <a:pt x="4178" y="1942"/>
                </a:lnTo>
                <a:lnTo>
                  <a:pt x="4178" y="1976"/>
                </a:lnTo>
                <a:lnTo>
                  <a:pt x="4842" y="1976"/>
                </a:lnTo>
                <a:lnTo>
                  <a:pt x="4842" y="1976"/>
                </a:lnTo>
                <a:lnTo>
                  <a:pt x="4842" y="1976"/>
                </a:ln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3" name="Freeform 124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4" name="Freeform 125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5" name="Freeform 126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6" name="Freeform 127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7" name="Freeform 128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8" name="Freeform 129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89" name="Freeform 130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0" name="Freeform 131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1" name="Freeform 132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2" name="Freeform 133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3" name="Freeform 134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4" name="Freeform 135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5" name="Freeform 136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6" name="Freeform 137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7" name="Freeform 138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8" name="Freeform 139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199" name="Freeform 140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0" name="Freeform 141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1" name="Freeform 142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2" name="Freeform 143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3" name="Freeform 144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4" name="Freeform 145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5" name="Freeform 146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6" name="Freeform 147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7" name="Freeform 148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8" name="Freeform 149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09" name="Freeform 150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0" name="Freeform 151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1" name="Freeform 152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2" name="Freeform 153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3" name="Freeform 154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4" name="Freeform 155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5" name="Freeform 156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6" name="Freeform 157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7" name="Freeform 158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8" name="Freeform 159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19" name="Freeform 160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0" name="Freeform 161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1" name="Freeform 162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2" name="Freeform 163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3" name="Freeform 164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4" name="Freeform 165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5" name="Freeform 166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6" name="Freeform 167"/>
          <p:cNvSpPr>
            <a:spLocks/>
          </p:cNvSpPr>
          <p:nvPr/>
        </p:nvSpPr>
        <p:spPr bwMode="auto">
          <a:xfrm>
            <a:off x="1028383" y="1749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7" name="Freeform 168"/>
          <p:cNvSpPr>
            <a:spLocks/>
          </p:cNvSpPr>
          <p:nvPr/>
        </p:nvSpPr>
        <p:spPr bwMode="auto">
          <a:xfrm>
            <a:off x="1857058" y="23082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8" name="Freeform 169"/>
          <p:cNvSpPr>
            <a:spLocks/>
          </p:cNvSpPr>
          <p:nvPr/>
        </p:nvSpPr>
        <p:spPr bwMode="auto">
          <a:xfrm>
            <a:off x="1857058" y="23082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29" name="Freeform 170"/>
          <p:cNvSpPr>
            <a:spLocks/>
          </p:cNvSpPr>
          <p:nvPr/>
        </p:nvSpPr>
        <p:spPr bwMode="auto">
          <a:xfrm>
            <a:off x="1857058" y="23082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0" name="Freeform 171"/>
          <p:cNvSpPr>
            <a:spLocks/>
          </p:cNvSpPr>
          <p:nvPr/>
        </p:nvSpPr>
        <p:spPr bwMode="auto">
          <a:xfrm>
            <a:off x="1857058" y="23082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1" name="Freeform 172"/>
          <p:cNvSpPr>
            <a:spLocks/>
          </p:cNvSpPr>
          <p:nvPr/>
        </p:nvSpPr>
        <p:spPr bwMode="auto">
          <a:xfrm>
            <a:off x="1857058" y="23082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2" name="Freeform 173"/>
          <p:cNvSpPr>
            <a:spLocks/>
          </p:cNvSpPr>
          <p:nvPr/>
        </p:nvSpPr>
        <p:spPr bwMode="auto">
          <a:xfrm>
            <a:off x="1869758" y="235267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3" name="Freeform 174"/>
          <p:cNvSpPr>
            <a:spLocks/>
          </p:cNvSpPr>
          <p:nvPr/>
        </p:nvSpPr>
        <p:spPr bwMode="auto">
          <a:xfrm>
            <a:off x="1869758" y="235267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4" name="Freeform 175"/>
          <p:cNvSpPr>
            <a:spLocks/>
          </p:cNvSpPr>
          <p:nvPr/>
        </p:nvSpPr>
        <p:spPr bwMode="auto">
          <a:xfrm>
            <a:off x="1888808" y="241935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5" name="Freeform 176"/>
          <p:cNvSpPr>
            <a:spLocks/>
          </p:cNvSpPr>
          <p:nvPr/>
        </p:nvSpPr>
        <p:spPr bwMode="auto">
          <a:xfrm>
            <a:off x="1904683" y="2476500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6" name="Freeform 177"/>
          <p:cNvSpPr>
            <a:spLocks/>
          </p:cNvSpPr>
          <p:nvPr/>
        </p:nvSpPr>
        <p:spPr bwMode="auto">
          <a:xfrm>
            <a:off x="1923733" y="254317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7" name="Freeform 178"/>
          <p:cNvSpPr>
            <a:spLocks/>
          </p:cNvSpPr>
          <p:nvPr/>
        </p:nvSpPr>
        <p:spPr bwMode="auto">
          <a:xfrm>
            <a:off x="1923733" y="254317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8" name="Freeform 179"/>
          <p:cNvSpPr>
            <a:spLocks/>
          </p:cNvSpPr>
          <p:nvPr/>
        </p:nvSpPr>
        <p:spPr bwMode="auto">
          <a:xfrm>
            <a:off x="1923733" y="254317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39" name="Freeform 180"/>
          <p:cNvSpPr>
            <a:spLocks/>
          </p:cNvSpPr>
          <p:nvPr/>
        </p:nvSpPr>
        <p:spPr bwMode="auto">
          <a:xfrm>
            <a:off x="1939608" y="26257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0" name="Freeform 181"/>
          <p:cNvSpPr>
            <a:spLocks/>
          </p:cNvSpPr>
          <p:nvPr/>
        </p:nvSpPr>
        <p:spPr bwMode="auto">
          <a:xfrm>
            <a:off x="1939608" y="26257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1" name="Freeform 182"/>
          <p:cNvSpPr>
            <a:spLocks/>
          </p:cNvSpPr>
          <p:nvPr/>
        </p:nvSpPr>
        <p:spPr bwMode="auto">
          <a:xfrm>
            <a:off x="1955483" y="274320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2" name="Freeform 183"/>
          <p:cNvSpPr>
            <a:spLocks/>
          </p:cNvSpPr>
          <p:nvPr/>
        </p:nvSpPr>
        <p:spPr bwMode="auto">
          <a:xfrm>
            <a:off x="1955483" y="274320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3" name="Freeform 184"/>
          <p:cNvSpPr>
            <a:spLocks/>
          </p:cNvSpPr>
          <p:nvPr/>
        </p:nvSpPr>
        <p:spPr bwMode="auto">
          <a:xfrm>
            <a:off x="1955483" y="274320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4" name="Freeform 185"/>
          <p:cNvSpPr>
            <a:spLocks/>
          </p:cNvSpPr>
          <p:nvPr/>
        </p:nvSpPr>
        <p:spPr bwMode="auto">
          <a:xfrm>
            <a:off x="1974533" y="304165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5" name="Freeform 186"/>
          <p:cNvSpPr>
            <a:spLocks/>
          </p:cNvSpPr>
          <p:nvPr/>
        </p:nvSpPr>
        <p:spPr bwMode="auto">
          <a:xfrm>
            <a:off x="1974533" y="304165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6" name="Freeform 187"/>
          <p:cNvSpPr>
            <a:spLocks/>
          </p:cNvSpPr>
          <p:nvPr/>
        </p:nvSpPr>
        <p:spPr bwMode="auto">
          <a:xfrm>
            <a:off x="1974533" y="304165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7" name="Freeform 188"/>
          <p:cNvSpPr>
            <a:spLocks/>
          </p:cNvSpPr>
          <p:nvPr/>
        </p:nvSpPr>
        <p:spPr bwMode="auto">
          <a:xfrm>
            <a:off x="1974533" y="304165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8" name="Freeform 189"/>
          <p:cNvSpPr>
            <a:spLocks/>
          </p:cNvSpPr>
          <p:nvPr/>
        </p:nvSpPr>
        <p:spPr bwMode="auto">
          <a:xfrm>
            <a:off x="1987233" y="3146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49" name="Freeform 190"/>
          <p:cNvSpPr>
            <a:spLocks/>
          </p:cNvSpPr>
          <p:nvPr/>
        </p:nvSpPr>
        <p:spPr bwMode="auto">
          <a:xfrm>
            <a:off x="1987233" y="3146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0" name="Freeform 191"/>
          <p:cNvSpPr>
            <a:spLocks/>
          </p:cNvSpPr>
          <p:nvPr/>
        </p:nvSpPr>
        <p:spPr bwMode="auto">
          <a:xfrm>
            <a:off x="1987233" y="3146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1" name="Freeform 192"/>
          <p:cNvSpPr>
            <a:spLocks/>
          </p:cNvSpPr>
          <p:nvPr/>
        </p:nvSpPr>
        <p:spPr bwMode="auto">
          <a:xfrm>
            <a:off x="1987233" y="31464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2" name="Freeform 193"/>
          <p:cNvSpPr>
            <a:spLocks/>
          </p:cNvSpPr>
          <p:nvPr/>
        </p:nvSpPr>
        <p:spPr bwMode="auto">
          <a:xfrm>
            <a:off x="2126933" y="3238500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6 h 36"/>
              <a:gd name="T18" fmla="*/ 0 w 42"/>
              <a:gd name="T19" fmla="*/ 16 h 36"/>
              <a:gd name="T20" fmla="*/ 0 w 42"/>
              <a:gd name="T21" fmla="*/ 22 h 36"/>
              <a:gd name="T22" fmla="*/ 16 w 42"/>
              <a:gd name="T23" fmla="*/ 22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3" name="Freeform 194"/>
          <p:cNvSpPr>
            <a:spLocks/>
          </p:cNvSpPr>
          <p:nvPr/>
        </p:nvSpPr>
        <p:spPr bwMode="auto">
          <a:xfrm>
            <a:off x="2377758" y="33496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4" name="Freeform 195"/>
          <p:cNvSpPr>
            <a:spLocks/>
          </p:cNvSpPr>
          <p:nvPr/>
        </p:nvSpPr>
        <p:spPr bwMode="auto">
          <a:xfrm>
            <a:off x="2412683" y="33623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5" name="Freeform 196"/>
          <p:cNvSpPr>
            <a:spLocks/>
          </p:cNvSpPr>
          <p:nvPr/>
        </p:nvSpPr>
        <p:spPr bwMode="auto">
          <a:xfrm>
            <a:off x="2447608" y="3425825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6" name="Freeform 197"/>
          <p:cNvSpPr>
            <a:spLocks/>
          </p:cNvSpPr>
          <p:nvPr/>
        </p:nvSpPr>
        <p:spPr bwMode="auto">
          <a:xfrm>
            <a:off x="2460308" y="3438525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7" name="Freeform 198"/>
          <p:cNvSpPr>
            <a:spLocks/>
          </p:cNvSpPr>
          <p:nvPr/>
        </p:nvSpPr>
        <p:spPr bwMode="auto">
          <a:xfrm>
            <a:off x="2511108" y="346392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4 w 42"/>
              <a:gd name="T23" fmla="*/ 24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8" name="Freeform 199"/>
          <p:cNvSpPr>
            <a:spLocks/>
          </p:cNvSpPr>
          <p:nvPr/>
        </p:nvSpPr>
        <p:spPr bwMode="auto">
          <a:xfrm>
            <a:off x="2814321" y="3606800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59" name="Freeform 200"/>
          <p:cNvSpPr>
            <a:spLocks/>
          </p:cNvSpPr>
          <p:nvPr/>
        </p:nvSpPr>
        <p:spPr bwMode="auto">
          <a:xfrm>
            <a:off x="2861946" y="363855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60" name="Freeform 201"/>
          <p:cNvSpPr>
            <a:spLocks/>
          </p:cNvSpPr>
          <p:nvPr/>
        </p:nvSpPr>
        <p:spPr bwMode="auto">
          <a:xfrm>
            <a:off x="2861946" y="363855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61" name="Freeform 202"/>
          <p:cNvSpPr>
            <a:spLocks/>
          </p:cNvSpPr>
          <p:nvPr/>
        </p:nvSpPr>
        <p:spPr bwMode="auto">
          <a:xfrm>
            <a:off x="2861946" y="363855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6 w 44"/>
              <a:gd name="T11" fmla="*/ 14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2"/>
                </a:lnTo>
                <a:lnTo>
                  <a:pt x="44" y="22"/>
                </a:lnTo>
                <a:lnTo>
                  <a:pt x="44" y="14"/>
                </a:lnTo>
                <a:lnTo>
                  <a:pt x="26" y="14"/>
                </a:lnTo>
                <a:lnTo>
                  <a:pt x="26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62" name="Freeform 203"/>
          <p:cNvSpPr>
            <a:spLocks/>
          </p:cNvSpPr>
          <p:nvPr/>
        </p:nvSpPr>
        <p:spPr bwMode="auto">
          <a:xfrm>
            <a:off x="2884171" y="363855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6263" name="Freeform 204"/>
          <p:cNvSpPr>
            <a:spLocks/>
          </p:cNvSpPr>
          <p:nvPr/>
        </p:nvSpPr>
        <p:spPr bwMode="auto">
          <a:xfrm>
            <a:off x="2884171" y="3638550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19" name="Freeform 206"/>
          <p:cNvSpPr>
            <a:spLocks/>
          </p:cNvSpPr>
          <p:nvPr/>
        </p:nvSpPr>
        <p:spPr bwMode="auto">
          <a:xfrm>
            <a:off x="2896871" y="3648075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0" name="Freeform 207"/>
          <p:cNvSpPr>
            <a:spLocks/>
          </p:cNvSpPr>
          <p:nvPr/>
        </p:nvSpPr>
        <p:spPr bwMode="auto">
          <a:xfrm>
            <a:off x="2912746" y="37941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1" name="Freeform 208"/>
          <p:cNvSpPr>
            <a:spLocks/>
          </p:cNvSpPr>
          <p:nvPr/>
        </p:nvSpPr>
        <p:spPr bwMode="auto">
          <a:xfrm>
            <a:off x="2912746" y="37941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2" name="Freeform 209"/>
          <p:cNvSpPr>
            <a:spLocks/>
          </p:cNvSpPr>
          <p:nvPr/>
        </p:nvSpPr>
        <p:spPr bwMode="auto">
          <a:xfrm>
            <a:off x="2912746" y="37941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3" name="Freeform 210"/>
          <p:cNvSpPr>
            <a:spLocks/>
          </p:cNvSpPr>
          <p:nvPr/>
        </p:nvSpPr>
        <p:spPr bwMode="auto">
          <a:xfrm>
            <a:off x="2912746" y="37941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" name="Freeform 211"/>
          <p:cNvSpPr>
            <a:spLocks/>
          </p:cNvSpPr>
          <p:nvPr/>
        </p:nvSpPr>
        <p:spPr bwMode="auto">
          <a:xfrm>
            <a:off x="2912746" y="37941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5" name="Freeform 212"/>
          <p:cNvSpPr>
            <a:spLocks/>
          </p:cNvSpPr>
          <p:nvPr/>
        </p:nvSpPr>
        <p:spPr bwMode="auto">
          <a:xfrm>
            <a:off x="2966721" y="3883025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6" name="Freeform 213"/>
          <p:cNvSpPr>
            <a:spLocks/>
          </p:cNvSpPr>
          <p:nvPr/>
        </p:nvSpPr>
        <p:spPr bwMode="auto">
          <a:xfrm>
            <a:off x="3030221" y="390207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" name="Freeform 214"/>
          <p:cNvSpPr>
            <a:spLocks/>
          </p:cNvSpPr>
          <p:nvPr/>
        </p:nvSpPr>
        <p:spPr bwMode="auto">
          <a:xfrm>
            <a:off x="3182621" y="3911600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" name="Freeform 215"/>
          <p:cNvSpPr>
            <a:spLocks/>
          </p:cNvSpPr>
          <p:nvPr/>
        </p:nvSpPr>
        <p:spPr bwMode="auto">
          <a:xfrm>
            <a:off x="3671571" y="4041775"/>
            <a:ext cx="66675" cy="57150"/>
          </a:xfrm>
          <a:custGeom>
            <a:avLst/>
            <a:gdLst>
              <a:gd name="T0" fmla="*/ 14 w 42"/>
              <a:gd name="T1" fmla="*/ 36 h 36"/>
              <a:gd name="T2" fmla="*/ 24 w 42"/>
              <a:gd name="T3" fmla="*/ 36 h 36"/>
              <a:gd name="T4" fmla="*/ 24 w 42"/>
              <a:gd name="T5" fmla="*/ 22 h 36"/>
              <a:gd name="T6" fmla="*/ 42 w 42"/>
              <a:gd name="T7" fmla="*/ 22 h 36"/>
              <a:gd name="T8" fmla="*/ 42 w 42"/>
              <a:gd name="T9" fmla="*/ 14 h 36"/>
              <a:gd name="T10" fmla="*/ 24 w 42"/>
              <a:gd name="T11" fmla="*/ 14 h 36"/>
              <a:gd name="T12" fmla="*/ 24 w 42"/>
              <a:gd name="T13" fmla="*/ 0 h 36"/>
              <a:gd name="T14" fmla="*/ 14 w 42"/>
              <a:gd name="T15" fmla="*/ 0 h 36"/>
              <a:gd name="T16" fmla="*/ 14 w 42"/>
              <a:gd name="T17" fmla="*/ 14 h 36"/>
              <a:gd name="T18" fmla="*/ 0 w 42"/>
              <a:gd name="T19" fmla="*/ 14 h 36"/>
              <a:gd name="T20" fmla="*/ 0 w 42"/>
              <a:gd name="T21" fmla="*/ 22 h 36"/>
              <a:gd name="T22" fmla="*/ 14 w 42"/>
              <a:gd name="T23" fmla="*/ 22 h 36"/>
              <a:gd name="T24" fmla="*/ 14 w 42"/>
              <a:gd name="T25" fmla="*/ 36 h 36"/>
              <a:gd name="T26" fmla="*/ 14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4" y="36"/>
                </a:moveTo>
                <a:lnTo>
                  <a:pt x="24" y="36"/>
                </a:lnTo>
                <a:lnTo>
                  <a:pt x="24" y="22"/>
                </a:lnTo>
                <a:lnTo>
                  <a:pt x="42" y="22"/>
                </a:lnTo>
                <a:lnTo>
                  <a:pt x="42" y="14"/>
                </a:lnTo>
                <a:lnTo>
                  <a:pt x="24" y="14"/>
                </a:lnTo>
                <a:lnTo>
                  <a:pt x="24" y="0"/>
                </a:lnTo>
                <a:lnTo>
                  <a:pt x="14" y="0"/>
                </a:lnTo>
                <a:lnTo>
                  <a:pt x="14" y="14"/>
                </a:lnTo>
                <a:lnTo>
                  <a:pt x="0" y="14"/>
                </a:lnTo>
                <a:lnTo>
                  <a:pt x="0" y="22"/>
                </a:lnTo>
                <a:lnTo>
                  <a:pt x="14" y="22"/>
                </a:lnTo>
                <a:lnTo>
                  <a:pt x="14" y="36"/>
                </a:lnTo>
                <a:lnTo>
                  <a:pt x="14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" name="Freeform 216"/>
          <p:cNvSpPr>
            <a:spLocks/>
          </p:cNvSpPr>
          <p:nvPr/>
        </p:nvSpPr>
        <p:spPr bwMode="auto">
          <a:xfrm>
            <a:off x="3754121" y="4089400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" name="Freeform 217"/>
          <p:cNvSpPr>
            <a:spLocks/>
          </p:cNvSpPr>
          <p:nvPr/>
        </p:nvSpPr>
        <p:spPr bwMode="auto">
          <a:xfrm>
            <a:off x="3843021" y="4156075"/>
            <a:ext cx="66675" cy="57150"/>
          </a:xfrm>
          <a:custGeom>
            <a:avLst/>
            <a:gdLst>
              <a:gd name="T0" fmla="*/ 16 w 42"/>
              <a:gd name="T1" fmla="*/ 36 h 36"/>
              <a:gd name="T2" fmla="*/ 24 w 42"/>
              <a:gd name="T3" fmla="*/ 36 h 36"/>
              <a:gd name="T4" fmla="*/ 24 w 42"/>
              <a:gd name="T5" fmla="*/ 24 h 36"/>
              <a:gd name="T6" fmla="*/ 42 w 42"/>
              <a:gd name="T7" fmla="*/ 24 h 36"/>
              <a:gd name="T8" fmla="*/ 42 w 42"/>
              <a:gd name="T9" fmla="*/ 16 h 36"/>
              <a:gd name="T10" fmla="*/ 24 w 42"/>
              <a:gd name="T11" fmla="*/ 16 h 36"/>
              <a:gd name="T12" fmla="*/ 24 w 42"/>
              <a:gd name="T13" fmla="*/ 0 h 36"/>
              <a:gd name="T14" fmla="*/ 16 w 42"/>
              <a:gd name="T15" fmla="*/ 0 h 36"/>
              <a:gd name="T16" fmla="*/ 16 w 42"/>
              <a:gd name="T17" fmla="*/ 16 h 36"/>
              <a:gd name="T18" fmla="*/ 0 w 42"/>
              <a:gd name="T19" fmla="*/ 16 h 36"/>
              <a:gd name="T20" fmla="*/ 0 w 42"/>
              <a:gd name="T21" fmla="*/ 24 h 36"/>
              <a:gd name="T22" fmla="*/ 16 w 42"/>
              <a:gd name="T23" fmla="*/ 24 h 36"/>
              <a:gd name="T24" fmla="*/ 16 w 42"/>
              <a:gd name="T25" fmla="*/ 36 h 36"/>
              <a:gd name="T26" fmla="*/ 16 w 42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1" name="Freeform 218"/>
          <p:cNvSpPr>
            <a:spLocks/>
          </p:cNvSpPr>
          <p:nvPr/>
        </p:nvSpPr>
        <p:spPr bwMode="auto">
          <a:xfrm>
            <a:off x="3855721" y="42545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2" name="Freeform 219"/>
          <p:cNvSpPr>
            <a:spLocks/>
          </p:cNvSpPr>
          <p:nvPr/>
        </p:nvSpPr>
        <p:spPr bwMode="auto">
          <a:xfrm>
            <a:off x="3855721" y="42545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3" name="Freeform 220"/>
          <p:cNvSpPr>
            <a:spLocks/>
          </p:cNvSpPr>
          <p:nvPr/>
        </p:nvSpPr>
        <p:spPr bwMode="auto">
          <a:xfrm>
            <a:off x="3855721" y="425450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4" name="Freeform 221"/>
          <p:cNvSpPr>
            <a:spLocks/>
          </p:cNvSpPr>
          <p:nvPr/>
        </p:nvSpPr>
        <p:spPr bwMode="auto">
          <a:xfrm>
            <a:off x="4801871" y="44926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5" name="Freeform 222"/>
          <p:cNvSpPr>
            <a:spLocks/>
          </p:cNvSpPr>
          <p:nvPr/>
        </p:nvSpPr>
        <p:spPr bwMode="auto">
          <a:xfrm>
            <a:off x="4801871" y="4492625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4 w 44"/>
              <a:gd name="T11" fmla="*/ 16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6" name="Freeform 223"/>
          <p:cNvSpPr>
            <a:spLocks/>
          </p:cNvSpPr>
          <p:nvPr/>
        </p:nvSpPr>
        <p:spPr bwMode="auto">
          <a:xfrm>
            <a:off x="4865371" y="4508500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7" name="Freeform 224"/>
          <p:cNvSpPr>
            <a:spLocks/>
          </p:cNvSpPr>
          <p:nvPr/>
        </p:nvSpPr>
        <p:spPr bwMode="auto">
          <a:xfrm>
            <a:off x="5354321" y="4549775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8" name="Freeform 225"/>
          <p:cNvSpPr>
            <a:spLocks/>
          </p:cNvSpPr>
          <p:nvPr/>
        </p:nvSpPr>
        <p:spPr bwMode="auto">
          <a:xfrm>
            <a:off x="5694046" y="4549775"/>
            <a:ext cx="66675" cy="60325"/>
          </a:xfrm>
          <a:custGeom>
            <a:avLst/>
            <a:gdLst>
              <a:gd name="T0" fmla="*/ 14 w 42"/>
              <a:gd name="T1" fmla="*/ 38 h 38"/>
              <a:gd name="T2" fmla="*/ 24 w 42"/>
              <a:gd name="T3" fmla="*/ 38 h 38"/>
              <a:gd name="T4" fmla="*/ 24 w 42"/>
              <a:gd name="T5" fmla="*/ 24 h 38"/>
              <a:gd name="T6" fmla="*/ 42 w 42"/>
              <a:gd name="T7" fmla="*/ 24 h 38"/>
              <a:gd name="T8" fmla="*/ 42 w 42"/>
              <a:gd name="T9" fmla="*/ 16 h 38"/>
              <a:gd name="T10" fmla="*/ 24 w 42"/>
              <a:gd name="T11" fmla="*/ 16 h 38"/>
              <a:gd name="T12" fmla="*/ 24 w 42"/>
              <a:gd name="T13" fmla="*/ 0 h 38"/>
              <a:gd name="T14" fmla="*/ 14 w 42"/>
              <a:gd name="T15" fmla="*/ 0 h 38"/>
              <a:gd name="T16" fmla="*/ 14 w 42"/>
              <a:gd name="T17" fmla="*/ 16 h 38"/>
              <a:gd name="T18" fmla="*/ 0 w 42"/>
              <a:gd name="T19" fmla="*/ 16 h 38"/>
              <a:gd name="T20" fmla="*/ 0 w 42"/>
              <a:gd name="T21" fmla="*/ 24 h 38"/>
              <a:gd name="T22" fmla="*/ 14 w 42"/>
              <a:gd name="T23" fmla="*/ 24 h 38"/>
              <a:gd name="T24" fmla="*/ 14 w 42"/>
              <a:gd name="T25" fmla="*/ 38 h 38"/>
              <a:gd name="T26" fmla="*/ 14 w 42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38">
                <a:moveTo>
                  <a:pt x="14" y="38"/>
                </a:moveTo>
                <a:lnTo>
                  <a:pt x="24" y="38"/>
                </a:lnTo>
                <a:lnTo>
                  <a:pt x="24" y="24"/>
                </a:lnTo>
                <a:lnTo>
                  <a:pt x="42" y="24"/>
                </a:lnTo>
                <a:lnTo>
                  <a:pt x="42" y="16"/>
                </a:lnTo>
                <a:lnTo>
                  <a:pt x="24" y="16"/>
                </a:lnTo>
                <a:lnTo>
                  <a:pt x="24" y="0"/>
                </a:ln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24"/>
                </a:lnTo>
                <a:lnTo>
                  <a:pt x="14" y="24"/>
                </a:lnTo>
                <a:lnTo>
                  <a:pt x="14" y="38"/>
                </a:lnTo>
                <a:lnTo>
                  <a:pt x="14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9" name="Freeform 226"/>
          <p:cNvSpPr>
            <a:spLocks/>
          </p:cNvSpPr>
          <p:nvPr/>
        </p:nvSpPr>
        <p:spPr bwMode="auto">
          <a:xfrm>
            <a:off x="5706746" y="4549775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0" name="Freeform 227"/>
          <p:cNvSpPr>
            <a:spLocks/>
          </p:cNvSpPr>
          <p:nvPr/>
        </p:nvSpPr>
        <p:spPr bwMode="auto">
          <a:xfrm>
            <a:off x="5741671" y="4549775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1" name="Freeform 228"/>
          <p:cNvSpPr>
            <a:spLocks/>
          </p:cNvSpPr>
          <p:nvPr/>
        </p:nvSpPr>
        <p:spPr bwMode="auto">
          <a:xfrm>
            <a:off x="5894071" y="4578350"/>
            <a:ext cx="69850" cy="60325"/>
          </a:xfrm>
          <a:custGeom>
            <a:avLst/>
            <a:gdLst>
              <a:gd name="T0" fmla="*/ 16 w 44"/>
              <a:gd name="T1" fmla="*/ 38 h 38"/>
              <a:gd name="T2" fmla="*/ 26 w 44"/>
              <a:gd name="T3" fmla="*/ 38 h 38"/>
              <a:gd name="T4" fmla="*/ 26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6 w 44"/>
              <a:gd name="T11" fmla="*/ 16 h 38"/>
              <a:gd name="T12" fmla="*/ 26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6" y="38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2" name="Freeform 229"/>
          <p:cNvSpPr>
            <a:spLocks/>
          </p:cNvSpPr>
          <p:nvPr/>
        </p:nvSpPr>
        <p:spPr bwMode="auto">
          <a:xfrm>
            <a:off x="7540308" y="4781550"/>
            <a:ext cx="69850" cy="57150"/>
          </a:xfrm>
          <a:custGeom>
            <a:avLst/>
            <a:gdLst>
              <a:gd name="T0" fmla="*/ 16 w 44"/>
              <a:gd name="T1" fmla="*/ 36 h 36"/>
              <a:gd name="T2" fmla="*/ 26 w 44"/>
              <a:gd name="T3" fmla="*/ 36 h 36"/>
              <a:gd name="T4" fmla="*/ 26 w 44"/>
              <a:gd name="T5" fmla="*/ 24 h 36"/>
              <a:gd name="T6" fmla="*/ 44 w 44"/>
              <a:gd name="T7" fmla="*/ 24 h 36"/>
              <a:gd name="T8" fmla="*/ 44 w 44"/>
              <a:gd name="T9" fmla="*/ 16 h 36"/>
              <a:gd name="T10" fmla="*/ 26 w 44"/>
              <a:gd name="T11" fmla="*/ 16 h 36"/>
              <a:gd name="T12" fmla="*/ 26 w 44"/>
              <a:gd name="T13" fmla="*/ 0 h 36"/>
              <a:gd name="T14" fmla="*/ 16 w 44"/>
              <a:gd name="T15" fmla="*/ 0 h 36"/>
              <a:gd name="T16" fmla="*/ 16 w 44"/>
              <a:gd name="T17" fmla="*/ 16 h 36"/>
              <a:gd name="T18" fmla="*/ 0 w 44"/>
              <a:gd name="T19" fmla="*/ 16 h 36"/>
              <a:gd name="T20" fmla="*/ 0 w 44"/>
              <a:gd name="T21" fmla="*/ 24 h 36"/>
              <a:gd name="T22" fmla="*/ 16 w 44"/>
              <a:gd name="T23" fmla="*/ 24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6" y="36"/>
                </a:lnTo>
                <a:lnTo>
                  <a:pt x="26" y="24"/>
                </a:lnTo>
                <a:lnTo>
                  <a:pt x="44" y="24"/>
                </a:lnTo>
                <a:lnTo>
                  <a:pt x="44" y="16"/>
                </a:lnTo>
                <a:lnTo>
                  <a:pt x="26" y="16"/>
                </a:lnTo>
                <a:lnTo>
                  <a:pt x="26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3" name="Freeform 230"/>
          <p:cNvSpPr>
            <a:spLocks/>
          </p:cNvSpPr>
          <p:nvPr/>
        </p:nvSpPr>
        <p:spPr bwMode="auto">
          <a:xfrm>
            <a:off x="7626033" y="4819650"/>
            <a:ext cx="69850" cy="57150"/>
          </a:xfrm>
          <a:custGeom>
            <a:avLst/>
            <a:gdLst>
              <a:gd name="T0" fmla="*/ 16 w 44"/>
              <a:gd name="T1" fmla="*/ 36 h 36"/>
              <a:gd name="T2" fmla="*/ 24 w 44"/>
              <a:gd name="T3" fmla="*/ 36 h 36"/>
              <a:gd name="T4" fmla="*/ 24 w 44"/>
              <a:gd name="T5" fmla="*/ 22 h 36"/>
              <a:gd name="T6" fmla="*/ 44 w 44"/>
              <a:gd name="T7" fmla="*/ 22 h 36"/>
              <a:gd name="T8" fmla="*/ 44 w 44"/>
              <a:gd name="T9" fmla="*/ 14 h 36"/>
              <a:gd name="T10" fmla="*/ 24 w 44"/>
              <a:gd name="T11" fmla="*/ 14 h 36"/>
              <a:gd name="T12" fmla="*/ 24 w 44"/>
              <a:gd name="T13" fmla="*/ 0 h 36"/>
              <a:gd name="T14" fmla="*/ 16 w 44"/>
              <a:gd name="T15" fmla="*/ 0 h 36"/>
              <a:gd name="T16" fmla="*/ 16 w 44"/>
              <a:gd name="T17" fmla="*/ 14 h 36"/>
              <a:gd name="T18" fmla="*/ 0 w 44"/>
              <a:gd name="T19" fmla="*/ 14 h 36"/>
              <a:gd name="T20" fmla="*/ 0 w 44"/>
              <a:gd name="T21" fmla="*/ 22 h 36"/>
              <a:gd name="T22" fmla="*/ 16 w 44"/>
              <a:gd name="T23" fmla="*/ 22 h 36"/>
              <a:gd name="T24" fmla="*/ 16 w 44"/>
              <a:gd name="T25" fmla="*/ 36 h 36"/>
              <a:gd name="T26" fmla="*/ 16 w 44"/>
              <a:gd name="T2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6">
                <a:moveTo>
                  <a:pt x="16" y="36"/>
                </a:moveTo>
                <a:lnTo>
                  <a:pt x="24" y="36"/>
                </a:lnTo>
                <a:lnTo>
                  <a:pt x="24" y="22"/>
                </a:lnTo>
                <a:lnTo>
                  <a:pt x="44" y="22"/>
                </a:lnTo>
                <a:lnTo>
                  <a:pt x="44" y="14"/>
                </a:lnTo>
                <a:lnTo>
                  <a:pt x="24" y="14"/>
                </a:lnTo>
                <a:lnTo>
                  <a:pt x="24" y="0"/>
                </a:lnTo>
                <a:lnTo>
                  <a:pt x="16" y="0"/>
                </a:lnTo>
                <a:lnTo>
                  <a:pt x="16" y="14"/>
                </a:lnTo>
                <a:lnTo>
                  <a:pt x="0" y="14"/>
                </a:lnTo>
                <a:lnTo>
                  <a:pt x="0" y="22"/>
                </a:lnTo>
                <a:lnTo>
                  <a:pt x="16" y="22"/>
                </a:lnTo>
                <a:lnTo>
                  <a:pt x="16" y="36"/>
                </a:lnTo>
                <a:lnTo>
                  <a:pt x="16" y="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44" name="Freeform 231"/>
          <p:cNvSpPr>
            <a:spLocks/>
          </p:cNvSpPr>
          <p:nvPr/>
        </p:nvSpPr>
        <p:spPr bwMode="auto">
          <a:xfrm>
            <a:off x="8467408" y="4870450"/>
            <a:ext cx="69850" cy="60325"/>
          </a:xfrm>
          <a:custGeom>
            <a:avLst/>
            <a:gdLst>
              <a:gd name="T0" fmla="*/ 16 w 44"/>
              <a:gd name="T1" fmla="*/ 38 h 38"/>
              <a:gd name="T2" fmla="*/ 24 w 44"/>
              <a:gd name="T3" fmla="*/ 38 h 38"/>
              <a:gd name="T4" fmla="*/ 24 w 44"/>
              <a:gd name="T5" fmla="*/ 24 h 38"/>
              <a:gd name="T6" fmla="*/ 44 w 44"/>
              <a:gd name="T7" fmla="*/ 24 h 38"/>
              <a:gd name="T8" fmla="*/ 44 w 44"/>
              <a:gd name="T9" fmla="*/ 16 h 38"/>
              <a:gd name="T10" fmla="*/ 24 w 44"/>
              <a:gd name="T11" fmla="*/ 16 h 38"/>
              <a:gd name="T12" fmla="*/ 24 w 44"/>
              <a:gd name="T13" fmla="*/ 0 h 38"/>
              <a:gd name="T14" fmla="*/ 16 w 44"/>
              <a:gd name="T15" fmla="*/ 0 h 38"/>
              <a:gd name="T16" fmla="*/ 16 w 44"/>
              <a:gd name="T17" fmla="*/ 16 h 38"/>
              <a:gd name="T18" fmla="*/ 0 w 44"/>
              <a:gd name="T19" fmla="*/ 16 h 38"/>
              <a:gd name="T20" fmla="*/ 0 w 44"/>
              <a:gd name="T21" fmla="*/ 24 h 38"/>
              <a:gd name="T22" fmla="*/ 16 w 44"/>
              <a:gd name="T23" fmla="*/ 24 h 38"/>
              <a:gd name="T24" fmla="*/ 16 w 44"/>
              <a:gd name="T25" fmla="*/ 38 h 38"/>
              <a:gd name="T26" fmla="*/ 16 w 44"/>
              <a:gd name="T2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" h="38">
                <a:moveTo>
                  <a:pt x="16" y="38"/>
                </a:moveTo>
                <a:lnTo>
                  <a:pt x="24" y="38"/>
                </a:lnTo>
                <a:lnTo>
                  <a:pt x="24" y="24"/>
                </a:lnTo>
                <a:lnTo>
                  <a:pt x="44" y="24"/>
                </a:lnTo>
                <a:lnTo>
                  <a:pt x="44" y="16"/>
                </a:lnTo>
                <a:lnTo>
                  <a:pt x="24" y="16"/>
                </a:lnTo>
                <a:lnTo>
                  <a:pt x="24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24"/>
                </a:lnTo>
                <a:lnTo>
                  <a:pt x="16" y="24"/>
                </a:lnTo>
                <a:lnTo>
                  <a:pt x="16" y="38"/>
                </a:lnTo>
                <a:lnTo>
                  <a:pt x="16" y="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48" name="TextBox 338"/>
          <p:cNvSpPr txBox="1">
            <a:spLocks noChangeArrowheads="1"/>
          </p:cNvSpPr>
          <p:nvPr/>
        </p:nvSpPr>
        <p:spPr bwMode="auto">
          <a:xfrm rot="16200000">
            <a:off x="-1100072" y="3193964"/>
            <a:ext cx="32162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ea typeface="MS PGothic" pitchFamily="34" charset="-128"/>
              </a:rPr>
              <a:t>Estimated PFS probability</a:t>
            </a:r>
          </a:p>
        </p:txBody>
      </p:sp>
      <p:sp>
        <p:nvSpPr>
          <p:cNvPr id="249" name="TextBox 248"/>
          <p:cNvSpPr txBox="1"/>
          <p:nvPr/>
        </p:nvSpPr>
        <p:spPr bwMode="auto">
          <a:xfrm>
            <a:off x="88030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</a:t>
            </a:r>
          </a:p>
        </p:txBody>
      </p:sp>
      <p:sp>
        <p:nvSpPr>
          <p:cNvPr id="250" name="TextBox 249"/>
          <p:cNvSpPr txBox="1"/>
          <p:nvPr/>
        </p:nvSpPr>
        <p:spPr bwMode="auto">
          <a:xfrm>
            <a:off x="1042354" y="5278293"/>
            <a:ext cx="7696200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/>
              <a:t>Time </a:t>
            </a:r>
            <a:r>
              <a:rPr lang="en-GB" sz="1400" kern="0" dirty="0" smtClean="0"/>
              <a:t>(</a:t>
            </a:r>
            <a:r>
              <a:rPr lang="en-GB" sz="1400" kern="0" dirty="0"/>
              <a:t>months)</a:t>
            </a:r>
            <a:endParaRPr lang="en-GB" sz="1400" kern="0" dirty="0" smtClean="0"/>
          </a:p>
        </p:txBody>
      </p:sp>
      <p:sp>
        <p:nvSpPr>
          <p:cNvPr id="251" name="TextBox 250"/>
          <p:cNvSpPr txBox="1"/>
          <p:nvPr/>
        </p:nvSpPr>
        <p:spPr bwMode="auto">
          <a:xfrm>
            <a:off x="509308" y="3530968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0.4</a:t>
            </a:r>
          </a:p>
        </p:txBody>
      </p:sp>
      <p:sp>
        <p:nvSpPr>
          <p:cNvPr id="252" name="TextBox 251"/>
          <p:cNvSpPr txBox="1"/>
          <p:nvPr/>
        </p:nvSpPr>
        <p:spPr bwMode="auto">
          <a:xfrm>
            <a:off x="509308" y="2254372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0.8</a:t>
            </a:r>
          </a:p>
        </p:txBody>
      </p:sp>
      <p:sp>
        <p:nvSpPr>
          <p:cNvPr id="253" name="TextBox 252"/>
          <p:cNvSpPr txBox="1"/>
          <p:nvPr/>
        </p:nvSpPr>
        <p:spPr bwMode="auto">
          <a:xfrm>
            <a:off x="509308" y="1616074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1.0</a:t>
            </a:r>
          </a:p>
        </p:txBody>
      </p:sp>
      <p:sp>
        <p:nvSpPr>
          <p:cNvPr id="254" name="TextBox 253"/>
          <p:cNvSpPr txBox="1"/>
          <p:nvPr/>
        </p:nvSpPr>
        <p:spPr bwMode="auto">
          <a:xfrm>
            <a:off x="509308" y="2892670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0.6</a:t>
            </a:r>
          </a:p>
        </p:txBody>
      </p:sp>
      <p:sp>
        <p:nvSpPr>
          <p:cNvPr id="255" name="TextBox 254"/>
          <p:cNvSpPr txBox="1"/>
          <p:nvPr/>
        </p:nvSpPr>
        <p:spPr bwMode="auto">
          <a:xfrm>
            <a:off x="509308" y="4169266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0.2</a:t>
            </a:r>
          </a:p>
        </p:txBody>
      </p:sp>
      <p:sp>
        <p:nvSpPr>
          <p:cNvPr id="256" name="TextBox 255"/>
          <p:cNvSpPr txBox="1"/>
          <p:nvPr/>
        </p:nvSpPr>
        <p:spPr bwMode="auto">
          <a:xfrm>
            <a:off x="509308" y="4807562"/>
            <a:ext cx="463379" cy="30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000" tIns="72000" rIns="72000" bIns="72000" rtlCol="0" anchor="ctr">
            <a:no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0</a:t>
            </a:r>
          </a:p>
        </p:txBody>
      </p:sp>
      <p:sp>
        <p:nvSpPr>
          <p:cNvPr id="257" name="TextBox 256"/>
          <p:cNvSpPr txBox="1"/>
          <p:nvPr/>
        </p:nvSpPr>
        <p:spPr bwMode="auto">
          <a:xfrm>
            <a:off x="139656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</a:t>
            </a:r>
          </a:p>
        </p:txBody>
      </p:sp>
      <p:sp>
        <p:nvSpPr>
          <p:cNvPr id="258" name="TextBox 257"/>
          <p:cNvSpPr txBox="1"/>
          <p:nvPr/>
        </p:nvSpPr>
        <p:spPr bwMode="auto">
          <a:xfrm>
            <a:off x="190710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/>
              <a:t>2</a:t>
            </a:r>
            <a:endParaRPr lang="en-GB" sz="1400" kern="0" dirty="0" smtClean="0"/>
          </a:p>
        </p:txBody>
      </p:sp>
      <p:sp>
        <p:nvSpPr>
          <p:cNvPr id="259" name="TextBox 258"/>
          <p:cNvSpPr txBox="1"/>
          <p:nvPr/>
        </p:nvSpPr>
        <p:spPr bwMode="auto">
          <a:xfrm>
            <a:off x="241954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/>
              <a:t>3</a:t>
            </a:r>
            <a:endParaRPr lang="en-GB" sz="1400" kern="0" dirty="0" smtClean="0"/>
          </a:p>
        </p:txBody>
      </p:sp>
      <p:sp>
        <p:nvSpPr>
          <p:cNvPr id="260" name="TextBox 259"/>
          <p:cNvSpPr txBox="1"/>
          <p:nvPr/>
        </p:nvSpPr>
        <p:spPr bwMode="auto">
          <a:xfrm>
            <a:off x="293580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4</a:t>
            </a:r>
          </a:p>
        </p:txBody>
      </p:sp>
      <p:sp>
        <p:nvSpPr>
          <p:cNvPr id="261" name="TextBox 260"/>
          <p:cNvSpPr txBox="1"/>
          <p:nvPr/>
        </p:nvSpPr>
        <p:spPr bwMode="auto">
          <a:xfrm>
            <a:off x="344634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5</a:t>
            </a:r>
          </a:p>
        </p:txBody>
      </p:sp>
      <p:sp>
        <p:nvSpPr>
          <p:cNvPr id="262" name="TextBox 261"/>
          <p:cNvSpPr txBox="1"/>
          <p:nvPr/>
        </p:nvSpPr>
        <p:spPr bwMode="auto">
          <a:xfrm>
            <a:off x="395878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6</a:t>
            </a:r>
          </a:p>
        </p:txBody>
      </p:sp>
      <p:sp>
        <p:nvSpPr>
          <p:cNvPr id="263" name="TextBox 262"/>
          <p:cNvSpPr txBox="1"/>
          <p:nvPr/>
        </p:nvSpPr>
        <p:spPr bwMode="auto">
          <a:xfrm>
            <a:off x="447504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7</a:t>
            </a:r>
          </a:p>
        </p:txBody>
      </p:sp>
      <p:sp>
        <p:nvSpPr>
          <p:cNvPr id="264" name="TextBox 263"/>
          <p:cNvSpPr txBox="1"/>
          <p:nvPr/>
        </p:nvSpPr>
        <p:spPr bwMode="auto">
          <a:xfrm>
            <a:off x="498558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8</a:t>
            </a:r>
          </a:p>
        </p:txBody>
      </p:sp>
      <p:sp>
        <p:nvSpPr>
          <p:cNvPr id="265" name="TextBox 264"/>
          <p:cNvSpPr txBox="1"/>
          <p:nvPr/>
        </p:nvSpPr>
        <p:spPr bwMode="auto">
          <a:xfrm>
            <a:off x="549802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/>
              <a:t>9</a:t>
            </a:r>
            <a:endParaRPr lang="en-GB" sz="1400" kern="0" dirty="0" smtClean="0"/>
          </a:p>
        </p:txBody>
      </p:sp>
      <p:sp>
        <p:nvSpPr>
          <p:cNvPr id="266" name="TextBox 265"/>
          <p:cNvSpPr txBox="1"/>
          <p:nvPr/>
        </p:nvSpPr>
        <p:spPr bwMode="auto">
          <a:xfrm>
            <a:off x="601428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10</a:t>
            </a:r>
          </a:p>
        </p:txBody>
      </p:sp>
      <p:sp>
        <p:nvSpPr>
          <p:cNvPr id="267" name="TextBox 266"/>
          <p:cNvSpPr txBox="1"/>
          <p:nvPr/>
        </p:nvSpPr>
        <p:spPr bwMode="auto">
          <a:xfrm>
            <a:off x="652482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11</a:t>
            </a:r>
          </a:p>
        </p:txBody>
      </p:sp>
      <p:sp>
        <p:nvSpPr>
          <p:cNvPr id="268" name="TextBox 267"/>
          <p:cNvSpPr txBox="1"/>
          <p:nvPr/>
        </p:nvSpPr>
        <p:spPr bwMode="auto">
          <a:xfrm>
            <a:off x="703790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12</a:t>
            </a:r>
          </a:p>
        </p:txBody>
      </p:sp>
      <p:sp>
        <p:nvSpPr>
          <p:cNvPr id="269" name="TextBox 268"/>
          <p:cNvSpPr txBox="1"/>
          <p:nvPr/>
        </p:nvSpPr>
        <p:spPr bwMode="auto">
          <a:xfrm>
            <a:off x="7550348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13</a:t>
            </a:r>
          </a:p>
        </p:txBody>
      </p:sp>
      <p:sp>
        <p:nvSpPr>
          <p:cNvPr id="270" name="TextBox 269"/>
          <p:cNvSpPr txBox="1"/>
          <p:nvPr/>
        </p:nvSpPr>
        <p:spPr bwMode="auto">
          <a:xfrm>
            <a:off x="806660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14</a:t>
            </a:r>
          </a:p>
        </p:txBody>
      </p:sp>
      <p:sp>
        <p:nvSpPr>
          <p:cNvPr id="271" name="TextBox 270"/>
          <p:cNvSpPr txBox="1"/>
          <p:nvPr/>
        </p:nvSpPr>
        <p:spPr bwMode="auto">
          <a:xfrm>
            <a:off x="8577143" y="5051348"/>
            <a:ext cx="3202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kern="0" dirty="0" smtClean="0"/>
              <a:t>15</a:t>
            </a:r>
          </a:p>
        </p:txBody>
      </p:sp>
      <p:sp>
        <p:nvSpPr>
          <p:cNvPr id="272" name="TextBox 271"/>
          <p:cNvSpPr txBox="1"/>
          <p:nvPr/>
        </p:nvSpPr>
        <p:spPr>
          <a:xfrm>
            <a:off x="456248" y="5396352"/>
            <a:ext cx="860393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ts val="600"/>
              </a:spcAft>
              <a:tabLst>
                <a:tab pos="647700" algn="ctr"/>
                <a:tab pos="1158875" algn="ctr"/>
                <a:tab pos="1668463" algn="ctr"/>
                <a:tab pos="2179638" algn="ctr"/>
                <a:tab pos="2697163" algn="ctr"/>
                <a:tab pos="3208338" algn="ctr"/>
                <a:tab pos="3717925" algn="ctr"/>
                <a:tab pos="4229100" algn="ctr"/>
                <a:tab pos="4746625" algn="ctr"/>
                <a:tab pos="5257800" algn="ctr"/>
                <a:tab pos="5768975" algn="ctr"/>
                <a:tab pos="6294438" algn="ctr"/>
                <a:tab pos="6797675" algn="ctr"/>
                <a:tab pos="7315200" algn="ctr"/>
                <a:tab pos="7818438" algn="ctr"/>
                <a:tab pos="8335963" algn="ctr"/>
              </a:tabLst>
            </a:pPr>
            <a:r>
              <a:rPr lang="en-GB" sz="1000" b="1" dirty="0"/>
              <a:t>No. of patients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tabLst>
                <a:tab pos="647700" algn="ctr"/>
                <a:tab pos="1158875" algn="ctr"/>
                <a:tab pos="1668463" algn="ctr"/>
                <a:tab pos="2179638" algn="ctr"/>
                <a:tab pos="2697163" algn="ctr"/>
                <a:tab pos="3208338" algn="ctr"/>
                <a:tab pos="3717925" algn="ctr"/>
                <a:tab pos="4229100" algn="ctr"/>
                <a:tab pos="4746625" algn="ctr"/>
                <a:tab pos="5257800" algn="ctr"/>
                <a:tab pos="5768975" algn="ctr"/>
                <a:tab pos="6294438" algn="ctr"/>
                <a:tab pos="6797675" algn="ctr"/>
                <a:tab pos="7315200" algn="ctr"/>
                <a:tab pos="7818438" algn="ctr"/>
                <a:tab pos="8335963" algn="ctr"/>
              </a:tabLst>
            </a:pPr>
            <a:r>
              <a:rPr lang="en-GB" sz="1000" b="1" dirty="0">
                <a:solidFill>
                  <a:schemeClr val="accent1"/>
                </a:solidFill>
              </a:rPr>
              <a:t>Afatinib	335	260	137	110	66	56	30	28	19	17	12	9	5	1	1	0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tabLst>
                <a:tab pos="647700" algn="ctr"/>
                <a:tab pos="1158875" algn="ctr"/>
                <a:tab pos="1668463" algn="ctr"/>
                <a:tab pos="2179638" algn="ctr"/>
                <a:tab pos="2697163" algn="ctr"/>
                <a:tab pos="3208338" algn="ctr"/>
                <a:tab pos="3717925" algn="ctr"/>
                <a:tab pos="4229100" algn="ctr"/>
                <a:tab pos="4746625" algn="ctr"/>
                <a:tab pos="5257800" algn="ctr"/>
                <a:tab pos="5768975" algn="ctr"/>
                <a:tab pos="6294438" algn="ctr"/>
                <a:tab pos="6797675" algn="ctr"/>
                <a:tab pos="7315200" algn="ctr"/>
                <a:tab pos="7818438" algn="ctr"/>
                <a:tab pos="8335963" algn="ctr"/>
              </a:tabLst>
            </a:pPr>
            <a:r>
              <a:rPr lang="en-GB" sz="1000" b="1" dirty="0">
                <a:solidFill>
                  <a:srgbClr val="717073"/>
                </a:solidFill>
              </a:rPr>
              <a:t>Erlotinib	334	252	119	78	49	40	18	15	9	8	2	1	0	0	0	0</a:t>
            </a:r>
          </a:p>
        </p:txBody>
      </p:sp>
      <p:sp>
        <p:nvSpPr>
          <p:cNvPr id="280" name="Line 8"/>
          <p:cNvSpPr>
            <a:spLocks noChangeShapeType="1"/>
          </p:cNvSpPr>
          <p:nvPr/>
        </p:nvSpPr>
        <p:spPr bwMode="auto">
          <a:xfrm>
            <a:off x="972503" y="1765114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1" name="Line 10"/>
          <p:cNvSpPr>
            <a:spLocks noChangeShapeType="1"/>
          </p:cNvSpPr>
          <p:nvPr/>
        </p:nvSpPr>
        <p:spPr bwMode="auto">
          <a:xfrm>
            <a:off x="972503" y="2403289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2" name="Line 12"/>
          <p:cNvSpPr>
            <a:spLocks noChangeShapeType="1"/>
          </p:cNvSpPr>
          <p:nvPr/>
        </p:nvSpPr>
        <p:spPr bwMode="auto">
          <a:xfrm>
            <a:off x="972503" y="3041464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3" name="Line 14"/>
          <p:cNvSpPr>
            <a:spLocks noChangeShapeType="1"/>
          </p:cNvSpPr>
          <p:nvPr/>
        </p:nvSpPr>
        <p:spPr bwMode="auto">
          <a:xfrm>
            <a:off x="972503" y="3679639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4" name="Line 16"/>
          <p:cNvSpPr>
            <a:spLocks noChangeShapeType="1"/>
          </p:cNvSpPr>
          <p:nvPr/>
        </p:nvSpPr>
        <p:spPr bwMode="auto">
          <a:xfrm>
            <a:off x="972503" y="4317814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5" name="Line 18"/>
          <p:cNvSpPr>
            <a:spLocks noChangeShapeType="1"/>
          </p:cNvSpPr>
          <p:nvPr/>
        </p:nvSpPr>
        <p:spPr bwMode="auto">
          <a:xfrm>
            <a:off x="972503" y="4955989"/>
            <a:ext cx="69850" cy="0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6" name="Line 19"/>
          <p:cNvSpPr>
            <a:spLocks noChangeShapeType="1"/>
          </p:cNvSpPr>
          <p:nvPr/>
        </p:nvSpPr>
        <p:spPr bwMode="auto">
          <a:xfrm>
            <a:off x="1042353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7" name="Line 20"/>
          <p:cNvSpPr>
            <a:spLocks noChangeShapeType="1"/>
          </p:cNvSpPr>
          <p:nvPr/>
        </p:nvSpPr>
        <p:spPr bwMode="auto">
          <a:xfrm>
            <a:off x="1556703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8" name="Line 21"/>
          <p:cNvSpPr>
            <a:spLocks noChangeShapeType="1"/>
          </p:cNvSpPr>
          <p:nvPr/>
        </p:nvSpPr>
        <p:spPr bwMode="auto">
          <a:xfrm>
            <a:off x="2067878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89" name="Line 22"/>
          <p:cNvSpPr>
            <a:spLocks noChangeShapeType="1"/>
          </p:cNvSpPr>
          <p:nvPr/>
        </p:nvSpPr>
        <p:spPr bwMode="auto">
          <a:xfrm>
            <a:off x="2579053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0" name="Line 23"/>
          <p:cNvSpPr>
            <a:spLocks noChangeShapeType="1"/>
          </p:cNvSpPr>
          <p:nvPr/>
        </p:nvSpPr>
        <p:spPr bwMode="auto">
          <a:xfrm>
            <a:off x="309181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1" name="Line 24"/>
          <p:cNvSpPr>
            <a:spLocks noChangeShapeType="1"/>
          </p:cNvSpPr>
          <p:nvPr/>
        </p:nvSpPr>
        <p:spPr bwMode="auto">
          <a:xfrm>
            <a:off x="3602991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2" name="Line 25"/>
          <p:cNvSpPr>
            <a:spLocks noChangeShapeType="1"/>
          </p:cNvSpPr>
          <p:nvPr/>
        </p:nvSpPr>
        <p:spPr bwMode="auto">
          <a:xfrm>
            <a:off x="4117341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3" name="Line 26"/>
          <p:cNvSpPr>
            <a:spLocks noChangeShapeType="1"/>
          </p:cNvSpPr>
          <p:nvPr/>
        </p:nvSpPr>
        <p:spPr bwMode="auto">
          <a:xfrm>
            <a:off x="462851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4" name="Line 27"/>
          <p:cNvSpPr>
            <a:spLocks noChangeShapeType="1"/>
          </p:cNvSpPr>
          <p:nvPr/>
        </p:nvSpPr>
        <p:spPr bwMode="auto">
          <a:xfrm>
            <a:off x="514286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5" name="Line 28"/>
          <p:cNvSpPr>
            <a:spLocks noChangeShapeType="1"/>
          </p:cNvSpPr>
          <p:nvPr/>
        </p:nvSpPr>
        <p:spPr bwMode="auto">
          <a:xfrm>
            <a:off x="5654041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6" name="Line 29"/>
          <p:cNvSpPr>
            <a:spLocks noChangeShapeType="1"/>
          </p:cNvSpPr>
          <p:nvPr/>
        </p:nvSpPr>
        <p:spPr bwMode="auto">
          <a:xfrm>
            <a:off x="616521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7" name="Line 30"/>
          <p:cNvSpPr>
            <a:spLocks noChangeShapeType="1"/>
          </p:cNvSpPr>
          <p:nvPr/>
        </p:nvSpPr>
        <p:spPr bwMode="auto">
          <a:xfrm>
            <a:off x="6679566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8" name="Line 31"/>
          <p:cNvSpPr>
            <a:spLocks noChangeShapeType="1"/>
          </p:cNvSpPr>
          <p:nvPr/>
        </p:nvSpPr>
        <p:spPr bwMode="auto">
          <a:xfrm>
            <a:off x="7190741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99" name="Line 32"/>
          <p:cNvSpPr>
            <a:spLocks noChangeShapeType="1"/>
          </p:cNvSpPr>
          <p:nvPr/>
        </p:nvSpPr>
        <p:spPr bwMode="auto">
          <a:xfrm>
            <a:off x="7703503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0" name="Line 33"/>
          <p:cNvSpPr>
            <a:spLocks noChangeShapeType="1"/>
          </p:cNvSpPr>
          <p:nvPr/>
        </p:nvSpPr>
        <p:spPr bwMode="auto">
          <a:xfrm>
            <a:off x="8214678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301" name="Line 34"/>
          <p:cNvSpPr>
            <a:spLocks noChangeShapeType="1"/>
          </p:cNvSpPr>
          <p:nvPr/>
        </p:nvSpPr>
        <p:spPr bwMode="auto">
          <a:xfrm>
            <a:off x="8729028" y="4955989"/>
            <a:ext cx="0" cy="66675"/>
          </a:xfrm>
          <a:prstGeom prst="line">
            <a:avLst/>
          </a:prstGeom>
          <a:noFill/>
          <a:ln w="1905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2E3192"/>
              </a:solidFill>
            </a:endParaRPr>
          </a:p>
        </p:txBody>
      </p:sp>
      <p:sp>
        <p:nvSpPr>
          <p:cNvPr id="275" name="Round Same Side Corner Rectangle 274"/>
          <p:cNvSpPr/>
          <p:nvPr/>
        </p:nvSpPr>
        <p:spPr>
          <a:xfrm>
            <a:off x="4347589" y="1595575"/>
            <a:ext cx="4638887" cy="196493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76" name="Round Same Side Corner Rectangle 275"/>
          <p:cNvSpPr/>
          <p:nvPr/>
        </p:nvSpPr>
        <p:spPr>
          <a:xfrm rot="10800000">
            <a:off x="4358501" y="1803848"/>
            <a:ext cx="4644555" cy="1088822"/>
          </a:xfrm>
          <a:prstGeom prst="round2SameRect">
            <a:avLst>
              <a:gd name="adj1" fmla="val 6715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277" name="Table 2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182001"/>
              </p:ext>
            </p:extLst>
          </p:nvPr>
        </p:nvGraphicFramePr>
        <p:xfrm>
          <a:off x="4357112" y="1603195"/>
          <a:ext cx="4624368" cy="12983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2896"/>
                <a:gridCol w="1067163"/>
                <a:gridCol w="1304309"/>
              </a:tblGrid>
              <a:tr h="2010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 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Afatinib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Erlotinib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6931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Total </a:t>
                      </a:r>
                      <a:r>
                        <a:rPr lang="en-US" sz="1200" dirty="0" smtClean="0">
                          <a:effectLst/>
                          <a:latin typeface="+mj-lt"/>
                        </a:rPr>
                        <a:t>randomised, n (%)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335 (100.0)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334 (100.0)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6931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Patients progressed or </a:t>
                      </a:r>
                      <a:r>
                        <a:rPr lang="en-US" sz="1200" dirty="0" smtClean="0">
                          <a:effectLst/>
                          <a:latin typeface="+mj-lt"/>
                        </a:rPr>
                        <a:t>died, n (%)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j-lt"/>
                        </a:rPr>
                        <a:t>228 (68)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242 (72)</a:t>
                      </a:r>
                      <a:endParaRPr lang="en-US" sz="1200" dirty="0"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6931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Median</a:t>
                      </a:r>
                      <a:r>
                        <a:rPr lang="en-US" sz="1200" b="1" baseline="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PFS</a:t>
                      </a:r>
                      <a:r>
                        <a:rPr lang="en-US" sz="1200" b="1" baseline="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 (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months)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2.7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1.9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821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 </a:t>
                      </a:r>
                      <a:r>
                        <a:rPr lang="en-US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(95% CI)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+mj-lt"/>
                        <a:ea typeface="SimSun"/>
                        <a:cs typeface="Angsana New"/>
                      </a:endParaRPr>
                    </a:p>
                  </a:txBody>
                  <a:tcPr marL="25400" marR="254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0000"/>
                          </a:solidFill>
                        </a:rPr>
                        <a:t>0.78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 </a:t>
                      </a:r>
                      <a:r>
                        <a:rPr lang="en-US" sz="12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(0.65-0.93)</a:t>
                      </a:r>
                    </a:p>
                    <a:p>
                      <a:pPr algn="ctr"/>
                      <a:r>
                        <a:rPr lang="en-US" sz="1200" b="1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=0.0053</a:t>
                      </a:r>
                      <a:endParaRPr lang="en-US" sz="12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2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5" name="Text Placeholder 6"/>
          <p:cNvSpPr txBox="1">
            <a:spLocks/>
          </p:cNvSpPr>
          <p:nvPr/>
        </p:nvSpPr>
        <p:spPr>
          <a:xfrm>
            <a:off x="137160" y="6423025"/>
            <a:ext cx="4068763" cy="309563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176213" indent="-17621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Font typeface="Arial" pitchFamily="34" charset="0"/>
              <a:buNone/>
            </a:pPr>
            <a:r>
              <a:rPr lang="en-GB" sz="1200" dirty="0" smtClean="0">
                <a:solidFill>
                  <a:schemeClr val="tx1"/>
                </a:solidFill>
              </a:rPr>
              <a:t>Goss et al. ESMO 2014. Abstract 12220.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304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3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Chart 38"/>
          <p:cNvGraphicFramePr/>
          <p:nvPr>
            <p:extLst>
              <p:ext uri="{D42A27DB-BD31-4B8C-83A1-F6EECF244321}">
                <p14:modId xmlns:p14="http://schemas.microsoft.com/office/powerpoint/2010/main" val="3749832480"/>
              </p:ext>
            </p:extLst>
          </p:nvPr>
        </p:nvGraphicFramePr>
        <p:xfrm>
          <a:off x="6283105" y="1470497"/>
          <a:ext cx="2471958" cy="40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761570491"/>
              </p:ext>
            </p:extLst>
          </p:nvPr>
        </p:nvGraphicFramePr>
        <p:xfrm>
          <a:off x="685898" y="1470497"/>
          <a:ext cx="4922422" cy="40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823" y="362082"/>
            <a:ext cx="8550003" cy="734106"/>
          </a:xfrm>
        </p:spPr>
        <p:txBody>
          <a:bodyPr/>
          <a:lstStyle/>
          <a:p>
            <a:r>
              <a:rPr lang="en-US" dirty="0" smtClean="0"/>
              <a:t>LUX-Lung 8:</a:t>
            </a:r>
            <a:br>
              <a:rPr lang="en-US" dirty="0" smtClean="0"/>
            </a:br>
            <a:r>
              <a:rPr lang="en-US" dirty="0" smtClean="0"/>
              <a:t>Objective </a:t>
            </a:r>
            <a:r>
              <a:rPr lang="en-US" dirty="0"/>
              <a:t>R</a:t>
            </a:r>
            <a:r>
              <a:rPr lang="en-US" dirty="0" smtClean="0"/>
              <a:t>esponse (Independent Review)</a:t>
            </a:r>
            <a:endParaRPr lang="en-GB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-7557" y="6076628"/>
            <a:ext cx="6415088" cy="781372"/>
          </a:xfrm>
        </p:spPr>
        <p:txBody>
          <a:bodyPr/>
          <a:lstStyle/>
          <a:p>
            <a:pPr marL="0" indent="0">
              <a:spcBef>
                <a:spcPts val="400"/>
              </a:spcBef>
              <a:buNone/>
            </a:pPr>
            <a:r>
              <a:rPr lang="en-GB" sz="1200" baseline="30000" dirty="0" smtClean="0">
                <a:solidFill>
                  <a:schemeClr val="tx1"/>
                </a:solidFill>
              </a:rPr>
              <a:t>*</a:t>
            </a:r>
            <a:r>
              <a:rPr lang="en-GB" sz="1200" dirty="0" smtClean="0">
                <a:solidFill>
                  <a:schemeClr val="tx1"/>
                </a:solidFill>
              </a:rPr>
              <a:t>Odds </a:t>
            </a:r>
            <a:r>
              <a:rPr lang="en-GB" sz="1200" dirty="0">
                <a:solidFill>
                  <a:schemeClr val="tx1"/>
                </a:solidFill>
              </a:rPr>
              <a:t>ratio: 1.44 95% CI (1.06–1.96); </a:t>
            </a:r>
            <a:r>
              <a:rPr lang="en-GB" sz="1200" i="1" dirty="0" smtClean="0">
                <a:solidFill>
                  <a:schemeClr val="tx1"/>
                </a:solidFill>
              </a:rPr>
              <a:t>P</a:t>
            </a:r>
            <a:r>
              <a:rPr lang="en-GB" sz="1200" dirty="0">
                <a:solidFill>
                  <a:schemeClr val="tx1"/>
                </a:solidFill>
              </a:rPr>
              <a:t>-</a:t>
            </a:r>
            <a:r>
              <a:rPr lang="en-GB" sz="1200" dirty="0" smtClean="0">
                <a:solidFill>
                  <a:schemeClr val="tx1"/>
                </a:solidFill>
              </a:rPr>
              <a:t>value 0.0203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GB" sz="1200" baseline="30000" dirty="0" smtClean="0">
                <a:solidFill>
                  <a:schemeClr val="tx1"/>
                </a:solidFill>
                <a:cs typeface="Arial"/>
              </a:rPr>
              <a:t>†</a:t>
            </a:r>
            <a:r>
              <a:rPr lang="en-GB" sz="1200" dirty="0" smtClean="0">
                <a:solidFill>
                  <a:schemeClr val="tx1"/>
                </a:solidFill>
                <a:cs typeface="Arial"/>
              </a:rPr>
              <a:t>Odds </a:t>
            </a:r>
            <a:r>
              <a:rPr lang="en-GB" sz="1200" dirty="0">
                <a:solidFill>
                  <a:schemeClr val="tx1"/>
                </a:solidFill>
                <a:cs typeface="Arial"/>
              </a:rPr>
              <a:t>ratio: 1.63 95% CI (0.73–3.66); </a:t>
            </a:r>
            <a:r>
              <a:rPr lang="en-GB" sz="1200" i="1" dirty="0" smtClean="0">
                <a:solidFill>
                  <a:schemeClr val="tx1"/>
                </a:solidFill>
                <a:cs typeface="Arial"/>
              </a:rPr>
              <a:t>P</a:t>
            </a:r>
            <a:r>
              <a:rPr lang="en-GB" sz="1200" dirty="0" smtClean="0">
                <a:solidFill>
                  <a:schemeClr val="tx1"/>
                </a:solidFill>
                <a:cs typeface="Arial"/>
              </a:rPr>
              <a:t>-value 0.2332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GB" sz="1200" dirty="0">
                <a:solidFill>
                  <a:schemeClr val="tx1"/>
                </a:solidFill>
              </a:rPr>
              <a:t>Goss et al. ESMO 2014. Abstract </a:t>
            </a:r>
            <a:r>
              <a:rPr lang="en-GB" sz="1200" dirty="0" smtClean="0">
                <a:solidFill>
                  <a:schemeClr val="tx1"/>
                </a:solidFill>
              </a:rPr>
              <a:t>12220. </a:t>
            </a:r>
            <a:endParaRPr lang="en-GB" sz="1200" dirty="0">
              <a:solidFill>
                <a:schemeClr val="tx1"/>
              </a:solidFill>
            </a:endParaRPr>
          </a:p>
          <a:p>
            <a:pPr marL="0" indent="0">
              <a:spcBef>
                <a:spcPts val="400"/>
              </a:spcBef>
              <a:buNone/>
            </a:pPr>
            <a:endParaRPr lang="en-GB" sz="1200" dirty="0" smtClean="0">
              <a:solidFill>
                <a:schemeClr val="tx1"/>
              </a:solidFill>
              <a:cs typeface="Arial"/>
            </a:endParaRPr>
          </a:p>
          <a:p>
            <a:pPr marL="0" indent="0">
              <a:spcBef>
                <a:spcPts val="400"/>
              </a:spcBef>
              <a:buNone/>
            </a:pPr>
            <a:endParaRPr lang="en-GB" sz="1200" baseline="300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63750" y="1665615"/>
            <a:ext cx="1018227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ts val="600"/>
              </a:spcAft>
            </a:pPr>
            <a:r>
              <a:rPr lang="en-GB" sz="1600" b="1" dirty="0" smtClean="0">
                <a:solidFill>
                  <a:schemeClr val="accent1"/>
                </a:solidFill>
              </a:rPr>
              <a:t>Afatinib</a:t>
            </a:r>
          </a:p>
          <a:p>
            <a:pPr defTabSz="457200" fontAlgn="base">
              <a:spcBef>
                <a:spcPct val="0"/>
              </a:spcBef>
              <a:spcAft>
                <a:spcPts val="600"/>
              </a:spcAft>
            </a:pPr>
            <a:r>
              <a:rPr lang="en-GB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Erlotinib</a:t>
            </a:r>
            <a:endParaRPr lang="en-GB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9015" y="1762711"/>
            <a:ext cx="41229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50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59015" y="2405649"/>
            <a:ext cx="41229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40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559015" y="3048587"/>
            <a:ext cx="41229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30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59015" y="3691525"/>
            <a:ext cx="41229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20</a:t>
            </a:r>
            <a:endParaRPr lang="en-GB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559015" y="4334463"/>
            <a:ext cx="412292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10</a:t>
            </a:r>
            <a:endParaRPr lang="en-GB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672828" y="4977401"/>
            <a:ext cx="298479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0</a:t>
            </a:r>
            <a:endParaRPr lang="en-GB" sz="1600" dirty="0"/>
          </a:p>
        </p:txBody>
      </p:sp>
      <p:sp>
        <p:nvSpPr>
          <p:cNvPr id="4" name="Rectangle 3"/>
          <p:cNvSpPr/>
          <p:nvPr/>
        </p:nvSpPr>
        <p:spPr>
          <a:xfrm>
            <a:off x="2519750" y="1765868"/>
            <a:ext cx="144000" cy="14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19750" y="2085125"/>
            <a:ext cx="144000" cy="144000"/>
          </a:xfrm>
          <a:prstGeom prst="rect">
            <a:avLst/>
          </a:prstGeom>
          <a:solidFill>
            <a:srgbClr val="7170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55055" y="5173486"/>
            <a:ext cx="125171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/>
              <a:t>Disease control rate</a:t>
            </a:r>
            <a:endParaRPr lang="en-GB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2633270" y="5199420"/>
            <a:ext cx="1248617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/>
              <a:t>OR</a:t>
            </a:r>
            <a:endParaRPr lang="en-GB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7319028" y="5199420"/>
            <a:ext cx="861133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/>
              <a:t>Duration</a:t>
            </a:r>
            <a:br>
              <a:rPr lang="en-GB" sz="1400" dirty="0" smtClean="0"/>
            </a:br>
            <a:r>
              <a:rPr lang="en-GB" sz="1400" dirty="0" smtClean="0"/>
              <a:t>of OR</a:t>
            </a:r>
            <a:endParaRPr lang="en-GB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4559300" y="5199420"/>
            <a:ext cx="434734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/>
              <a:t>PD</a:t>
            </a:r>
            <a:endParaRPr lang="en-GB" sz="1400" dirty="0"/>
          </a:p>
        </p:txBody>
      </p:sp>
      <p:cxnSp>
        <p:nvCxnSpPr>
          <p:cNvPr id="23" name="Elbow Connector 22"/>
          <p:cNvCxnSpPr/>
          <p:nvPr/>
        </p:nvCxnSpPr>
        <p:spPr>
          <a:xfrm rot="5400000" flipH="1" flipV="1">
            <a:off x="1756871" y="1759734"/>
            <a:ext cx="12700" cy="246110"/>
          </a:xfrm>
          <a:prstGeom prst="bentConnector3">
            <a:avLst>
              <a:gd name="adj1" fmla="val 800000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629869" y="1557644"/>
            <a:ext cx="264816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*</a:t>
            </a:r>
            <a:endParaRPr lang="en-GB" sz="1600" dirty="0"/>
          </a:p>
        </p:txBody>
      </p:sp>
      <p:cxnSp>
        <p:nvCxnSpPr>
          <p:cNvPr id="35" name="Elbow Connector 34"/>
          <p:cNvCxnSpPr/>
          <p:nvPr/>
        </p:nvCxnSpPr>
        <p:spPr>
          <a:xfrm rot="5400000" flipH="1" flipV="1">
            <a:off x="3243375" y="4439822"/>
            <a:ext cx="12700" cy="246110"/>
          </a:xfrm>
          <a:prstGeom prst="bentConnector3">
            <a:avLst>
              <a:gd name="adj1" fmla="val 800000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127279" y="4296470"/>
            <a:ext cx="260008" cy="2564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baseline="30000" dirty="0" smtClean="0"/>
              <a:t>†</a:t>
            </a:r>
            <a:endParaRPr lang="en-GB" sz="1600" b="1" baseline="30000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-1203630" y="3375610"/>
            <a:ext cx="322579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Percentages</a:t>
            </a:r>
            <a:endParaRPr lang="en-GB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6547353" y="1762711"/>
            <a:ext cx="412292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12</a:t>
            </a:r>
            <a:endParaRPr lang="en-GB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6547353" y="2301935"/>
            <a:ext cx="412292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10</a:t>
            </a:r>
            <a:endParaRPr lang="en-GB" sz="1600" dirty="0"/>
          </a:p>
        </p:txBody>
      </p:sp>
      <p:sp>
        <p:nvSpPr>
          <p:cNvPr id="42" name="TextBox 41"/>
          <p:cNvSpPr txBox="1"/>
          <p:nvPr/>
        </p:nvSpPr>
        <p:spPr>
          <a:xfrm>
            <a:off x="6661166" y="2839037"/>
            <a:ext cx="298479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8</a:t>
            </a:r>
            <a:endParaRPr lang="en-GB" sz="1600" dirty="0"/>
          </a:p>
        </p:txBody>
      </p:sp>
      <p:sp>
        <p:nvSpPr>
          <p:cNvPr id="43" name="TextBox 42"/>
          <p:cNvSpPr txBox="1"/>
          <p:nvPr/>
        </p:nvSpPr>
        <p:spPr>
          <a:xfrm>
            <a:off x="6661166" y="3377200"/>
            <a:ext cx="298479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6</a:t>
            </a:r>
            <a:endParaRPr lang="en-GB" sz="1600" dirty="0"/>
          </a:p>
        </p:txBody>
      </p:sp>
      <p:sp>
        <p:nvSpPr>
          <p:cNvPr id="44" name="TextBox 43"/>
          <p:cNvSpPr txBox="1"/>
          <p:nvPr/>
        </p:nvSpPr>
        <p:spPr>
          <a:xfrm>
            <a:off x="6661166" y="3912188"/>
            <a:ext cx="298479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4</a:t>
            </a:r>
            <a:endParaRPr lang="en-GB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6661166" y="4986926"/>
            <a:ext cx="298479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0</a:t>
            </a:r>
            <a:endParaRPr lang="en-GB" sz="1600" dirty="0"/>
          </a:p>
        </p:txBody>
      </p:sp>
      <p:sp>
        <p:nvSpPr>
          <p:cNvPr id="46" name="TextBox 45"/>
          <p:cNvSpPr txBox="1"/>
          <p:nvPr/>
        </p:nvSpPr>
        <p:spPr>
          <a:xfrm rot="16200000">
            <a:off x="4782664" y="3375610"/>
            <a:ext cx="322579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Time (months)</a:t>
            </a:r>
            <a:endParaRPr lang="en-GB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6661166" y="4451246"/>
            <a:ext cx="298479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/>
              <a:t>2</a:t>
            </a:r>
            <a:endParaRPr lang="en-GB" sz="1600" dirty="0"/>
          </a:p>
        </p:txBody>
      </p:sp>
      <p:sp>
        <p:nvSpPr>
          <p:cNvPr id="51" name="Line 428"/>
          <p:cNvSpPr>
            <a:spLocks noChangeShapeType="1"/>
          </p:cNvSpPr>
          <p:nvPr/>
        </p:nvSpPr>
        <p:spPr bwMode="auto">
          <a:xfrm flipV="1">
            <a:off x="1015683" y="1927224"/>
            <a:ext cx="0" cy="3222625"/>
          </a:xfrm>
          <a:prstGeom prst="line">
            <a:avLst/>
          </a:prstGeom>
          <a:noFill/>
          <a:ln w="158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52" name="Line 425"/>
          <p:cNvSpPr>
            <a:spLocks noChangeShapeType="1"/>
          </p:cNvSpPr>
          <p:nvPr/>
        </p:nvSpPr>
        <p:spPr bwMode="auto">
          <a:xfrm flipH="1">
            <a:off x="939483" y="1924050"/>
            <a:ext cx="69850" cy="0"/>
          </a:xfrm>
          <a:prstGeom prst="line">
            <a:avLst/>
          </a:prstGeom>
          <a:noFill/>
          <a:ln w="158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3" name="Line 425"/>
          <p:cNvSpPr>
            <a:spLocks noChangeShapeType="1"/>
          </p:cNvSpPr>
          <p:nvPr/>
        </p:nvSpPr>
        <p:spPr bwMode="auto">
          <a:xfrm flipH="1">
            <a:off x="939483" y="5146678"/>
            <a:ext cx="69850" cy="0"/>
          </a:xfrm>
          <a:prstGeom prst="line">
            <a:avLst/>
          </a:prstGeom>
          <a:noFill/>
          <a:ln w="158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4" name="Line 425"/>
          <p:cNvSpPr>
            <a:spLocks noChangeShapeType="1"/>
          </p:cNvSpPr>
          <p:nvPr/>
        </p:nvSpPr>
        <p:spPr bwMode="auto">
          <a:xfrm flipH="1">
            <a:off x="939483" y="4502154"/>
            <a:ext cx="69850" cy="0"/>
          </a:xfrm>
          <a:prstGeom prst="line">
            <a:avLst/>
          </a:prstGeom>
          <a:noFill/>
          <a:ln w="158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5" name="Line 425"/>
          <p:cNvSpPr>
            <a:spLocks noChangeShapeType="1"/>
          </p:cNvSpPr>
          <p:nvPr/>
        </p:nvSpPr>
        <p:spPr bwMode="auto">
          <a:xfrm flipH="1">
            <a:off x="939483" y="3857628"/>
            <a:ext cx="69850" cy="0"/>
          </a:xfrm>
          <a:prstGeom prst="line">
            <a:avLst/>
          </a:prstGeom>
          <a:noFill/>
          <a:ln w="158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6" name="Line 425"/>
          <p:cNvSpPr>
            <a:spLocks noChangeShapeType="1"/>
          </p:cNvSpPr>
          <p:nvPr/>
        </p:nvSpPr>
        <p:spPr bwMode="auto">
          <a:xfrm flipH="1">
            <a:off x="939483" y="3213102"/>
            <a:ext cx="69850" cy="0"/>
          </a:xfrm>
          <a:prstGeom prst="line">
            <a:avLst/>
          </a:prstGeom>
          <a:noFill/>
          <a:ln w="158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7" name="Line 425"/>
          <p:cNvSpPr>
            <a:spLocks noChangeShapeType="1"/>
          </p:cNvSpPr>
          <p:nvPr/>
        </p:nvSpPr>
        <p:spPr bwMode="auto">
          <a:xfrm flipH="1">
            <a:off x="939483" y="2568576"/>
            <a:ext cx="69850" cy="0"/>
          </a:xfrm>
          <a:prstGeom prst="line">
            <a:avLst/>
          </a:prstGeom>
          <a:noFill/>
          <a:ln w="158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9" name="Picture 2" descr="D:\50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AutoShape 207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8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ame Side Corner Rectangle 8"/>
          <p:cNvSpPr/>
          <p:nvPr/>
        </p:nvSpPr>
        <p:spPr>
          <a:xfrm rot="10800000">
            <a:off x="133348" y="1834506"/>
            <a:ext cx="8851954" cy="4058637"/>
          </a:xfrm>
          <a:prstGeom prst="round2SameRect">
            <a:avLst>
              <a:gd name="adj1" fmla="val 5349"/>
              <a:gd name="adj2" fmla="val 0"/>
            </a:avLst>
          </a:prstGeom>
          <a:solidFill>
            <a:schemeClr val="bg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ound Same Side Corner Rectangle 9"/>
          <p:cNvSpPr/>
          <p:nvPr/>
        </p:nvSpPr>
        <p:spPr>
          <a:xfrm>
            <a:off x="133683" y="1586751"/>
            <a:ext cx="8866735" cy="825031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LUX-Lung 8: Adverse </a:t>
            </a:r>
            <a:r>
              <a:rPr lang="en-US" dirty="0"/>
              <a:t>E</a:t>
            </a:r>
            <a:r>
              <a:rPr lang="en-US" dirty="0" smtClean="0"/>
              <a:t>vents </a:t>
            </a:r>
            <a:r>
              <a:rPr lang="en-US" dirty="0"/>
              <a:t>O</a:t>
            </a:r>
            <a:r>
              <a:rPr lang="en-US" dirty="0" smtClean="0"/>
              <a:t>verall </a:t>
            </a:r>
            <a:r>
              <a:rPr lang="en-US" dirty="0"/>
              <a:t>S</a:t>
            </a:r>
            <a:r>
              <a:rPr lang="en-US" dirty="0" smtClean="0"/>
              <a:t>ummary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120912" y="6327906"/>
            <a:ext cx="4068763" cy="401638"/>
          </a:xfrm>
        </p:spPr>
        <p:txBody>
          <a:bodyPr lIns="0" tIns="0" rIns="0" bIns="0" anchor="b" anchorCtr="0"/>
          <a:lstStyle/>
          <a:p>
            <a:pPr marL="0" indent="0"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CTCAE, Common Terminology Criteria for adverse events</a:t>
            </a:r>
          </a:p>
          <a:p>
            <a:pPr marL="0" indent="0">
              <a:buNone/>
            </a:pPr>
            <a:r>
              <a:rPr lang="en-GB" sz="1200" dirty="0">
                <a:solidFill>
                  <a:schemeClr val="tx1"/>
                </a:solidFill>
              </a:rPr>
              <a:t>Goss et al. ESMO 2014. Abstract </a:t>
            </a:r>
            <a:r>
              <a:rPr lang="en-GB" sz="1200" dirty="0" smtClean="0">
                <a:solidFill>
                  <a:schemeClr val="tx1"/>
                </a:solidFill>
              </a:rPr>
              <a:t>12220. </a:t>
            </a:r>
            <a:endParaRPr lang="en-GB" sz="1200" dirty="0">
              <a:solidFill>
                <a:schemeClr val="tx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960208"/>
              </p:ext>
            </p:extLst>
          </p:nvPr>
        </p:nvGraphicFramePr>
        <p:xfrm>
          <a:off x="133351" y="1391953"/>
          <a:ext cx="8844394" cy="450637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454911"/>
                <a:gridCol w="1838143"/>
                <a:gridCol w="1551340"/>
              </a:tblGrid>
              <a:tr h="103770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bg1"/>
                          </a:solidFill>
                          <a:effectLst/>
                        </a:rPr>
                        <a:t>Afatinib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bg1"/>
                          </a:solidFill>
                          <a:effectLst/>
                        </a:rPr>
                        <a:t>(n=329</a:t>
                      </a:r>
                      <a:r>
                        <a:rPr lang="en-US" sz="1600" b="0" baseline="0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br>
                        <a:rPr lang="en-US" sz="1600" b="0" baseline="0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n-US" sz="1600" b="0" dirty="0" smtClean="0">
                          <a:solidFill>
                            <a:schemeClr val="bg1"/>
                          </a:solidFill>
                          <a:effectLst/>
                        </a:rPr>
                        <a:t>(%) </a:t>
                      </a:r>
                      <a:endParaRPr lang="en-US" sz="1600" b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bg1"/>
                          </a:solidFill>
                          <a:effectLst/>
                        </a:rPr>
                        <a:t>Erlotinib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bg1"/>
                          </a:solidFill>
                          <a:effectLst/>
                        </a:rPr>
                        <a:t>(n=332)</a:t>
                      </a:r>
                      <a:br>
                        <a:rPr lang="en-US" sz="1600" b="0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n-US" sz="1600" b="0" dirty="0" smtClean="0">
                          <a:solidFill>
                            <a:schemeClr val="bg1"/>
                          </a:solidFill>
                          <a:effectLst/>
                        </a:rPr>
                        <a:t>(%)</a:t>
                      </a:r>
                      <a:r>
                        <a:rPr lang="en-US" sz="1600" b="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n-US" sz="1600" b="0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74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Any AE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96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4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Drug-related AEs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91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74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CTCAE grade 3 or higher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4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AEs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leading to dose reduction 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551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AEs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leading to 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discontinuations </a:t>
                      </a:r>
                      <a:b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excluding PD-related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4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Serious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AEs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38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6110">
                <a:tc>
                  <a:txBody>
                    <a:bodyPr/>
                    <a:lstStyle/>
                    <a:p>
                      <a:pPr marL="233363" marR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Fatal (all cause, excluding PD)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7500" algn="dec"/>
                        </a:tabLs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90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0800000">
            <a:off x="133348" y="1851796"/>
            <a:ext cx="8851954" cy="4058637"/>
          </a:xfrm>
          <a:prstGeom prst="round2SameRect">
            <a:avLst>
              <a:gd name="adj1" fmla="val 5349"/>
              <a:gd name="adj2" fmla="val 0"/>
            </a:avLst>
          </a:prstGeom>
          <a:solidFill>
            <a:schemeClr val="bg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133683" y="1432697"/>
            <a:ext cx="8866735" cy="996375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LUX-Lung 8: Drug-Related AEs (&gt;5%)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037770"/>
            <a:ext cx="8353425" cy="425450"/>
          </a:xfrm>
        </p:spPr>
        <p:txBody>
          <a:bodyPr anchor="b"/>
          <a:lstStyle/>
          <a:p>
            <a:pPr marL="0" indent="0" algn="ctr">
              <a:buNone/>
            </a:pPr>
            <a:r>
              <a:rPr lang="en-US" sz="1800" dirty="0">
                <a:solidFill>
                  <a:schemeClr val="tx1"/>
                </a:solidFill>
              </a:rPr>
              <a:t>Grouped categories by CTCAE </a:t>
            </a:r>
            <a:r>
              <a:rPr lang="en-US" sz="1800" dirty="0" smtClean="0">
                <a:solidFill>
                  <a:schemeClr val="tx1"/>
                </a:solidFill>
              </a:rPr>
              <a:t>grades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4294967295"/>
          </p:nvPr>
        </p:nvSpPr>
        <p:spPr>
          <a:xfrm>
            <a:off x="0" y="5885087"/>
            <a:ext cx="7327900" cy="763588"/>
          </a:xfrm>
        </p:spPr>
        <p:txBody>
          <a:bodyPr/>
          <a:lstStyle/>
          <a:p>
            <a:pPr marL="60325" indent="-60325">
              <a:buNone/>
            </a:pPr>
            <a:r>
              <a:rPr lang="en-GB" sz="1200" dirty="0" smtClean="0">
                <a:solidFill>
                  <a:schemeClr val="tx1"/>
                </a:solidFill>
              </a:rPr>
              <a:t>*Grouped terms; </a:t>
            </a:r>
            <a:r>
              <a:rPr lang="en-GB" sz="1200" baseline="30000" dirty="0" smtClean="0">
                <a:solidFill>
                  <a:schemeClr val="tx1"/>
                </a:solidFill>
              </a:rPr>
              <a:t>†</a:t>
            </a:r>
            <a:r>
              <a:rPr lang="en-GB" sz="1200" dirty="0" smtClean="0">
                <a:solidFill>
                  <a:schemeClr val="tx1"/>
                </a:solidFill>
              </a:rPr>
              <a:t>8.2; </a:t>
            </a:r>
            <a:r>
              <a:rPr lang="en-GB" sz="1200" baseline="30000" dirty="0" smtClean="0">
                <a:solidFill>
                  <a:schemeClr val="tx1"/>
                </a:solidFill>
              </a:rPr>
              <a:t>‡</a:t>
            </a:r>
            <a:r>
              <a:rPr lang="en-GB" sz="1200" dirty="0" smtClean="0">
                <a:solidFill>
                  <a:schemeClr val="tx1"/>
                </a:solidFill>
              </a:rPr>
              <a:t>7.6; </a:t>
            </a:r>
            <a:r>
              <a:rPr lang="en-GB" sz="1200" baseline="30000" dirty="0" smtClean="0">
                <a:solidFill>
                  <a:schemeClr val="tx1"/>
                </a:solidFill>
              </a:rPr>
              <a:t>§</a:t>
            </a:r>
            <a:r>
              <a:rPr lang="en-GB" sz="1200" dirty="0" smtClean="0">
                <a:solidFill>
                  <a:schemeClr val="tx1"/>
                </a:solidFill>
              </a:rPr>
              <a:t>Six patients (1.8%) in the afatinib treatment group had drug-related fatal AEs: interstitial lung disease (2 patients) and pneumonia, respiratory failure, acute renal failure, and general physical health deterioration (1 patient each); </a:t>
            </a:r>
            <a:r>
              <a:rPr lang="en-GB" sz="1200" baseline="30000" dirty="0" smtClean="0">
                <a:solidFill>
                  <a:schemeClr val="tx1"/>
                </a:solidFill>
              </a:rPr>
              <a:t>¶</a:t>
            </a:r>
            <a:r>
              <a:rPr lang="en-GB" sz="1200" dirty="0" smtClean="0">
                <a:solidFill>
                  <a:schemeClr val="tx1"/>
                </a:solidFill>
              </a:rPr>
              <a:t>Two patients (0.6%) in the erlotinib treatment group had drug-related fatal AEs: intersitial lung disease and peritonitis (1 patient each)</a:t>
            </a:r>
            <a:br>
              <a:rPr lang="en-GB" sz="1200" dirty="0" smtClean="0">
                <a:solidFill>
                  <a:schemeClr val="tx1"/>
                </a:solidFill>
              </a:rPr>
            </a:br>
            <a:r>
              <a:rPr lang="en-GB" sz="1200" dirty="0" smtClean="0">
                <a:solidFill>
                  <a:schemeClr val="tx1"/>
                </a:solidFill>
              </a:rPr>
              <a:t>Goss </a:t>
            </a:r>
            <a:r>
              <a:rPr lang="en-GB" sz="1200" dirty="0">
                <a:solidFill>
                  <a:schemeClr val="tx1"/>
                </a:solidFill>
              </a:rPr>
              <a:t>et al. ESMO 2014. Abstract </a:t>
            </a:r>
            <a:r>
              <a:rPr lang="en-GB" sz="1200" dirty="0" smtClean="0">
                <a:solidFill>
                  <a:schemeClr val="tx1"/>
                </a:solidFill>
              </a:rPr>
              <a:t>12220. </a:t>
            </a:r>
            <a:endParaRPr lang="en-GB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756050"/>
              </p:ext>
            </p:extLst>
          </p:nvPr>
        </p:nvGraphicFramePr>
        <p:xfrm>
          <a:off x="133350" y="1431470"/>
          <a:ext cx="8859508" cy="433618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607610"/>
                <a:gridCol w="1041983"/>
                <a:gridCol w="1041983"/>
                <a:gridCol w="941084"/>
                <a:gridCol w="100899"/>
                <a:gridCol w="1041983"/>
                <a:gridCol w="1041983"/>
                <a:gridCol w="1041983"/>
              </a:tblGrid>
              <a:tr h="6136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Afatinib</a:t>
                      </a:r>
                      <a:b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(N=329)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 n, (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%)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Erlotinib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(N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=332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) n, (%)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66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AE category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All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Grade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Grade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/>
                        </a:rPr>
                        <a:t>§</a:t>
                      </a:r>
                      <a:endParaRPr lang="en-US" sz="1400" b="1" baseline="30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All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Grade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Grade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/>
                        </a:rPr>
                        <a:t>¶</a:t>
                      </a:r>
                      <a:endParaRPr lang="en-US" sz="1400" b="1" baseline="30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Total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with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related AEs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298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(91)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75 (23)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(1)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266 (80)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48 (15)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(&lt;1)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Diarrhoea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218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(66)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30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(9)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  2 (&lt;1)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103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(31)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  7 (2)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(&lt;1)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accent1"/>
                          </a:solidFill>
                          <a:effectLst/>
                        </a:rPr>
                        <a:t>Rash/acne*</a:t>
                      </a:r>
                      <a:endParaRPr lang="en-US" sz="1400" b="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accent1"/>
                          </a:solidFill>
                          <a:effectLst/>
                        </a:rPr>
                        <a:t>208 </a:t>
                      </a:r>
                      <a:r>
                        <a:rPr lang="en-US" sz="1400" b="0" dirty="0" smtClean="0">
                          <a:solidFill>
                            <a:schemeClr val="accent1"/>
                          </a:solidFill>
                          <a:effectLst/>
                        </a:rPr>
                        <a:t>(63)</a:t>
                      </a:r>
                      <a:endParaRPr lang="en-US" sz="1400" b="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accent1"/>
                          </a:solidFill>
                          <a:effectLst/>
                        </a:rPr>
                        <a:t>18 </a:t>
                      </a:r>
                      <a:r>
                        <a:rPr lang="en-US" sz="1400" b="0" dirty="0" smtClean="0">
                          <a:solidFill>
                            <a:schemeClr val="accent1"/>
                          </a:solidFill>
                          <a:effectLst/>
                        </a:rPr>
                        <a:t>(6)</a:t>
                      </a:r>
                      <a:endParaRPr lang="en-US" sz="1400" b="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accent1"/>
                          </a:solidFill>
                          <a:effectLst/>
                        </a:rPr>
                        <a:t>221 </a:t>
                      </a:r>
                      <a:r>
                        <a:rPr lang="en-US" sz="1400" b="0" dirty="0" smtClean="0">
                          <a:solidFill>
                            <a:schemeClr val="accent1"/>
                          </a:solidFill>
                          <a:effectLst/>
                        </a:rPr>
                        <a:t>(67)</a:t>
                      </a:r>
                      <a:endParaRPr lang="en-US" sz="1400" b="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accent1"/>
                          </a:solidFill>
                          <a:effectLst/>
                        </a:rPr>
                        <a:t>30 </a:t>
                      </a:r>
                      <a:r>
                        <a:rPr lang="en-US" sz="1400" b="0" dirty="0" smtClean="0">
                          <a:solidFill>
                            <a:schemeClr val="accent1"/>
                          </a:solidFill>
                          <a:effectLst/>
                        </a:rPr>
                        <a:t>(9)</a:t>
                      </a:r>
                      <a:endParaRPr lang="en-US" sz="1400" b="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Stomatitis*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  90 (27)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 11 (3)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28 (8)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Fatigue*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44 (13)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3 (1)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43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(13)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6 (2)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Decreased appetite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38 (12)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3 (1)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34 (10)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  2 (&lt;1)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Nausea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38 (12)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3 (1)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24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(7)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3 (1)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Paronychia*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  35 (11)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    1 (&lt;1)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14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(4)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    1 (&lt;1)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Pruritus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29 (9) 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  1 (&lt;1)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36 (11)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Dry skin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27 (8)</a:t>
                      </a:r>
                      <a:r>
                        <a:rPr lang="en-US" sz="1400" b="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†</a:t>
                      </a:r>
                      <a:endParaRPr lang="en-US" sz="1400" b="0" baseline="30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  2 (&lt;1)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34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(10)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32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Vomiting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25 (8)</a:t>
                      </a:r>
                      <a:r>
                        <a:rPr lang="en-GB" sz="1400" b="0" baseline="30000" dirty="0" smtClean="0">
                          <a:solidFill>
                            <a:schemeClr val="tx1"/>
                          </a:solidFill>
                        </a:rPr>
                        <a:t> ‡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  2 (&lt;1)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10 (3)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   2 (&lt;1)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1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36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Chart 28"/>
          <p:cNvGraphicFramePr/>
          <p:nvPr>
            <p:extLst>
              <p:ext uri="{D42A27DB-BD31-4B8C-83A1-F6EECF244321}">
                <p14:modId xmlns:p14="http://schemas.microsoft.com/office/powerpoint/2010/main" val="1901496761"/>
              </p:ext>
            </p:extLst>
          </p:nvPr>
        </p:nvGraphicFramePr>
        <p:xfrm>
          <a:off x="685897" y="1475527"/>
          <a:ext cx="8207937" cy="4239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Object 2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3" name="think-cell Slide" r:id="rId6" imgW="360" imgH="360" progId="">
                  <p:embed/>
                </p:oleObj>
              </mc:Choice>
              <mc:Fallback>
                <p:oleObj name="think-cell Slide" r:id="rId6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" name="Content Placeholder 20"/>
          <p:cNvSpPr txBox="1">
            <a:spLocks/>
          </p:cNvSpPr>
          <p:nvPr/>
        </p:nvSpPr>
        <p:spPr>
          <a:xfrm>
            <a:off x="395289" y="1596582"/>
            <a:ext cx="8353424" cy="450283"/>
          </a:xfrm>
          <a:prstGeom prst="rect">
            <a:avLst/>
          </a:prstGeom>
        </p:spPr>
        <p:txBody>
          <a:bodyPr lIns="0"/>
          <a:lstStyle>
            <a:lvl1pPr marL="176213" indent="-176213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4500" indent="-268288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–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28650" indent="-184150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95350" indent="-266700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–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33475" indent="-238125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»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8FF55"/>
              </a:buClr>
              <a:buFont typeface="Arial" charset="0"/>
              <a:buNone/>
            </a:pPr>
            <a:endParaRPr lang="en-US" sz="2000" b="1" baseline="30000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LUX-Lung 8: Patient-Reported </a:t>
            </a:r>
            <a:r>
              <a:rPr lang="en-US" dirty="0"/>
              <a:t>O</a:t>
            </a:r>
            <a:r>
              <a:rPr lang="en-US" dirty="0" smtClean="0"/>
              <a:t>utcomes*</a:t>
            </a:r>
            <a:endParaRPr lang="en-US" dirty="0"/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4294967295"/>
          </p:nvPr>
        </p:nvSpPr>
        <p:spPr>
          <a:xfrm>
            <a:off x="64770" y="6336030"/>
            <a:ext cx="5048250" cy="401638"/>
          </a:xfrm>
        </p:spPr>
        <p:txBody>
          <a:bodyPr lIns="0" tIns="0" rIns="0" bIns="0" anchor="b" anchorCtr="0"/>
          <a:lstStyle/>
          <a:p>
            <a:pPr marL="9525" indent="-9525">
              <a:spcBef>
                <a:spcPts val="400"/>
              </a:spcBef>
              <a:buNone/>
            </a:pPr>
            <a:r>
              <a:rPr lang="en-US" sz="1200" dirty="0" smtClean="0">
                <a:solidFill>
                  <a:schemeClr val="tx1"/>
                </a:solidFill>
              </a:rPr>
              <a:t>*</a:t>
            </a:r>
            <a:r>
              <a:rPr lang="en-US" sz="1200" dirty="0" smtClean="0">
                <a:solidFill>
                  <a:schemeClr val="tx1"/>
                </a:solidFill>
                <a:cs typeface="Arial"/>
              </a:rPr>
              <a:t>Further 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PRO data will be presented at a later date</a:t>
            </a:r>
          </a:p>
          <a:p>
            <a:pPr marL="9525" indent="-9525">
              <a:spcBef>
                <a:spcPts val="400"/>
              </a:spcBef>
              <a:buNone/>
            </a:pPr>
            <a:r>
              <a:rPr lang="en-GB" sz="1200" baseline="30000" dirty="0">
                <a:solidFill>
                  <a:schemeClr val="tx1"/>
                </a:solidFill>
              </a:rPr>
              <a:t>†</a:t>
            </a:r>
            <a:r>
              <a:rPr lang="en-US" sz="1200" dirty="0" smtClean="0">
                <a:solidFill>
                  <a:schemeClr val="tx1"/>
                </a:solidFill>
              </a:rPr>
              <a:t>Based on EORTC QLQ-C30 and QLQ-LC13</a:t>
            </a:r>
          </a:p>
          <a:p>
            <a:pPr marL="60325" indent="0">
              <a:spcBef>
                <a:spcPts val="400"/>
              </a:spcBef>
              <a:buClr>
                <a:schemeClr val="accent2"/>
              </a:buClr>
              <a:buNone/>
            </a:pPr>
            <a:r>
              <a:rPr lang="en-GB" sz="1200" dirty="0">
                <a:solidFill>
                  <a:schemeClr val="tx1"/>
                </a:solidFill>
              </a:rPr>
              <a:t>1. Aaronson NK, et al. J </a:t>
            </a:r>
            <a:r>
              <a:rPr lang="en-GB" sz="1200" dirty="0" err="1">
                <a:solidFill>
                  <a:schemeClr val="tx1"/>
                </a:solidFill>
              </a:rPr>
              <a:t>Natl</a:t>
            </a:r>
            <a:r>
              <a:rPr lang="en-GB" sz="1200" dirty="0">
                <a:solidFill>
                  <a:schemeClr val="tx1"/>
                </a:solidFill>
              </a:rPr>
              <a:t> Cancer </a:t>
            </a:r>
            <a:r>
              <a:rPr lang="en-GB" sz="1200" dirty="0" err="1">
                <a:solidFill>
                  <a:schemeClr val="tx1"/>
                </a:solidFill>
              </a:rPr>
              <a:t>Inst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smtClean="0">
                <a:solidFill>
                  <a:schemeClr val="tx1"/>
                </a:solidFill>
              </a:rPr>
              <a:t>1996;5:365–76.</a:t>
            </a:r>
            <a:endParaRPr lang="en-GB" sz="1200" dirty="0">
              <a:solidFill>
                <a:schemeClr val="tx1"/>
              </a:solidFill>
            </a:endParaRPr>
          </a:p>
          <a:p>
            <a:pPr marL="60325" indent="0">
              <a:spcBef>
                <a:spcPts val="400"/>
              </a:spcBef>
              <a:buClr>
                <a:schemeClr val="accent2"/>
              </a:buClr>
              <a:buNone/>
            </a:pPr>
            <a:r>
              <a:rPr lang="en-GB" sz="1200" dirty="0">
                <a:solidFill>
                  <a:schemeClr val="tx1"/>
                </a:solidFill>
              </a:rPr>
              <a:t>2. Bergman B, et al. </a:t>
            </a:r>
            <a:r>
              <a:rPr lang="en-GB" sz="1200" dirty="0" err="1">
                <a:solidFill>
                  <a:schemeClr val="tx1"/>
                </a:solidFill>
              </a:rPr>
              <a:t>Eur</a:t>
            </a:r>
            <a:r>
              <a:rPr lang="en-GB" sz="1200" dirty="0">
                <a:solidFill>
                  <a:schemeClr val="tx1"/>
                </a:solidFill>
              </a:rPr>
              <a:t> J Cancer 1994;30A:635–42.</a:t>
            </a:r>
            <a:br>
              <a:rPr lang="en-GB" sz="1200" dirty="0">
                <a:solidFill>
                  <a:schemeClr val="tx1"/>
                </a:solidFill>
              </a:rPr>
            </a:br>
            <a:r>
              <a:rPr lang="en-GB" sz="1200" dirty="0" smtClean="0">
                <a:solidFill>
                  <a:schemeClr val="tx1"/>
                </a:solidFill>
              </a:rPr>
              <a:t>3. Goss </a:t>
            </a:r>
            <a:r>
              <a:rPr lang="en-GB" sz="1200" dirty="0">
                <a:solidFill>
                  <a:schemeClr val="tx1"/>
                </a:solidFill>
              </a:rPr>
              <a:t>et al. ESMO 2014. Abstract </a:t>
            </a:r>
            <a:r>
              <a:rPr lang="en-GB" sz="1200" dirty="0" smtClean="0">
                <a:solidFill>
                  <a:schemeClr val="tx1"/>
                </a:solidFill>
              </a:rPr>
              <a:t>12220. 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97" name="Elbow Connector 96"/>
          <p:cNvCxnSpPr/>
          <p:nvPr/>
        </p:nvCxnSpPr>
        <p:spPr>
          <a:xfrm rot="5400000" flipH="1" flipV="1">
            <a:off x="2194097" y="2386143"/>
            <a:ext cx="12700" cy="246110"/>
          </a:xfrm>
          <a:prstGeom prst="bentConnector3">
            <a:avLst>
              <a:gd name="adj1" fmla="val 800000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Elbow Connector 97"/>
          <p:cNvCxnSpPr/>
          <p:nvPr/>
        </p:nvCxnSpPr>
        <p:spPr>
          <a:xfrm rot="5400000" flipH="1" flipV="1">
            <a:off x="4069583" y="2070325"/>
            <a:ext cx="12700" cy="246110"/>
          </a:xfrm>
          <a:prstGeom prst="bentConnector3">
            <a:avLst>
              <a:gd name="adj1" fmla="val 800000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Elbow Connector 98"/>
          <p:cNvCxnSpPr/>
          <p:nvPr/>
        </p:nvCxnSpPr>
        <p:spPr>
          <a:xfrm rot="5400000" flipH="1" flipV="1">
            <a:off x="5945577" y="2710436"/>
            <a:ext cx="12700" cy="246110"/>
          </a:xfrm>
          <a:prstGeom prst="bentConnector3">
            <a:avLst>
              <a:gd name="adj1" fmla="val 800000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Elbow Connector 99"/>
          <p:cNvCxnSpPr/>
          <p:nvPr/>
        </p:nvCxnSpPr>
        <p:spPr>
          <a:xfrm rot="5400000" flipH="1" flipV="1">
            <a:off x="7808842" y="2764873"/>
            <a:ext cx="12700" cy="246110"/>
          </a:xfrm>
          <a:prstGeom prst="bentConnector3">
            <a:avLst>
              <a:gd name="adj1" fmla="val 800000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900925" y="2155337"/>
            <a:ext cx="6158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050" b="1" i="1" dirty="0">
                <a:solidFill>
                  <a:prstClr val="black"/>
                </a:solidFill>
              </a:rPr>
              <a:t>P</a:t>
            </a:r>
            <a:r>
              <a:rPr lang="en-GB" sz="1050" b="1" dirty="0" smtClean="0">
                <a:solidFill>
                  <a:prstClr val="black"/>
                </a:solidFill>
              </a:rPr>
              <a:t>=0.01</a:t>
            </a:r>
            <a:endParaRPr lang="en-GB" sz="1050" b="1" dirty="0">
              <a:solidFill>
                <a:prstClr val="black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743903" y="1839968"/>
            <a:ext cx="6912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050" b="1" i="1" dirty="0">
                <a:solidFill>
                  <a:prstClr val="black"/>
                </a:solidFill>
              </a:rPr>
              <a:t>P</a:t>
            </a:r>
            <a:r>
              <a:rPr lang="en-GB" sz="1050" b="1" dirty="0" smtClean="0">
                <a:solidFill>
                  <a:prstClr val="black"/>
                </a:solidFill>
              </a:rPr>
              <a:t>=0.298</a:t>
            </a:r>
            <a:endParaRPr lang="en-GB" sz="1050" b="1" dirty="0">
              <a:solidFill>
                <a:prstClr val="black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683574" y="2480998"/>
            <a:ext cx="5405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050" b="1" i="1" dirty="0">
                <a:solidFill>
                  <a:prstClr val="black"/>
                </a:solidFill>
              </a:rPr>
              <a:t>P</a:t>
            </a:r>
            <a:r>
              <a:rPr lang="en-GB" sz="1050" b="1" dirty="0" smtClean="0">
                <a:solidFill>
                  <a:prstClr val="black"/>
                </a:solidFill>
              </a:rPr>
              <a:t>=1.0</a:t>
            </a:r>
            <a:endParaRPr lang="en-GB" sz="1050" b="1" dirty="0">
              <a:solidFill>
                <a:prstClr val="black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469584" y="2539762"/>
            <a:ext cx="6912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050" b="1" i="1" dirty="0">
                <a:solidFill>
                  <a:prstClr val="black"/>
                </a:solidFill>
              </a:rPr>
              <a:t>P</a:t>
            </a:r>
            <a:r>
              <a:rPr lang="en-GB" sz="1050" b="1" dirty="0" smtClean="0">
                <a:solidFill>
                  <a:prstClr val="black"/>
                </a:solidFill>
              </a:rPr>
              <a:t>=0.026</a:t>
            </a:r>
            <a:endParaRPr lang="en-GB" sz="1050" b="1" dirty="0">
              <a:solidFill>
                <a:prstClr val="black"/>
              </a:solidFill>
            </a:endParaRPr>
          </a:p>
        </p:txBody>
      </p:sp>
      <p:sp>
        <p:nvSpPr>
          <p:cNvPr id="31" name="Content Placeholder 20"/>
          <p:cNvSpPr txBox="1">
            <a:spLocks/>
          </p:cNvSpPr>
          <p:nvPr/>
        </p:nvSpPr>
        <p:spPr>
          <a:xfrm>
            <a:off x="395289" y="1596582"/>
            <a:ext cx="8353424" cy="450283"/>
          </a:xfrm>
          <a:prstGeom prst="rect">
            <a:avLst/>
          </a:prstGeom>
        </p:spPr>
        <p:txBody>
          <a:bodyPr lIns="0"/>
          <a:lstStyle>
            <a:lvl1pPr marL="176213" indent="-176213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4500" indent="-268288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–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28650" indent="-184150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95350" indent="-266700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–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33475" indent="-238125" algn="l" defTabSz="457200" rtl="0" eaLnBrk="0" fontAlgn="base" hangingPunc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charset="0"/>
              <a:buChar char="»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8FF55"/>
              </a:buClr>
              <a:buFont typeface="Arial" charset="0"/>
              <a:buNone/>
            </a:pPr>
            <a:endParaRPr lang="en-US" sz="2000" b="1" baseline="30000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15157" y="1757607"/>
            <a:ext cx="910827" cy="561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ts val="300"/>
              </a:spcAft>
            </a:pPr>
            <a:r>
              <a:rPr lang="en-GB" sz="1400" b="1" dirty="0">
                <a:solidFill>
                  <a:prstClr val="black"/>
                </a:solidFill>
              </a:rPr>
              <a:t>Afatinib</a:t>
            </a:r>
          </a:p>
          <a:p>
            <a:pPr defTabSz="457200" fontAlgn="base">
              <a:spcBef>
                <a:spcPct val="0"/>
              </a:spcBef>
              <a:spcAft>
                <a:spcPts val="300"/>
              </a:spcAft>
            </a:pPr>
            <a:r>
              <a:rPr lang="en-GB" sz="1400" b="1" dirty="0">
                <a:solidFill>
                  <a:prstClr val="black"/>
                </a:solidFill>
              </a:rPr>
              <a:t>Erlotinib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8023" y="1747727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prstClr val="black"/>
                </a:solidFill>
              </a:rPr>
              <a:t>60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8023" y="2826789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prstClr val="black"/>
                </a:solidFill>
              </a:rPr>
              <a:t>40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023" y="3904265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prstClr val="black"/>
                </a:solidFill>
              </a:rPr>
              <a:t>20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7409" y="4981741"/>
            <a:ext cx="284052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671157" y="1843571"/>
            <a:ext cx="144000" cy="14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671157" y="2091387"/>
            <a:ext cx="144000" cy="14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16200000">
            <a:off x="-1030382" y="3369497"/>
            <a:ext cx="3224491" cy="30777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prstClr val="black"/>
                </a:solidFill>
              </a:rPr>
              <a:t>Patients improved (%)</a:t>
            </a:r>
            <a:r>
              <a:rPr lang="en-GB" sz="1400" b="1" baseline="30000" dirty="0">
                <a:solidFill>
                  <a:prstClr val="black"/>
                </a:solidFill>
              </a:rPr>
              <a:t>†</a:t>
            </a:r>
            <a:endParaRPr lang="en-GB" sz="1400" b="1" dirty="0">
              <a:solidFill>
                <a:prstClr val="black"/>
              </a:solidFill>
            </a:endParaRPr>
          </a:p>
        </p:txBody>
      </p:sp>
      <p:sp>
        <p:nvSpPr>
          <p:cNvPr id="41" name="Line 425"/>
          <p:cNvSpPr>
            <a:spLocks noChangeShapeType="1"/>
          </p:cNvSpPr>
          <p:nvPr/>
        </p:nvSpPr>
        <p:spPr bwMode="auto">
          <a:xfrm flipH="1">
            <a:off x="1189637" y="1903202"/>
            <a:ext cx="69850" cy="0"/>
          </a:xfrm>
          <a:prstGeom prst="line">
            <a:avLst/>
          </a:prstGeom>
          <a:noFill/>
          <a:ln w="285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42" name="Line 425"/>
          <p:cNvSpPr>
            <a:spLocks noChangeShapeType="1"/>
          </p:cNvSpPr>
          <p:nvPr/>
        </p:nvSpPr>
        <p:spPr bwMode="auto">
          <a:xfrm flipH="1">
            <a:off x="1189637" y="5135630"/>
            <a:ext cx="69850" cy="0"/>
          </a:xfrm>
          <a:prstGeom prst="line">
            <a:avLst/>
          </a:prstGeom>
          <a:noFill/>
          <a:ln w="285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43" name="Line 425"/>
          <p:cNvSpPr>
            <a:spLocks noChangeShapeType="1"/>
          </p:cNvSpPr>
          <p:nvPr/>
        </p:nvSpPr>
        <p:spPr bwMode="auto">
          <a:xfrm flipH="1">
            <a:off x="1189637" y="4596892"/>
            <a:ext cx="69850" cy="0"/>
          </a:xfrm>
          <a:prstGeom prst="line">
            <a:avLst/>
          </a:prstGeom>
          <a:noFill/>
          <a:ln w="285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44" name="Line 425"/>
          <p:cNvSpPr>
            <a:spLocks noChangeShapeType="1"/>
          </p:cNvSpPr>
          <p:nvPr/>
        </p:nvSpPr>
        <p:spPr bwMode="auto">
          <a:xfrm flipH="1">
            <a:off x="1189637" y="2980678"/>
            <a:ext cx="69850" cy="0"/>
          </a:xfrm>
          <a:prstGeom prst="line">
            <a:avLst/>
          </a:prstGeom>
          <a:noFill/>
          <a:ln w="285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1280145" y="1903202"/>
            <a:ext cx="7468569" cy="3232428"/>
          </a:xfrm>
          <a:custGeom>
            <a:avLst/>
            <a:gdLst>
              <a:gd name="connsiteX0" fmla="*/ 0 w 2674189"/>
              <a:gd name="connsiteY0" fmla="*/ 0 h 1492370"/>
              <a:gd name="connsiteX1" fmla="*/ 0 w 2674189"/>
              <a:gd name="connsiteY1" fmla="*/ 1492370 h 1492370"/>
              <a:gd name="connsiteX2" fmla="*/ 2674189 w 2674189"/>
              <a:gd name="connsiteY2" fmla="*/ 1492370 h 149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4189" h="1492370">
                <a:moveTo>
                  <a:pt x="0" y="0"/>
                </a:moveTo>
                <a:lnTo>
                  <a:pt x="0" y="1492370"/>
                </a:lnTo>
                <a:lnTo>
                  <a:pt x="2674189" y="1492370"/>
                </a:lnTo>
              </a:path>
            </a:pathLst>
          </a:custGeom>
          <a:noFill/>
          <a:ln w="285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prstClr val="black"/>
              </a:solidFill>
            </a:endParaRPr>
          </a:p>
        </p:txBody>
      </p:sp>
      <p:sp>
        <p:nvSpPr>
          <p:cNvPr id="51" name="Line 425"/>
          <p:cNvSpPr>
            <a:spLocks noChangeShapeType="1"/>
          </p:cNvSpPr>
          <p:nvPr/>
        </p:nvSpPr>
        <p:spPr bwMode="auto">
          <a:xfrm flipH="1">
            <a:off x="1189637" y="2441940"/>
            <a:ext cx="69850" cy="0"/>
          </a:xfrm>
          <a:prstGeom prst="line">
            <a:avLst/>
          </a:prstGeom>
          <a:noFill/>
          <a:ln w="285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52" name="Line 425"/>
          <p:cNvSpPr>
            <a:spLocks noChangeShapeType="1"/>
          </p:cNvSpPr>
          <p:nvPr/>
        </p:nvSpPr>
        <p:spPr bwMode="auto">
          <a:xfrm flipH="1">
            <a:off x="1189637" y="3519416"/>
            <a:ext cx="69850" cy="0"/>
          </a:xfrm>
          <a:prstGeom prst="line">
            <a:avLst/>
          </a:prstGeom>
          <a:noFill/>
          <a:ln w="285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53" name="Line 425"/>
          <p:cNvSpPr>
            <a:spLocks noChangeShapeType="1"/>
          </p:cNvSpPr>
          <p:nvPr/>
        </p:nvSpPr>
        <p:spPr bwMode="auto">
          <a:xfrm flipH="1">
            <a:off x="1189637" y="4058154"/>
            <a:ext cx="69850" cy="0"/>
          </a:xfrm>
          <a:prstGeom prst="line">
            <a:avLst/>
          </a:prstGeom>
          <a:noFill/>
          <a:ln w="28575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8023" y="4443003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8023" y="3365527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prstClr val="black"/>
                </a:solidFill>
              </a:rPr>
              <a:t>30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38023" y="2288051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prstClr val="black"/>
                </a:solidFill>
              </a:rPr>
              <a:t>50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432848" y="5142397"/>
            <a:ext cx="1552028" cy="492443"/>
          </a:xfrm>
          <a:prstGeom prst="rect">
            <a:avLst/>
          </a:prstGeom>
          <a:noFill/>
        </p:spPr>
        <p:txBody>
          <a:bodyPr wrap="square" lIns="36000" rIns="36000" rtlCol="0" anchor="t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Coughing </a:t>
            </a:r>
            <a:endParaRPr lang="en-US" sz="1200" dirty="0">
              <a:solidFill>
                <a:prstClr val="black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</a:rPr>
              <a:t>(Q1, QLQ–LC13)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147287" y="5135631"/>
            <a:ext cx="1857293" cy="492443"/>
          </a:xfrm>
          <a:prstGeom prst="rect">
            <a:avLst/>
          </a:prstGeom>
          <a:noFill/>
        </p:spPr>
        <p:txBody>
          <a:bodyPr wrap="square" lIns="36000" rIns="36000" rtlCol="0" anchor="t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prstClr val="black"/>
                </a:solidFill>
              </a:rPr>
              <a:t>Dyspnoea</a:t>
            </a:r>
            <a:r>
              <a:rPr lang="en-US" dirty="0">
                <a:solidFill>
                  <a:prstClr val="black"/>
                </a:solidFill>
              </a:rPr>
              <a:t> </a:t>
            </a:r>
            <a:endParaRPr lang="en-US" sz="1200" dirty="0">
              <a:solidFill>
                <a:prstClr val="black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</a:rPr>
              <a:t>(Q3–5, QLQ–LC13)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014429" y="5146864"/>
            <a:ext cx="1870794" cy="492443"/>
          </a:xfrm>
          <a:prstGeom prst="rect">
            <a:avLst/>
          </a:prstGeom>
          <a:noFill/>
        </p:spPr>
        <p:txBody>
          <a:bodyPr wrap="square" lIns="36000" rIns="36000" rtlCol="0" anchor="t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Pain </a:t>
            </a:r>
            <a:endParaRPr lang="en-US" sz="1200" dirty="0">
              <a:solidFill>
                <a:prstClr val="black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</a:rPr>
              <a:t>(Q9, Q19, QLQ–C30)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894371" y="5136356"/>
            <a:ext cx="1854343" cy="707886"/>
          </a:xfrm>
          <a:prstGeom prst="rect">
            <a:avLst/>
          </a:prstGeom>
          <a:noFill/>
        </p:spPr>
        <p:txBody>
          <a:bodyPr wrap="square" lIns="36000" rIns="36000" rtlCol="0" anchor="t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Global health status/</a:t>
            </a:r>
            <a:r>
              <a:rPr lang="en-US" dirty="0" err="1">
                <a:solidFill>
                  <a:prstClr val="black"/>
                </a:solidFill>
              </a:rPr>
              <a:t>QoL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</a:rPr>
              <a:t>(Q29–30, QLQ–C30)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27975" y="1256986"/>
            <a:ext cx="832073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prstClr val="black"/>
                </a:solidFill>
              </a:rPr>
              <a:t>Proportion of patients improved</a:t>
            </a:r>
            <a:r>
              <a:rPr lang="en-GB" sz="1600" b="1" baseline="30000" dirty="0">
                <a:solidFill>
                  <a:prstClr val="black"/>
                </a:solidFill>
              </a:rPr>
              <a:t>†</a:t>
            </a:r>
            <a:endParaRPr lang="en-GB" sz="1600" b="1" dirty="0">
              <a:solidFill>
                <a:prstClr val="black"/>
              </a:solidFill>
            </a:endParaRPr>
          </a:p>
        </p:txBody>
      </p:sp>
      <p:pic>
        <p:nvPicPr>
          <p:cNvPr id="46" name="Picture 2" descr="D:\50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AutoShape 207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84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LUX-Lung 8: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Afatinib</a:t>
            </a:r>
            <a:r>
              <a:rPr lang="en-US" b="1" dirty="0" smtClean="0"/>
              <a:t> significantly improved PFS when compared to </a:t>
            </a:r>
            <a:r>
              <a:rPr lang="en-US" b="1" dirty="0" err="1" smtClean="0"/>
              <a:t>erlotinib</a:t>
            </a:r>
            <a:r>
              <a:rPr lang="en-US" b="1" dirty="0" smtClean="0"/>
              <a:t> </a:t>
            </a:r>
          </a:p>
          <a:p>
            <a:pPr lvl="1"/>
            <a:r>
              <a:rPr lang="en-US" dirty="0" smtClean="0"/>
              <a:t> independent and investigator reviews were consistent </a:t>
            </a:r>
          </a:p>
          <a:p>
            <a:r>
              <a:rPr lang="en-GB" b="1" dirty="0" smtClean="0"/>
              <a:t>Tumour shrinkage was greater, response rate higher, and disease control rate significantly higher in the </a:t>
            </a:r>
            <a:r>
              <a:rPr lang="en-GB" b="1" dirty="0" err="1" smtClean="0"/>
              <a:t>afatinib</a:t>
            </a:r>
            <a:r>
              <a:rPr lang="en-GB" b="1" dirty="0" smtClean="0"/>
              <a:t> arm compared to the erlotinib arm</a:t>
            </a:r>
          </a:p>
          <a:p>
            <a:r>
              <a:rPr lang="en-US" dirty="0" smtClean="0"/>
              <a:t>Overall </a:t>
            </a:r>
            <a:r>
              <a:rPr lang="en-US" b="1" dirty="0" smtClean="0"/>
              <a:t>AE profile </a:t>
            </a:r>
            <a:r>
              <a:rPr lang="en-US" dirty="0" smtClean="0"/>
              <a:t>was consistent with mechanistic profile and was </a:t>
            </a:r>
            <a:r>
              <a:rPr lang="en-US" b="1" dirty="0" smtClean="0"/>
              <a:t>manageable</a:t>
            </a:r>
          </a:p>
          <a:p>
            <a:pPr lvl="1"/>
            <a:r>
              <a:rPr lang="en-US" dirty="0" smtClean="0"/>
              <a:t>Rate of SAEs and ≥Grade3 AEs similar for both drugs</a:t>
            </a:r>
          </a:p>
          <a:p>
            <a:r>
              <a:rPr lang="en-US" dirty="0" smtClean="0"/>
              <a:t>Patient-reported outcomes </a:t>
            </a:r>
            <a:r>
              <a:rPr lang="en-US" dirty="0" err="1" smtClean="0"/>
              <a:t>favoured</a:t>
            </a:r>
            <a:r>
              <a:rPr lang="en-US" dirty="0" smtClean="0"/>
              <a:t> </a:t>
            </a:r>
            <a:r>
              <a:rPr lang="en-US" dirty="0" err="1" smtClean="0"/>
              <a:t>afatinib</a:t>
            </a:r>
            <a:r>
              <a:rPr lang="en-US" dirty="0" smtClean="0"/>
              <a:t> versus erlotinib</a:t>
            </a:r>
          </a:p>
          <a:p>
            <a:r>
              <a:rPr lang="en-US" b="1" dirty="0" smtClean="0"/>
              <a:t>OS data are awaited</a:t>
            </a:r>
            <a:endParaRPr lang="en-US" b="1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64770" y="6331267"/>
            <a:ext cx="4068763" cy="401638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176213" indent="-176213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325" indent="0">
              <a:spcBef>
                <a:spcPts val="400"/>
              </a:spcBef>
              <a:buClr>
                <a:schemeClr val="accent2"/>
              </a:buClr>
              <a:buFont typeface="Arial" pitchFamily="34" charset="0"/>
              <a:buNone/>
            </a:pPr>
            <a:r>
              <a:rPr lang="en-GB" sz="1200" dirty="0" smtClean="0">
                <a:solidFill>
                  <a:schemeClr val="tx1"/>
                </a:solidFill>
              </a:rPr>
              <a:t>Goss et al. ESMO 2014. Abstract 12220. 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6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3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Communication Points: LUX-Lung 8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49568" y="1337542"/>
            <a:ext cx="7948080" cy="5253263"/>
          </a:xfrm>
        </p:spPr>
        <p:txBody>
          <a:bodyPr/>
          <a:lstStyle/>
          <a:p>
            <a:pPr lvl="0"/>
            <a:r>
              <a:rPr lang="de-DE" sz="1800" dirty="0" smtClean="0"/>
              <a:t>LUX-Lung 8 is the first prospective trial in second-line SCC of the lung demonstrating efficacy of targeted therapy in this indication</a:t>
            </a:r>
          </a:p>
          <a:p>
            <a:pPr lvl="0"/>
            <a:r>
              <a:rPr lang="de-DE" sz="1800" dirty="0" smtClean="0"/>
              <a:t>LUX-Lung 8 is the first head-to-head phase 3 trial comparing EGFR targeted agents (afatinib vs erlotinib)</a:t>
            </a:r>
          </a:p>
          <a:p>
            <a:pPr lvl="0"/>
            <a:r>
              <a:rPr lang="de-DE" sz="1800" dirty="0" smtClean="0"/>
              <a:t>LUX-Lung 8 met its primary endpoint, PFS by independent review</a:t>
            </a:r>
          </a:p>
          <a:p>
            <a:pPr lvl="1"/>
            <a:r>
              <a:rPr lang="en-US" sz="1400" dirty="0"/>
              <a:t>Afatinib is reducing the risk of disease progression by 18% (independent </a:t>
            </a:r>
            <a:r>
              <a:rPr lang="en-US" sz="1400" dirty="0" smtClean="0"/>
              <a:t>review) and 22% by investigator review, (</a:t>
            </a:r>
            <a:r>
              <a:rPr lang="de-DE" sz="1400" dirty="0" smtClean="0"/>
              <a:t>HR=0.82 (95% CI=0.676-0.998), P=0.0427; HR=0.78 (95% CI=0.65-0.93), P=0.0053).</a:t>
            </a:r>
          </a:p>
          <a:p>
            <a:r>
              <a:rPr lang="de-DE" sz="1800" dirty="0" smtClean="0"/>
              <a:t>Signficantly higher disease control on afatinib vs erlotinib</a:t>
            </a:r>
          </a:p>
          <a:p>
            <a:r>
              <a:rPr lang="de-DE" sz="1800" dirty="0" smtClean="0"/>
              <a:t>Overall AE profile consistent with mechanistic profile</a:t>
            </a:r>
          </a:p>
          <a:p>
            <a:pPr lvl="1"/>
            <a:r>
              <a:rPr lang="de-DE" sz="1400" dirty="0" smtClean="0"/>
              <a:t>Rate of SAEs and ≥G3 AEs were similar for both drugs</a:t>
            </a:r>
          </a:p>
          <a:p>
            <a:pPr lvl="1"/>
            <a:r>
              <a:rPr lang="de-DE" sz="1400" dirty="0" smtClean="0"/>
              <a:t>Higher incidence of diarrhoea/stomatitis with afatinib</a:t>
            </a:r>
          </a:p>
          <a:p>
            <a:pPr lvl="1"/>
            <a:r>
              <a:rPr lang="de-DE" sz="1400" dirty="0" smtClean="0"/>
              <a:t>Higher incidence of G3 rash/acne with erlotinib</a:t>
            </a:r>
          </a:p>
          <a:p>
            <a:r>
              <a:rPr lang="de-DE" sz="1800" dirty="0" smtClean="0"/>
              <a:t>Favourable trend for afatinib on </a:t>
            </a:r>
            <a:r>
              <a:rPr lang="de-DE" sz="1800" dirty="0" err="1" smtClean="0"/>
              <a:t>QoL</a:t>
            </a:r>
            <a:r>
              <a:rPr lang="de-DE" sz="1800" dirty="0" smtClean="0"/>
              <a:t> </a:t>
            </a:r>
            <a:r>
              <a:rPr lang="de-DE" sz="1800" dirty="0" err="1" smtClean="0"/>
              <a:t>parameters</a:t>
            </a:r>
            <a:endParaRPr lang="de-DE" sz="1800" dirty="0" smtClean="0"/>
          </a:p>
          <a:p>
            <a:pPr lvl="1"/>
            <a:r>
              <a:rPr lang="de-DE" sz="1400" dirty="0" smtClean="0"/>
              <a:t>Time </a:t>
            </a:r>
            <a:r>
              <a:rPr lang="de-DE" sz="1400" dirty="0" err="1" smtClean="0"/>
              <a:t>to</a:t>
            </a:r>
            <a:r>
              <a:rPr lang="de-DE" sz="1400" dirty="0" smtClean="0"/>
              <a:t> </a:t>
            </a:r>
            <a:r>
              <a:rPr lang="de-DE" sz="1400" dirty="0" err="1" smtClean="0"/>
              <a:t>deterioration</a:t>
            </a:r>
            <a:r>
              <a:rPr lang="de-DE" sz="1400" dirty="0" smtClean="0"/>
              <a:t> </a:t>
            </a:r>
            <a:r>
              <a:rPr lang="de-DE" sz="1400" dirty="0" err="1" smtClean="0"/>
              <a:t>generally</a:t>
            </a:r>
            <a:r>
              <a:rPr lang="de-DE" sz="1400" dirty="0" smtClean="0"/>
              <a:t> </a:t>
            </a:r>
            <a:r>
              <a:rPr lang="de-DE" sz="1400" dirty="0" err="1" smtClean="0"/>
              <a:t>favoured</a:t>
            </a:r>
            <a:r>
              <a:rPr lang="de-DE" sz="1400" dirty="0" smtClean="0"/>
              <a:t> afatinib </a:t>
            </a:r>
          </a:p>
          <a:p>
            <a:pPr lvl="1"/>
            <a:r>
              <a:rPr lang="de-DE" sz="1400" dirty="0" smtClean="0"/>
              <a:t>Significant improvements in global health status and cough</a:t>
            </a:r>
          </a:p>
          <a:p>
            <a:pPr lvl="1"/>
            <a:endParaRPr lang="de-DE" sz="1600" dirty="0" smtClean="0"/>
          </a:p>
          <a:p>
            <a:endParaRPr lang="de-DE" sz="2000" dirty="0" smtClean="0"/>
          </a:p>
          <a:p>
            <a:pPr lvl="0"/>
            <a:endParaRPr lang="de-DE" sz="1600" dirty="0"/>
          </a:p>
        </p:txBody>
      </p:sp>
      <p:pic>
        <p:nvPicPr>
          <p:cNvPr id="6" name="Picture 2" descr="D:\3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0" b="93750" l="4167" r="93750">
                        <a14:foregroundMark x1="37500" y1="25000" x2="37500" y2="22917"/>
                        <a14:foregroundMark x1="45833" y1="6250" x2="66667" y2="33333"/>
                        <a14:foregroundMark x1="95833" y1="47917" x2="95833" y2="47917"/>
                        <a14:foregroundMark x1="52083" y1="93750" x2="52083" y2="93750"/>
                        <a14:foregroundMark x1="4167" y1="47917" x2="4167" y2="47917"/>
                        <a14:backgroundMark x1="93750" y1="4167" x2="93750" y2="4167"/>
                        <a14:backgroundMark x1="87500" y1="12500" x2="87500" y2="12500"/>
                        <a14:backgroundMark x1="95833" y1="85417" x2="95833" y2="85417"/>
                        <a14:backgroundMark x1="87500" y1="87500" x2="87500" y2="87500"/>
                        <a14:backgroundMark x1="16667" y1="97917" x2="16667" y2="97917"/>
                        <a14:backgroundMark x1="12500" y1="85417" x2="12500" y2="85417"/>
                        <a14:backgroundMark x1="14583" y1="14583" x2="14583" y2="1458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772" y="36879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0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99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57224" y="350838"/>
            <a:ext cx="8163247" cy="576262"/>
          </a:xfrm>
        </p:spPr>
        <p:txBody>
          <a:bodyPr/>
          <a:lstStyle/>
          <a:p>
            <a:r>
              <a:rPr lang="en-US" dirty="0" smtClean="0"/>
              <a:t>Overview on Second-Line Trials </a:t>
            </a:r>
            <a:br>
              <a:rPr lang="en-US" dirty="0" smtClean="0"/>
            </a:br>
            <a:r>
              <a:rPr lang="en-US" dirty="0" smtClean="0"/>
              <a:t>(Chemo/chemo-backbone)</a:t>
            </a:r>
            <a:endParaRPr lang="en-US" dirty="0"/>
          </a:p>
        </p:txBody>
      </p:sp>
      <p:sp>
        <p:nvSpPr>
          <p:cNvPr id="6" name="AutoShape 20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664962" y="1773551"/>
            <a:ext cx="8096900" cy="2948573"/>
          </a:xfrm>
          <a:prstGeom prst="round2SameRect">
            <a:avLst>
              <a:gd name="adj1" fmla="val 5349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664970" y="1366368"/>
            <a:ext cx="8096893" cy="407184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9960908"/>
              </p:ext>
            </p:extLst>
          </p:nvPr>
        </p:nvGraphicFramePr>
        <p:xfrm>
          <a:off x="686314" y="1366368"/>
          <a:ext cx="8072096" cy="332496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768045"/>
                <a:gridCol w="1828800"/>
                <a:gridCol w="879493"/>
                <a:gridCol w="664336"/>
                <a:gridCol w="1059622"/>
                <a:gridCol w="655092"/>
                <a:gridCol w="1081445"/>
                <a:gridCol w="1135263"/>
              </a:tblGrid>
              <a:tr h="374244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</a:rPr>
                        <a:t>Trial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</a:rPr>
                        <a:t>Median PFS (mo)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HR for PFS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Median OS (mo)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HR for OS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ORR</a:t>
                      </a:r>
                    </a:p>
                    <a:p>
                      <a:pPr algn="ctr"/>
                      <a:r>
                        <a:rPr lang="de-DE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(%)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kern="1200" noProof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Safety</a:t>
                      </a:r>
                      <a:r>
                        <a:rPr lang="de-DE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1" kern="1200" noProof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715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JMEI</a:t>
                      </a:r>
                      <a:r>
                        <a:rPr lang="en-GB" sz="1200" b="0" baseline="0" noProof="0" dirty="0" smtClean="0"/>
                        <a:t> 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1" noProof="0" dirty="0" smtClean="0"/>
                        <a:t>Pemetrexed</a:t>
                      </a:r>
                      <a:r>
                        <a:rPr lang="en-GB" sz="1200" b="1" baseline="0" noProof="0" dirty="0" smtClean="0"/>
                        <a:t> </a:t>
                      </a:r>
                      <a:r>
                        <a:rPr lang="en-GB" sz="1200" b="1" noProof="0" dirty="0" smtClean="0"/>
                        <a:t>vs </a:t>
                      </a:r>
                      <a:r>
                        <a:rPr lang="en-GB" sz="1200" b="1" noProof="0" dirty="0" err="1" smtClean="0"/>
                        <a:t>doce</a:t>
                      </a:r>
                      <a:r>
                        <a:rPr lang="en-GB" sz="1200" b="1" baseline="0" noProof="0" dirty="0" smtClean="0"/>
                        <a:t> </a:t>
                      </a:r>
                      <a:r>
                        <a:rPr lang="en-GB" sz="1200" b="1" noProof="0" dirty="0" smtClean="0"/>
                        <a:t>(n=571)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r>
                        <a:rPr lang="en-GB" sz="1200" i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 </a:t>
                      </a:r>
                      <a:r>
                        <a:rPr lang="en-GB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(n=172)</a:t>
                      </a:r>
                      <a:endParaRPr lang="en-GB" sz="1200" i="1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2.9 vs</a:t>
                      </a:r>
                      <a:r>
                        <a:rPr lang="en-GB" sz="1200" b="1" baseline="0" noProof="0" dirty="0" smtClean="0"/>
                        <a:t> </a:t>
                      </a:r>
                      <a:r>
                        <a:rPr lang="en-GB" sz="1200" b="1" noProof="0" dirty="0" smtClean="0"/>
                        <a:t>2.9</a:t>
                      </a:r>
                    </a:p>
                    <a:p>
                      <a:pPr algn="ctr"/>
                      <a:endParaRPr lang="en-GB" sz="1200" noProof="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2.3</a:t>
                      </a:r>
                      <a:r>
                        <a:rPr lang="en-GB" sz="1200" baseline="0" noProof="0" dirty="0" smtClean="0">
                          <a:solidFill>
                            <a:srgbClr val="FF0000"/>
                          </a:solidFill>
                        </a:rPr>
                        <a:t> vs 2.7</a:t>
                      </a:r>
                      <a:endParaRPr lang="en-GB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0.97</a:t>
                      </a:r>
                      <a:br>
                        <a:rPr lang="en-GB" sz="1200" b="1" noProof="0" dirty="0" smtClean="0"/>
                      </a:br>
                      <a:endParaRPr lang="en-GB" sz="1200" b="1" noProof="0" dirty="0" smtClean="0"/>
                    </a:p>
                    <a:p>
                      <a:pPr algn="ctr"/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1.4</a:t>
                      </a:r>
                      <a:endParaRPr lang="en-GB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8.3 vs 7.9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endParaRPr lang="en-GB" sz="1200" noProof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6.2 vs 7.4</a:t>
                      </a:r>
                      <a:endParaRPr lang="en-GB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0.99</a:t>
                      </a:r>
                      <a:br>
                        <a:rPr lang="en-GB" sz="1200" b="1" noProof="0" dirty="0" smtClean="0"/>
                      </a:br>
                      <a:endParaRPr lang="en-GB" sz="1200" b="1" noProof="0" dirty="0" smtClean="0"/>
                    </a:p>
                    <a:p>
                      <a:pPr algn="ctr"/>
                      <a:r>
                        <a:rPr lang="en-GB" sz="1200" b="0" noProof="0" dirty="0" smtClean="0">
                          <a:solidFill>
                            <a:srgbClr val="FF0000"/>
                          </a:solidFill>
                        </a:rPr>
                        <a:t>1.56</a:t>
                      </a:r>
                      <a:endParaRPr lang="en-GB" sz="1200" b="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9.1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8.8</a:t>
                      </a:r>
                    </a:p>
                    <a:p>
                      <a:pPr algn="ctr"/>
                      <a:endParaRPr lang="de-DE" sz="1200" b="0" noProof="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de-DE" sz="1200" b="0" noProof="0" dirty="0" smtClean="0">
                          <a:solidFill>
                            <a:srgbClr val="FF0000"/>
                          </a:solidFill>
                        </a:rPr>
                        <a:t>2.8 vs. 8.1</a:t>
                      </a:r>
                      <a:endParaRPr lang="en-GB" sz="1200" b="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noProof="0" dirty="0" smtClean="0">
                          <a:solidFill>
                            <a:schemeClr val="tx1"/>
                          </a:solidFill>
                        </a:rPr>
                        <a:t>13% FN; 24% </a:t>
                      </a:r>
                      <a:r>
                        <a:rPr lang="de-DE" sz="1100" b="0" noProof="0" dirty="0" err="1" smtClean="0">
                          <a:solidFill>
                            <a:schemeClr val="tx1"/>
                          </a:solidFill>
                        </a:rPr>
                        <a:t>hospitalization</a:t>
                      </a:r>
                      <a:endParaRPr lang="en-GB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715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ZODIAC</a:t>
                      </a:r>
                      <a:r>
                        <a:rPr lang="en-GB" sz="1200" baseline="0" noProof="0" dirty="0" smtClean="0"/>
                        <a:t> 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err="1" smtClean="0"/>
                        <a:t>Vandetanib</a:t>
                      </a:r>
                      <a:r>
                        <a:rPr lang="en-GB" sz="1200" b="1" noProof="0" dirty="0" smtClean="0"/>
                        <a:t> + </a:t>
                      </a:r>
                      <a:r>
                        <a:rPr lang="en-GB" sz="1200" b="1" noProof="0" dirty="0" err="1" smtClean="0"/>
                        <a:t>doce</a:t>
                      </a:r>
                      <a:r>
                        <a:rPr lang="en-GB" sz="1200" b="1" noProof="0" dirty="0" smtClean="0"/>
                        <a:t> vs </a:t>
                      </a:r>
                      <a:r>
                        <a:rPr lang="en-GB" sz="1200" b="1" noProof="0" dirty="0" err="1" smtClean="0"/>
                        <a:t>doce</a:t>
                      </a:r>
                      <a:r>
                        <a:rPr lang="en-GB" sz="1200" b="1" noProof="0" dirty="0" smtClean="0"/>
                        <a:t> (n=727)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r>
                        <a:rPr lang="en-GB" sz="1200" i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 </a:t>
                      </a:r>
                      <a:r>
                        <a:rPr lang="en-GB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(n=344)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4.0 vs 3.2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0.79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endParaRPr lang="en-GB" sz="1200" noProof="0" dirty="0" smtClean="0"/>
                    </a:p>
                    <a:p>
                      <a:pPr algn="ctr"/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0.79</a:t>
                      </a:r>
                      <a:endParaRPr lang="en-GB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10.6</a:t>
                      </a:r>
                      <a:r>
                        <a:rPr lang="en-GB" sz="1200" b="1" baseline="0" noProof="0" dirty="0" smtClean="0"/>
                        <a:t> vs 10.0</a:t>
                      </a:r>
                      <a:endParaRPr lang="en-GB" sz="1200" b="1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0.91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endParaRPr lang="en-GB" sz="1200" noProof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0.98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endParaRPr lang="en-GB" sz="1200" b="1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9% FN</a:t>
                      </a:r>
                      <a:endParaRPr lang="en-GB" sz="120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715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ZEAL</a:t>
                      </a:r>
                      <a:r>
                        <a:rPr lang="en-GB" sz="1200" baseline="0" noProof="0" dirty="0" smtClean="0"/>
                        <a:t> 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1" noProof="0" dirty="0" err="1" smtClean="0"/>
                        <a:t>Vandetanib</a:t>
                      </a:r>
                      <a:r>
                        <a:rPr lang="en-GB" sz="1200" b="1" noProof="0" dirty="0" smtClean="0"/>
                        <a:t> + </a:t>
                      </a:r>
                      <a:r>
                        <a:rPr lang="en-GB" sz="1200" b="1" noProof="0" dirty="0" err="1" smtClean="0"/>
                        <a:t>pem</a:t>
                      </a:r>
                      <a:r>
                        <a:rPr lang="en-GB" sz="1200" b="1" noProof="0" dirty="0" smtClean="0"/>
                        <a:t> vs </a:t>
                      </a:r>
                      <a:r>
                        <a:rPr lang="en-GB" sz="1200" b="1" noProof="0" dirty="0" err="1" smtClean="0"/>
                        <a:t>pem</a:t>
                      </a:r>
                      <a:r>
                        <a:rPr lang="en-GB" sz="1200" b="1" noProof="0" dirty="0" smtClean="0"/>
                        <a:t> (n=1391)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r>
                        <a:rPr lang="en-GB" sz="1200" i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 </a:t>
                      </a:r>
                      <a:r>
                        <a:rPr lang="en-GB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(n=114)</a:t>
                      </a:r>
                      <a:endParaRPr lang="en-GB" sz="1200" i="1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4.1 vs 2.8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0.86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endParaRPr lang="en-GB" sz="1200" noProof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1.04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10.5 </a:t>
                      </a:r>
                      <a:r>
                        <a:rPr lang="en-GB" sz="1200" b="1" noProof="0" dirty="0" err="1" smtClean="0"/>
                        <a:t>vs</a:t>
                      </a:r>
                      <a:r>
                        <a:rPr lang="en-GB" sz="1200" b="1" noProof="0" dirty="0" smtClean="0"/>
                        <a:t> 9.2</a:t>
                      </a:r>
                      <a:endParaRPr lang="en-GB" sz="1200" b="1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0.86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endParaRPr lang="en-GB" sz="1200" noProof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1.08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8</a:t>
                      </a:r>
                      <a:endParaRPr lang="en-GB" sz="1200" b="1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52% grade ≥ 3 AEs</a:t>
                      </a:r>
                      <a:endParaRPr lang="en-GB" sz="1200" b="1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8038">
                <a:tc>
                  <a:txBody>
                    <a:bodyPr/>
                    <a:lstStyle/>
                    <a:p>
                      <a:pPr algn="ctr"/>
                      <a:r>
                        <a:rPr lang="de-DE" sz="1200" b="1" baseline="0" noProof="0" dirty="0" smtClean="0"/>
                        <a:t>LUME-Lung 1</a:t>
                      </a:r>
                      <a:endParaRPr lang="en-GB" sz="1200" b="1" baseline="0" noProof="0" dirty="0" smtClean="0"/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Nintedanib +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doce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doce</a:t>
                      </a:r>
                      <a:r>
                        <a:rPr lang="de-DE" sz="1200" b="1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(n=1314)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noProof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</a:t>
                      </a:r>
                      <a:r>
                        <a:rPr lang="de-DE" sz="1200" b="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(n=487)</a:t>
                      </a:r>
                      <a:endParaRPr lang="en-GB" sz="1200" b="1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3.4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2.7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2.9 </a:t>
                      </a:r>
                      <a:r>
                        <a:rPr lang="de-DE" sz="1200" b="0" kern="1200" noProof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2.6</a:t>
                      </a:r>
                      <a:endParaRPr lang="en-GB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0.77</a:t>
                      </a:r>
                      <a:endParaRPr lang="en-GB" sz="1200" b="0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10.1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9.1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8.6 </a:t>
                      </a:r>
                      <a:r>
                        <a:rPr lang="de-DE" sz="1200" b="0" kern="1200" noProof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8.7</a:t>
                      </a:r>
                      <a:endParaRPr lang="en-GB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0.94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  <a:endParaRPr lang="en-GB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4.4 vs. 3.3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4.7 vs. 2.2</a:t>
                      </a:r>
                      <a:endParaRPr lang="en-GB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&gt;70% grade ≥ 3 AEs; 7% FN</a:t>
                      </a:r>
                      <a:endParaRPr lang="en-GB" sz="1200" b="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7617">
                <a:tc>
                  <a:txBody>
                    <a:bodyPr/>
                    <a:lstStyle/>
                    <a:p>
                      <a:pPr algn="ctr"/>
                      <a:r>
                        <a:rPr lang="de-DE" sz="1200" b="1" baseline="0" noProof="0" dirty="0" smtClean="0"/>
                        <a:t>REVEL</a:t>
                      </a:r>
                      <a:endParaRPr lang="en-GB" sz="1200" b="1" baseline="0" noProof="0" dirty="0" smtClean="0"/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Ramucimurab</a:t>
                      </a:r>
                      <a:r>
                        <a:rPr lang="de-DE" sz="12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de-DE" sz="1200" b="1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doce</a:t>
                      </a:r>
                      <a:r>
                        <a:rPr lang="de-DE" sz="12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1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1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doce</a:t>
                      </a:r>
                      <a:r>
                        <a:rPr lang="de-DE" sz="12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(n=1253)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noProof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</a:t>
                      </a:r>
                      <a:r>
                        <a:rPr lang="de-DE" sz="1200" b="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(n=328)</a:t>
                      </a:r>
                      <a:endParaRPr lang="en-GB" sz="1200" b="0" i="1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4.5 </a:t>
                      </a:r>
                      <a:r>
                        <a:rPr lang="de-DE" sz="1200" b="1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3.0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4.2 </a:t>
                      </a:r>
                      <a:r>
                        <a:rPr lang="de-DE" sz="1200" b="0" kern="1200" noProof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2.7</a:t>
                      </a:r>
                      <a:endParaRPr lang="en-GB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0.76</a:t>
                      </a:r>
                      <a:endParaRPr lang="en-GB" sz="1200" b="0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10.5 </a:t>
                      </a:r>
                      <a:r>
                        <a:rPr lang="de-DE" sz="1200" b="1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9.1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  <a:r>
                        <a:rPr lang="de-DE" sz="1200" b="0" kern="1200" baseline="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0" kern="1200" baseline="0" noProof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0" kern="1200" baseline="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8.2</a:t>
                      </a:r>
                      <a:endParaRPr lang="en-GB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0.88</a:t>
                      </a:r>
                      <a:endParaRPr lang="en-GB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23.0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13.6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1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26.7 </a:t>
                      </a:r>
                      <a:r>
                        <a:rPr lang="de-DE" sz="1200" b="0" kern="1200" noProof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10.5</a:t>
                      </a:r>
                      <a:endParaRPr lang="en-GB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&gt;70% grade ≥ 3 AEs;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16% FN; </a:t>
                      </a:r>
                      <a:endParaRPr lang="en-GB" sz="1200" b="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35572" y="5635895"/>
            <a:ext cx="39645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/>
              <a:t>Hanna N et al. </a:t>
            </a:r>
            <a:r>
              <a:rPr lang="en-US" sz="1100" i="1" dirty="0"/>
              <a:t>J </a:t>
            </a:r>
            <a:r>
              <a:rPr lang="en-US" sz="1100" i="1" dirty="0" err="1"/>
              <a:t>Clin</a:t>
            </a:r>
            <a:r>
              <a:rPr lang="en-US" sz="1100" i="1" dirty="0"/>
              <a:t> </a:t>
            </a:r>
            <a:r>
              <a:rPr lang="en-US" sz="1100" i="1" dirty="0" err="1"/>
              <a:t>Oncol</a:t>
            </a:r>
            <a:r>
              <a:rPr lang="en-US" sz="1100" i="1" dirty="0"/>
              <a:t>. </a:t>
            </a:r>
            <a:r>
              <a:rPr lang="en-US" sz="1100" i="1" dirty="0" smtClean="0"/>
              <a:t>(2004)</a:t>
            </a:r>
            <a:r>
              <a:rPr lang="en-US" sz="1100" dirty="0" smtClean="0"/>
              <a:t> </a:t>
            </a:r>
            <a:r>
              <a:rPr lang="en-US" sz="1100" dirty="0"/>
              <a:t>1;22(9):1589-97.</a:t>
            </a:r>
            <a:endParaRPr lang="de-DE" sz="1100" dirty="0"/>
          </a:p>
          <a:p>
            <a:r>
              <a:rPr lang="en-US" sz="1100" dirty="0" err="1"/>
              <a:t>Scagliotti</a:t>
            </a:r>
            <a:r>
              <a:rPr lang="en-US" sz="1100" dirty="0"/>
              <a:t> G et al. </a:t>
            </a:r>
            <a:r>
              <a:rPr lang="en-US" sz="1100" i="1" dirty="0"/>
              <a:t>The Oncologist </a:t>
            </a:r>
            <a:r>
              <a:rPr lang="en-US" sz="1100" i="1" dirty="0" smtClean="0"/>
              <a:t>(2009); </a:t>
            </a:r>
            <a:r>
              <a:rPr lang="en-US" sz="1100" dirty="0"/>
              <a:t>14(3):253-263.</a:t>
            </a:r>
          </a:p>
          <a:p>
            <a:r>
              <a:rPr lang="de-DE" sz="1100" dirty="0"/>
              <a:t>Herbst RS et al. </a:t>
            </a:r>
            <a:r>
              <a:rPr lang="de-DE" sz="1100" i="1" dirty="0"/>
              <a:t>The Lancet Oncology </a:t>
            </a:r>
            <a:r>
              <a:rPr lang="de-DE" sz="1100" i="1" dirty="0" smtClean="0"/>
              <a:t>(2010)</a:t>
            </a:r>
            <a:r>
              <a:rPr lang="de-DE" sz="1100" dirty="0" smtClean="0"/>
              <a:t>; </a:t>
            </a:r>
            <a:r>
              <a:rPr lang="de-DE" sz="1100" dirty="0"/>
              <a:t>11(7):</a:t>
            </a:r>
            <a:r>
              <a:rPr lang="de-DE" sz="1100" dirty="0" smtClean="0"/>
              <a:t>619-626</a:t>
            </a:r>
          </a:p>
          <a:p>
            <a:r>
              <a:rPr lang="de-DE" sz="1100" dirty="0" smtClean="0"/>
              <a:t>De </a:t>
            </a:r>
            <a:r>
              <a:rPr lang="de-DE" sz="1100" dirty="0"/>
              <a:t>Boer RH et al</a:t>
            </a:r>
            <a:r>
              <a:rPr lang="de-DE" sz="1100" i="1" dirty="0"/>
              <a:t>. J </a:t>
            </a:r>
            <a:r>
              <a:rPr lang="de-DE" sz="1100" i="1" dirty="0" err="1"/>
              <a:t>Clin</a:t>
            </a:r>
            <a:r>
              <a:rPr lang="de-DE" sz="1100" i="1" dirty="0"/>
              <a:t> </a:t>
            </a:r>
            <a:r>
              <a:rPr lang="de-DE" sz="1100" i="1" dirty="0" err="1"/>
              <a:t>Oncol</a:t>
            </a:r>
            <a:r>
              <a:rPr lang="de-DE" sz="1100" i="1" dirty="0"/>
              <a:t>. </a:t>
            </a:r>
            <a:r>
              <a:rPr lang="de-DE" sz="1100" i="1" dirty="0" smtClean="0"/>
              <a:t>(2011</a:t>
            </a:r>
            <a:r>
              <a:rPr lang="de-DE" sz="1100" dirty="0" smtClean="0"/>
              <a:t>);29(8</a:t>
            </a:r>
            <a:r>
              <a:rPr lang="de-DE" sz="1100" dirty="0"/>
              <a:t>):1067-74</a:t>
            </a:r>
            <a:endParaRPr lang="de-DE" sz="1100" dirty="0" smtClean="0"/>
          </a:p>
          <a:p>
            <a:r>
              <a:rPr lang="en-US" sz="1100" dirty="0" smtClean="0"/>
              <a:t>Reck M et al. </a:t>
            </a:r>
            <a:r>
              <a:rPr lang="en-US" sz="1100" i="1" dirty="0" smtClean="0"/>
              <a:t>Lancet Oncology (2014): </a:t>
            </a:r>
            <a:r>
              <a:rPr lang="en-GB" sz="1100" dirty="0" smtClean="0"/>
              <a:t>143-155</a:t>
            </a:r>
          </a:p>
          <a:p>
            <a:r>
              <a:rPr lang="de-DE" sz="1100" dirty="0" smtClean="0"/>
              <a:t>Garon E et al Lancet Oncology (2014):epub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572" y="5191708"/>
            <a:ext cx="2004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FN: febrile </a:t>
            </a:r>
            <a:r>
              <a:rPr lang="de-DE" sz="1400" dirty="0" err="1" smtClean="0"/>
              <a:t>neutropenia</a:t>
            </a:r>
            <a:endParaRPr lang="en-GB" sz="1400" dirty="0"/>
          </a:p>
        </p:txBody>
      </p:sp>
      <p:pic>
        <p:nvPicPr>
          <p:cNvPr id="9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52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57224" y="350838"/>
            <a:ext cx="8163247" cy="576262"/>
          </a:xfrm>
        </p:spPr>
        <p:txBody>
          <a:bodyPr/>
          <a:lstStyle/>
          <a:p>
            <a:r>
              <a:rPr lang="en-US" dirty="0" smtClean="0"/>
              <a:t>Overview on Second-Line Trials (EGFR-TKI)</a:t>
            </a:r>
            <a:endParaRPr lang="en-US" dirty="0"/>
          </a:p>
        </p:txBody>
      </p:sp>
      <p:sp>
        <p:nvSpPr>
          <p:cNvPr id="6" name="AutoShape 20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681880" y="1637064"/>
            <a:ext cx="7817908" cy="4490781"/>
          </a:xfrm>
          <a:prstGeom prst="round2SameRect">
            <a:avLst>
              <a:gd name="adj1" fmla="val 5349"/>
              <a:gd name="adj2" fmla="val 0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681889" y="1229880"/>
            <a:ext cx="7817900" cy="408642"/>
          </a:xfrm>
          <a:prstGeom prst="round2SameRect">
            <a:avLst>
              <a:gd name="adj1" fmla="val 24707"/>
              <a:gd name="adj2" fmla="val 0"/>
            </a:avLst>
          </a:prstGeom>
          <a:solidFill>
            <a:schemeClr val="accent1"/>
          </a:solidFill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0367296"/>
              </p:ext>
            </p:extLst>
          </p:nvPr>
        </p:nvGraphicFramePr>
        <p:xfrm>
          <a:off x="681878" y="1250356"/>
          <a:ext cx="7834325" cy="489600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887602"/>
                <a:gridCol w="1937978"/>
                <a:gridCol w="900753"/>
                <a:gridCol w="709682"/>
                <a:gridCol w="1064525"/>
                <a:gridCol w="750625"/>
                <a:gridCol w="736979"/>
                <a:gridCol w="846181"/>
              </a:tblGrid>
              <a:tr h="400589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</a:rPr>
                        <a:t>Trial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</a:rPr>
                        <a:t>Median PFS (mo)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HR for PFS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Median OS (mo)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HR for OS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ORR</a:t>
                      </a:r>
                    </a:p>
                    <a:p>
                      <a:pPr algn="ctr"/>
                      <a:r>
                        <a:rPr lang="de-DE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(%)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kern="1200" noProof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Safety</a:t>
                      </a:r>
                      <a:r>
                        <a:rPr lang="de-DE" sz="1200" b="1" kern="1200" noProof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1" kern="1200" noProof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  <a:endParaRPr lang="en-GB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2936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BR.21</a:t>
                      </a:r>
                      <a:r>
                        <a:rPr lang="en-GB" sz="1200" b="0" baseline="0" noProof="0" dirty="0" smtClean="0"/>
                        <a:t> 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1" noProof="0" dirty="0" smtClean="0"/>
                        <a:t>Erlotinib vs</a:t>
                      </a:r>
                      <a:r>
                        <a:rPr lang="en-GB" sz="1200" b="1" baseline="0" noProof="0" dirty="0" smtClean="0"/>
                        <a:t> placebo (n=727)</a:t>
                      </a:r>
                      <a:r>
                        <a:rPr lang="en-GB" sz="1200" baseline="0" noProof="0" dirty="0" smtClean="0"/>
                        <a:t/>
                      </a:r>
                      <a:br>
                        <a:rPr lang="en-GB" sz="1200" baseline="0" noProof="0" dirty="0" smtClean="0"/>
                      </a:br>
                      <a:r>
                        <a:rPr lang="en-GB" sz="1200" i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 </a:t>
                      </a:r>
                      <a:r>
                        <a:rPr lang="en-GB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(n=222)</a:t>
                      </a:r>
                      <a:endParaRPr lang="en-GB" sz="1200" i="1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2.2 vs</a:t>
                      </a:r>
                      <a:r>
                        <a:rPr lang="en-GB" sz="1200" b="1" baseline="0" noProof="0" dirty="0" smtClean="0"/>
                        <a:t> 1.8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0.61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6.7 vs 4.7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0.70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endParaRPr lang="en-GB" sz="1200" noProof="0" dirty="0" smtClean="0"/>
                    </a:p>
                    <a:p>
                      <a:pPr algn="ctr"/>
                      <a:r>
                        <a:rPr lang="en-GB" sz="1200" baseline="0" noProof="0" dirty="0" smtClean="0">
                          <a:solidFill>
                            <a:srgbClr val="FF0000"/>
                          </a:solidFill>
                        </a:rPr>
                        <a:t>0.67</a:t>
                      </a:r>
                      <a:endParaRPr lang="en-GB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9 </a:t>
                      </a:r>
                      <a:r>
                        <a:rPr lang="de-DE" sz="1200" noProof="0" dirty="0" err="1" smtClean="0">
                          <a:solidFill>
                            <a:schemeClr val="tx1"/>
                          </a:solidFill>
                        </a:rPr>
                        <a:t>vs</a:t>
                      </a:r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 1</a:t>
                      </a:r>
                    </a:p>
                    <a:p>
                      <a:pPr algn="ctr"/>
                      <a:endParaRPr lang="de-DE" sz="120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de-DE" sz="1200" noProof="0" dirty="0" smtClean="0">
                          <a:solidFill>
                            <a:srgbClr val="FF0000"/>
                          </a:solidFill>
                        </a:rPr>
                        <a:t>4 </a:t>
                      </a:r>
                      <a:r>
                        <a:rPr lang="de-DE" sz="1200" noProof="0" dirty="0" err="1" smtClean="0">
                          <a:solidFill>
                            <a:srgbClr val="FF0000"/>
                          </a:solidFill>
                        </a:rPr>
                        <a:t>vs</a:t>
                      </a:r>
                      <a:r>
                        <a:rPr lang="de-DE" sz="1200" noProof="0" dirty="0" smtClean="0">
                          <a:solidFill>
                            <a:srgbClr val="FF0000"/>
                          </a:solidFill>
                        </a:rPr>
                        <a:t> ?</a:t>
                      </a:r>
                      <a:endParaRPr lang="en-GB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2936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ZEST</a:t>
                      </a:r>
                      <a:r>
                        <a:rPr lang="en-GB" sz="1200" baseline="0" noProof="0" dirty="0" smtClean="0"/>
                        <a:t> 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err="1" smtClean="0"/>
                        <a:t>Vandetanib</a:t>
                      </a:r>
                      <a:r>
                        <a:rPr lang="en-GB" sz="1200" b="1" noProof="0" dirty="0" smtClean="0"/>
                        <a:t> vs </a:t>
                      </a:r>
                      <a:r>
                        <a:rPr lang="en-GB" sz="1200" b="1" noProof="0" dirty="0" err="1" smtClean="0"/>
                        <a:t>erlotinib</a:t>
                      </a:r>
                      <a:r>
                        <a:rPr lang="en-GB" sz="1200" b="1" noProof="0" dirty="0" smtClean="0"/>
                        <a:t> (n=1240)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r>
                        <a:rPr lang="en-GB" sz="1200" i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 </a:t>
                      </a:r>
                      <a:r>
                        <a:rPr lang="en-GB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(n=272)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2.6</a:t>
                      </a:r>
                      <a:r>
                        <a:rPr lang="en-GB" sz="1200" b="1" baseline="0" noProof="0" dirty="0" smtClean="0"/>
                        <a:t> </a:t>
                      </a:r>
                      <a:r>
                        <a:rPr lang="en-GB" sz="1200" b="1" baseline="0" noProof="0" dirty="0" err="1" smtClean="0"/>
                        <a:t>vs</a:t>
                      </a:r>
                      <a:r>
                        <a:rPr lang="en-GB" sz="1200" b="1" baseline="0" noProof="0" dirty="0" smtClean="0"/>
                        <a:t> 2.0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0.98</a:t>
                      </a:r>
                      <a:r>
                        <a:rPr lang="en-GB" sz="1200" baseline="0" noProof="0" dirty="0" smtClean="0"/>
                        <a:t/>
                      </a:r>
                      <a:br>
                        <a:rPr lang="en-GB" sz="1200" baseline="0" noProof="0" dirty="0" smtClean="0"/>
                      </a:br>
                      <a:endParaRPr lang="en-GB" sz="1200" baseline="0" noProof="0" dirty="0" smtClean="0"/>
                    </a:p>
                    <a:p>
                      <a:pPr algn="ctr"/>
                      <a:r>
                        <a:rPr lang="en-GB" sz="1200" baseline="0" noProof="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.09</a:t>
                      </a:r>
                      <a:endParaRPr lang="en-GB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6.9 vs 7.8</a:t>
                      </a:r>
                      <a:endParaRPr lang="en-GB" sz="1200" b="1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1.01</a:t>
                      </a:r>
                      <a:r>
                        <a:rPr lang="en-GB" sz="1200" baseline="0" noProof="0" dirty="0" smtClean="0"/>
                        <a:t/>
                      </a:r>
                      <a:br>
                        <a:rPr lang="en-GB" sz="1200" baseline="0" noProof="0" dirty="0" smtClean="0"/>
                      </a:br>
                      <a:endParaRPr lang="en-GB" sz="1200" baseline="0" noProof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1.25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12vs12</a:t>
                      </a:r>
                      <a:endParaRPr lang="en-GB" sz="120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50% grade ≥ 3 AEs</a:t>
                      </a:r>
                      <a:endParaRPr lang="en-GB" sz="1200" noProof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2936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BETA</a:t>
                      </a:r>
                      <a:r>
                        <a:rPr lang="en-GB" sz="1200" baseline="0" noProof="0" dirty="0" smtClean="0"/>
                        <a:t> 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err="1" smtClean="0"/>
                        <a:t>Erlotinib</a:t>
                      </a:r>
                      <a:r>
                        <a:rPr lang="en-GB" sz="1200" b="1" noProof="0" dirty="0" smtClean="0"/>
                        <a:t> +</a:t>
                      </a:r>
                      <a:r>
                        <a:rPr lang="en-GB" sz="1200" b="1" noProof="0" dirty="0" err="1" smtClean="0"/>
                        <a:t>bev</a:t>
                      </a:r>
                      <a:r>
                        <a:rPr lang="en-GB" sz="1200" b="1" baseline="0" noProof="0" dirty="0" smtClean="0"/>
                        <a:t> vs </a:t>
                      </a:r>
                      <a:r>
                        <a:rPr lang="en-GB" sz="1200" b="1" baseline="0" noProof="0" dirty="0" err="1" smtClean="0"/>
                        <a:t>erlotinib</a:t>
                      </a:r>
                      <a:r>
                        <a:rPr lang="en-GB" sz="1200" b="1" baseline="0" noProof="0" dirty="0" smtClean="0"/>
                        <a:t> (n=636)</a:t>
                      </a:r>
                      <a:r>
                        <a:rPr lang="en-GB" sz="1200" baseline="0" noProof="0" dirty="0" smtClean="0"/>
                        <a:t/>
                      </a:r>
                      <a:br>
                        <a:rPr lang="en-GB" sz="1200" baseline="0" noProof="0" dirty="0" smtClean="0"/>
                      </a:br>
                      <a:r>
                        <a:rPr lang="en-GB" sz="1200" i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 </a:t>
                      </a:r>
                      <a:r>
                        <a:rPr lang="en-GB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(n=28)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3.4 </a:t>
                      </a:r>
                      <a:r>
                        <a:rPr lang="en-GB" sz="1200" b="1" noProof="0" dirty="0" err="1" smtClean="0"/>
                        <a:t>vs</a:t>
                      </a:r>
                      <a:r>
                        <a:rPr lang="en-GB" sz="1200" b="1" noProof="0" dirty="0" smtClean="0"/>
                        <a:t> 1.7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0.62</a:t>
                      </a:r>
                      <a:endParaRPr lang="en-GB" sz="1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9.3 vs 9.2</a:t>
                      </a:r>
                      <a:endParaRPr lang="en-GB" sz="1200" b="1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0.97</a:t>
                      </a:r>
                      <a:r>
                        <a:rPr lang="en-GB" sz="1200" baseline="0" noProof="0" dirty="0" smtClean="0"/>
                        <a:t/>
                      </a:r>
                      <a:br>
                        <a:rPr lang="en-GB" sz="1200" baseline="0" noProof="0" dirty="0" smtClean="0"/>
                      </a:br>
                      <a:endParaRPr lang="en-GB" sz="1200" baseline="0" noProof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aseline="0" noProof="0" dirty="0" smtClean="0">
                          <a:solidFill>
                            <a:srgbClr val="FF0000"/>
                          </a:solidFill>
                        </a:rPr>
                        <a:t>0.91</a:t>
                      </a:r>
                      <a:endParaRPr lang="en-GB" sz="1200" noProof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13 </a:t>
                      </a:r>
                      <a:r>
                        <a:rPr lang="de-DE" sz="1200" noProof="0" dirty="0" err="1" smtClean="0">
                          <a:solidFill>
                            <a:schemeClr val="tx1"/>
                          </a:solidFill>
                        </a:rPr>
                        <a:t>vs</a:t>
                      </a:r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 6</a:t>
                      </a:r>
                      <a:endParaRPr lang="en-GB" sz="120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60% grade ≥ 3 AEs</a:t>
                      </a:r>
                      <a:endParaRPr lang="en-GB" sz="1200" noProof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2936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TITAN</a:t>
                      </a:r>
                      <a:r>
                        <a:rPr lang="en-GB" sz="1200" b="1" baseline="0" noProof="0" dirty="0" smtClean="0"/>
                        <a:t> 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baseline="0" noProof="0" dirty="0" err="1" smtClean="0"/>
                        <a:t>Doce</a:t>
                      </a:r>
                      <a:r>
                        <a:rPr lang="en-GB" sz="1200" b="1" baseline="0" noProof="0" dirty="0" smtClean="0"/>
                        <a:t>/</a:t>
                      </a:r>
                      <a:r>
                        <a:rPr lang="en-GB" sz="1200" b="1" baseline="0" noProof="0" dirty="0" err="1" smtClean="0"/>
                        <a:t>pem</a:t>
                      </a:r>
                      <a:r>
                        <a:rPr lang="en-GB" sz="1200" b="1" baseline="0" noProof="0" dirty="0" smtClean="0"/>
                        <a:t> vs erlotinib,  fast PD (n=304)</a:t>
                      </a:r>
                      <a:r>
                        <a:rPr lang="en-GB" sz="1200" baseline="0" noProof="0" dirty="0" smtClean="0"/>
                        <a:t/>
                      </a:r>
                      <a:br>
                        <a:rPr lang="en-GB" sz="1200" baseline="0" noProof="0" dirty="0" smtClean="0"/>
                      </a:br>
                      <a:r>
                        <a:rPr lang="en-GB" sz="1200" i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</a:t>
                      </a:r>
                      <a:r>
                        <a:rPr lang="en-GB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(n=154)</a:t>
                      </a:r>
                      <a:endParaRPr lang="en-GB" sz="1200" i="1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2.2 vs</a:t>
                      </a:r>
                      <a:r>
                        <a:rPr lang="en-GB" sz="1200" b="1" baseline="0" noProof="0" dirty="0" smtClean="0"/>
                        <a:t> 1.6</a:t>
                      </a:r>
                      <a:endParaRPr lang="en-GB" sz="1200" b="1" noProof="0" dirty="0" smtClean="0"/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1.19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5.5 vs 5.3</a:t>
                      </a:r>
                      <a:endParaRPr lang="en-GB" sz="1200" b="1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0.96</a:t>
                      </a:r>
                      <a:r>
                        <a:rPr lang="en-GB" sz="1200" noProof="0" dirty="0" smtClean="0"/>
                        <a:t/>
                      </a:r>
                      <a:br>
                        <a:rPr lang="en-GB" sz="1200" noProof="0" dirty="0" smtClean="0"/>
                      </a:br>
                      <a:endParaRPr lang="en-GB" sz="1200" noProof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aseline="0" noProof="0" dirty="0" smtClean="0">
                          <a:solidFill>
                            <a:srgbClr val="FF0000"/>
                          </a:solidFill>
                        </a:rPr>
                        <a:t>0.86</a:t>
                      </a:r>
                      <a:endParaRPr lang="en-GB" sz="1200" noProof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8 </a:t>
                      </a:r>
                      <a:r>
                        <a:rPr lang="de-DE" sz="1200" noProof="0" dirty="0" err="1" smtClean="0">
                          <a:solidFill>
                            <a:schemeClr val="tx1"/>
                          </a:solidFill>
                        </a:rPr>
                        <a:t>vs</a:t>
                      </a:r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 6</a:t>
                      </a:r>
                      <a:endParaRPr lang="en-GB" sz="120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31% grade ≥ 3 AEs</a:t>
                      </a:r>
                      <a:endParaRPr lang="en-GB" sz="1200" noProof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2936"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>
                          <a:solidFill>
                            <a:schemeClr val="tx1"/>
                          </a:solidFill>
                        </a:rPr>
                        <a:t>SUN1087</a:t>
                      </a:r>
                      <a:endParaRPr lang="en-GB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noProof="0" dirty="0" smtClean="0">
                          <a:solidFill>
                            <a:schemeClr val="tx1"/>
                          </a:solidFill>
                        </a:rPr>
                        <a:t>Sunitinib + erlotinib vs erlotinib (n=960)</a:t>
                      </a:r>
                      <a:r>
                        <a:rPr lang="en-GB" sz="1200" noProof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GB" sz="1200" noProof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Squamous </a:t>
                      </a:r>
                      <a:r>
                        <a:rPr lang="en-GB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(n=270)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>
                          <a:solidFill>
                            <a:schemeClr val="tx1"/>
                          </a:solidFill>
                        </a:rPr>
                        <a:t>3.6 vs 2.0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>
                          <a:solidFill>
                            <a:schemeClr val="tx1"/>
                          </a:solidFill>
                        </a:rPr>
                        <a:t>0.81</a:t>
                      </a:r>
                      <a:endParaRPr lang="en-GB" sz="1200" b="1" baseline="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1200" noProof="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GB" sz="1200" noProof="0" dirty="0" smtClean="0">
                          <a:solidFill>
                            <a:srgbClr val="FF0000"/>
                          </a:solidFill>
                        </a:rPr>
                        <a:t>0.8</a:t>
                      </a:r>
                      <a:endParaRPr lang="en-GB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>
                          <a:solidFill>
                            <a:schemeClr val="tx1"/>
                          </a:solidFill>
                        </a:rPr>
                        <a:t>9.0 vs 8.5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>
                          <a:solidFill>
                            <a:schemeClr val="tx1"/>
                          </a:solidFill>
                        </a:rPr>
                        <a:t>0.92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aseline="0" noProof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aseline="0" noProof="0" dirty="0" smtClean="0">
                          <a:solidFill>
                            <a:srgbClr val="FF0000"/>
                          </a:solidFill>
                        </a:rPr>
                        <a:t>0.94</a:t>
                      </a:r>
                      <a:endParaRPr lang="en-GB" sz="1200" noProof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11 </a:t>
                      </a:r>
                      <a:r>
                        <a:rPr lang="de-DE" sz="1200" noProof="0" dirty="0" err="1" smtClean="0">
                          <a:solidFill>
                            <a:schemeClr val="tx1"/>
                          </a:solidFill>
                        </a:rPr>
                        <a:t>vs</a:t>
                      </a:r>
                      <a:r>
                        <a:rPr lang="de-DE" sz="1200" noProof="0" dirty="0" smtClean="0">
                          <a:solidFill>
                            <a:schemeClr val="tx1"/>
                          </a:solidFill>
                        </a:rPr>
                        <a:t> 7</a:t>
                      </a:r>
                      <a:endParaRPr lang="en-GB" sz="120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2936">
                <a:tc>
                  <a:txBody>
                    <a:bodyPr/>
                    <a:lstStyle/>
                    <a:p>
                      <a:pPr algn="ctr"/>
                      <a:r>
                        <a:rPr lang="de-DE" sz="1200" b="1" baseline="0" noProof="0" dirty="0" smtClean="0"/>
                        <a:t>TAILOR</a:t>
                      </a:r>
                      <a:endParaRPr lang="en-GB" sz="1200" b="1" baseline="0" noProof="0" dirty="0" smtClean="0"/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baseline="0" noProof="0" dirty="0" err="1" smtClean="0"/>
                        <a:t>Doce</a:t>
                      </a:r>
                      <a:r>
                        <a:rPr lang="en-GB" sz="1200" b="1" baseline="0" noProof="0" dirty="0" smtClean="0"/>
                        <a:t> vs erlotinib, EGFR </a:t>
                      </a:r>
                      <a:r>
                        <a:rPr lang="en-GB" sz="1200" b="1" baseline="0" noProof="0" dirty="0" err="1" smtClean="0"/>
                        <a:t>wt</a:t>
                      </a:r>
                      <a:r>
                        <a:rPr lang="en-GB" sz="1200" b="1" baseline="0" noProof="0" dirty="0" smtClean="0"/>
                        <a:t> (n=222)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i="0" kern="1200" noProof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</a:t>
                      </a:r>
                      <a:r>
                        <a:rPr lang="de-DE" sz="1200" i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(n=54)</a:t>
                      </a:r>
                      <a:endParaRPr lang="en-GB" sz="1200" i="1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2.9 vs 2.4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noProof="0" dirty="0" smtClean="0"/>
                        <a:t>0.72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kern="1200" noProof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0.57</a:t>
                      </a:r>
                      <a:endParaRPr lang="en-GB" sz="1200" b="0" kern="1200" noProof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/>
                        <a:t>8.2 </a:t>
                      </a:r>
                      <a:r>
                        <a:rPr lang="en-GB" sz="1200" b="1" noProof="0" dirty="0" err="1" smtClean="0"/>
                        <a:t>vs</a:t>
                      </a:r>
                      <a:r>
                        <a:rPr lang="en-GB" sz="1200" b="1" noProof="0" dirty="0" smtClean="0"/>
                        <a:t> 5.4</a:t>
                      </a: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noProof="0" dirty="0" smtClean="0">
                          <a:solidFill>
                            <a:schemeClr val="tx1"/>
                          </a:solidFill>
                        </a:rPr>
                        <a:t>0.78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noProof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noProof="0" dirty="0" smtClean="0">
                          <a:solidFill>
                            <a:srgbClr val="FF0000"/>
                          </a:solidFill>
                        </a:rPr>
                        <a:t>0.90</a:t>
                      </a:r>
                      <a:endParaRPr lang="en-GB" sz="1200" b="0" noProof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noProof="0" dirty="0" smtClean="0">
                          <a:solidFill>
                            <a:schemeClr val="tx1"/>
                          </a:solidFill>
                        </a:rPr>
                        <a:t>15 </a:t>
                      </a:r>
                      <a:r>
                        <a:rPr lang="de-DE" sz="1200" b="0" noProof="0" dirty="0" err="1" smtClean="0">
                          <a:solidFill>
                            <a:schemeClr val="tx1"/>
                          </a:solidFill>
                        </a:rPr>
                        <a:t>vs</a:t>
                      </a:r>
                      <a:r>
                        <a:rPr lang="de-DE" sz="1200" b="0" noProof="0" dirty="0" smtClean="0">
                          <a:solidFill>
                            <a:schemeClr val="tx1"/>
                          </a:solidFill>
                        </a:rPr>
                        <a:t> 3</a:t>
                      </a:r>
                      <a:endParaRPr lang="en-GB" sz="12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noProof="0" dirty="0" smtClean="0">
                          <a:solidFill>
                            <a:schemeClr val="tx1"/>
                          </a:solidFill>
                        </a:rPr>
                        <a:t>5% FN</a:t>
                      </a:r>
                      <a:endParaRPr lang="en-GB" sz="12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2936">
                <a:tc>
                  <a:txBody>
                    <a:bodyPr/>
                    <a:lstStyle/>
                    <a:p>
                      <a:pPr algn="ctr"/>
                      <a:r>
                        <a:rPr lang="de-DE" sz="1200" b="1" baseline="0" noProof="0" dirty="0" smtClean="0"/>
                        <a:t>DELTA</a:t>
                      </a:r>
                      <a:endParaRPr lang="en-GB" sz="1200" b="1" baseline="0" noProof="0" dirty="0" smtClean="0"/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Erlotinib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1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doce</a:t>
                      </a: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(n=301)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i="0" kern="1200" noProof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Squamous</a:t>
                      </a:r>
                      <a:r>
                        <a:rPr lang="de-DE" sz="1200" i="0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i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(n=61)</a:t>
                      </a:r>
                      <a:endParaRPr lang="en-GB" sz="1200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noProof="0" dirty="0" smtClean="0"/>
                        <a:t>2.0 </a:t>
                      </a:r>
                      <a:r>
                        <a:rPr lang="de-DE" sz="1200" b="1" noProof="0" dirty="0" err="1" smtClean="0"/>
                        <a:t>vs</a:t>
                      </a:r>
                      <a:r>
                        <a:rPr lang="de-DE" sz="1200" b="1" noProof="0" dirty="0" smtClean="0"/>
                        <a:t> 3.2</a:t>
                      </a:r>
                      <a:endParaRPr lang="en-GB" sz="1200" b="1" noProof="0" dirty="0" smtClean="0"/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1.22</a:t>
                      </a:r>
                      <a:endParaRPr lang="en-GB" sz="1200" b="1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noProof="0" dirty="0" smtClean="0"/>
                        <a:t>14.8 </a:t>
                      </a:r>
                      <a:r>
                        <a:rPr lang="de-DE" sz="1200" b="1" noProof="0" dirty="0" err="1" smtClean="0"/>
                        <a:t>vs</a:t>
                      </a:r>
                      <a:r>
                        <a:rPr lang="de-DE" sz="1200" b="1" noProof="0" dirty="0" smtClean="0"/>
                        <a:t> 12.2</a:t>
                      </a:r>
                      <a:endParaRPr lang="en-GB" sz="1200" b="1" noProof="0" dirty="0" smtClean="0"/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noProof="0" dirty="0" smtClean="0">
                          <a:solidFill>
                            <a:schemeClr val="tx1"/>
                          </a:solidFill>
                        </a:rPr>
                        <a:t>0.91</a:t>
                      </a:r>
                      <a:endParaRPr lang="en-GB" sz="1200" b="1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noProof="0" dirty="0" smtClean="0">
                          <a:solidFill>
                            <a:schemeClr val="tx1"/>
                          </a:solidFill>
                        </a:rPr>
                        <a:t>17 vs18</a:t>
                      </a:r>
                      <a:endParaRPr lang="en-GB" sz="12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noProof="0" dirty="0" smtClean="0">
                          <a:solidFill>
                            <a:schemeClr val="tx1"/>
                          </a:solidFill>
                        </a:rPr>
                        <a:t>15% FN</a:t>
                      </a:r>
                      <a:endParaRPr lang="en-GB" sz="12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393">
                <a:tc>
                  <a:txBody>
                    <a:bodyPr/>
                    <a:lstStyle/>
                    <a:p>
                      <a:pPr algn="ctr"/>
                      <a:r>
                        <a:rPr lang="de-DE" sz="1200" b="1" baseline="0" noProof="0" dirty="0" smtClean="0"/>
                        <a:t>ARCHER 1009</a:t>
                      </a:r>
                      <a:endParaRPr lang="en-GB" sz="1200" b="1" baseline="0" noProof="0" dirty="0" smtClean="0"/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Dacomitinib</a:t>
                      </a:r>
                      <a:r>
                        <a:rPr lang="de-DE" sz="1200" b="1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200" b="1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vs</a:t>
                      </a:r>
                      <a:r>
                        <a:rPr lang="de-DE" sz="1200" b="1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200" b="1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erlotinib</a:t>
                      </a:r>
                      <a:endParaRPr lang="de-DE" sz="1200" b="1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(n=878)</a:t>
                      </a:r>
                      <a:endParaRPr lang="en-GB" sz="1200" b="1" noProof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noProof="0" dirty="0" smtClean="0">
                          <a:ln>
                            <a:noFill/>
                          </a:ln>
                        </a:rPr>
                        <a:t>2.6 </a:t>
                      </a:r>
                      <a:r>
                        <a:rPr lang="de-DE" sz="1200" b="1" noProof="0" dirty="0" err="1" smtClean="0">
                          <a:ln>
                            <a:noFill/>
                          </a:ln>
                        </a:rPr>
                        <a:t>vs</a:t>
                      </a:r>
                      <a:r>
                        <a:rPr lang="de-DE" sz="1200" b="1" noProof="0" dirty="0" smtClean="0">
                          <a:ln>
                            <a:noFill/>
                          </a:ln>
                        </a:rPr>
                        <a:t> 2.6</a:t>
                      </a:r>
                      <a:endParaRPr lang="en-GB" sz="1200" b="1" noProof="0" dirty="0" smtClean="0">
                        <a:ln>
                          <a:noFill/>
                        </a:ln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0.94</a:t>
                      </a:r>
                      <a:endParaRPr lang="en-GB" sz="1200" b="1" kern="120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noProof="0" dirty="0" smtClean="0">
                          <a:ln>
                            <a:noFill/>
                          </a:ln>
                        </a:rPr>
                        <a:t>7.9 </a:t>
                      </a:r>
                      <a:r>
                        <a:rPr lang="de-DE" sz="1200" b="1" noProof="0" dirty="0" err="1" smtClean="0">
                          <a:ln>
                            <a:noFill/>
                          </a:ln>
                        </a:rPr>
                        <a:t>vs</a:t>
                      </a:r>
                      <a:r>
                        <a:rPr lang="de-DE" sz="1200" b="1" noProof="0" dirty="0" smtClean="0">
                          <a:ln>
                            <a:noFill/>
                          </a:ln>
                        </a:rPr>
                        <a:t> 8.4</a:t>
                      </a:r>
                      <a:endParaRPr lang="en-GB" sz="1200" b="1" noProof="0" dirty="0" smtClean="0">
                        <a:ln>
                          <a:noFill/>
                        </a:ln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1.08</a:t>
                      </a:r>
                      <a:endParaRPr lang="en-GB" sz="1200" b="1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11 </a:t>
                      </a:r>
                      <a:r>
                        <a:rPr lang="de-DE" sz="1200" b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vs</a:t>
                      </a:r>
                      <a:r>
                        <a:rPr lang="de-DE" sz="1200" b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8</a:t>
                      </a:r>
                      <a:endParaRPr lang="en-GB" sz="1200" b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11%</a:t>
                      </a:r>
                      <a:r>
                        <a:rPr lang="de-DE" sz="1200" b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° 3 </a:t>
                      </a:r>
                      <a:r>
                        <a:rPr lang="de-DE" sz="1200" b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diarrhoea</a:t>
                      </a:r>
                      <a:endParaRPr lang="en-GB" sz="1200" b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-6035" y="6188904"/>
            <a:ext cx="41079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Shepherd FA et al. </a:t>
            </a:r>
            <a:r>
              <a:rPr lang="de-DE" sz="900" i="1" dirty="0"/>
              <a:t>N Engl J Med </a:t>
            </a:r>
            <a:r>
              <a:rPr lang="de-DE" sz="900" i="1" dirty="0" smtClean="0"/>
              <a:t>(2005); </a:t>
            </a:r>
            <a:r>
              <a:rPr lang="de-DE" sz="900" dirty="0"/>
              <a:t>353(2):</a:t>
            </a:r>
            <a:r>
              <a:rPr lang="de-DE" sz="900" dirty="0" smtClean="0"/>
              <a:t>123-132</a:t>
            </a:r>
          </a:p>
          <a:p>
            <a:r>
              <a:rPr lang="de-DE" sz="900" dirty="0"/>
              <a:t>Natale RB et al. </a:t>
            </a:r>
            <a:r>
              <a:rPr lang="de-DE" sz="900" i="1" dirty="0"/>
              <a:t>J </a:t>
            </a:r>
            <a:r>
              <a:rPr lang="de-DE" sz="900" i="1" dirty="0" err="1"/>
              <a:t>Clin</a:t>
            </a:r>
            <a:r>
              <a:rPr lang="de-DE" sz="900" i="1" dirty="0"/>
              <a:t> </a:t>
            </a:r>
            <a:r>
              <a:rPr lang="de-DE" sz="900" i="1" dirty="0" err="1"/>
              <a:t>Oncol</a:t>
            </a:r>
            <a:r>
              <a:rPr lang="de-DE" sz="900" i="1" dirty="0"/>
              <a:t>. </a:t>
            </a:r>
            <a:r>
              <a:rPr lang="de-DE" sz="900" i="1" dirty="0" smtClean="0"/>
              <a:t>(2011) </a:t>
            </a:r>
            <a:r>
              <a:rPr lang="de-DE" sz="900" dirty="0"/>
              <a:t>Mar 10;29(8):</a:t>
            </a:r>
            <a:r>
              <a:rPr lang="de-DE" sz="900" dirty="0" smtClean="0"/>
              <a:t>1059-66</a:t>
            </a:r>
          </a:p>
          <a:p>
            <a:r>
              <a:rPr lang="de-DE" sz="900" dirty="0"/>
              <a:t>Herbst RS et al. </a:t>
            </a:r>
            <a:r>
              <a:rPr lang="en-US" sz="900" i="1" dirty="0"/>
              <a:t>Lancet. </a:t>
            </a:r>
            <a:r>
              <a:rPr lang="en-US" sz="900" i="1" dirty="0" smtClean="0"/>
              <a:t>(2011)</a:t>
            </a:r>
            <a:r>
              <a:rPr lang="en-US" sz="900" dirty="0" smtClean="0"/>
              <a:t>;377(9780</a:t>
            </a:r>
            <a:r>
              <a:rPr lang="en-US" sz="900" dirty="0"/>
              <a:t>):1846-54</a:t>
            </a:r>
            <a:r>
              <a:rPr lang="de-DE" sz="1050" dirty="0" smtClean="0"/>
              <a:t>.</a:t>
            </a:r>
          </a:p>
          <a:p>
            <a:r>
              <a:rPr lang="it-IT" sz="900" dirty="0" err="1"/>
              <a:t>Ciuleanu</a:t>
            </a:r>
            <a:r>
              <a:rPr lang="it-IT" sz="900" dirty="0"/>
              <a:t> T et al. </a:t>
            </a:r>
            <a:r>
              <a:rPr lang="it-IT" sz="900" i="1" dirty="0"/>
              <a:t>Lancet </a:t>
            </a:r>
            <a:r>
              <a:rPr lang="it-IT" sz="900" i="1" dirty="0" err="1"/>
              <a:t>Oncol</a:t>
            </a:r>
            <a:r>
              <a:rPr lang="it-IT" sz="900" i="1" dirty="0"/>
              <a:t>. </a:t>
            </a:r>
            <a:r>
              <a:rPr lang="it-IT" sz="900" i="1" dirty="0" smtClean="0"/>
              <a:t>(2012): </a:t>
            </a:r>
            <a:r>
              <a:rPr lang="it-IT" sz="900" dirty="0" smtClean="0"/>
              <a:t>(3</a:t>
            </a:r>
            <a:r>
              <a:rPr lang="it-IT" sz="900" dirty="0"/>
              <a:t>):</a:t>
            </a:r>
            <a:r>
              <a:rPr lang="it-IT" sz="900" dirty="0" smtClean="0"/>
              <a:t>300-8</a:t>
            </a:r>
          </a:p>
        </p:txBody>
      </p:sp>
      <p:pic>
        <p:nvPicPr>
          <p:cNvPr id="8" name="Picture 2" descr="D:\5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5" b="92105" l="2500" r="93750">
                        <a14:foregroundMark x1="26250" y1="44737" x2="26250" y2="44737"/>
                        <a14:foregroundMark x1="13750" y1="21053" x2="52500" y2="13158"/>
                        <a14:foregroundMark x1="2500" y1="44737" x2="2500" y2="44737"/>
                        <a14:foregroundMark x1="93750" y1="44737" x2="93750" y2="44737"/>
                        <a14:foregroundMark x1="51250" y1="92105" x2="51250" y2="92105"/>
                        <a14:backgroundMark x1="3750" y1="5263" x2="3750" y2="5263"/>
                        <a14:backgroundMark x1="96250" y1="7895" x2="96250" y2="7895"/>
                        <a14:backgroundMark x1="96250" y1="86842" x2="96250" y2="86842"/>
                        <a14:backgroundMark x1="2500" y1="92105" x2="2500" y2="92105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9" y="0"/>
            <a:ext cx="644211" cy="3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89049" y="6188904"/>
            <a:ext cx="4107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/>
              <a:t>Scagliotti</a:t>
            </a:r>
            <a:r>
              <a:rPr lang="de-DE" sz="900" dirty="0" smtClean="0"/>
              <a:t> </a:t>
            </a:r>
            <a:r>
              <a:rPr lang="de-DE" sz="900" dirty="0"/>
              <a:t>GV, at </a:t>
            </a:r>
            <a:r>
              <a:rPr lang="de-DE" sz="900" dirty="0" err="1"/>
              <a:t>el</a:t>
            </a:r>
            <a:r>
              <a:rPr lang="de-DE" sz="900" i="1" dirty="0"/>
              <a:t>. J </a:t>
            </a:r>
            <a:r>
              <a:rPr lang="de-DE" sz="900" i="1" dirty="0" err="1"/>
              <a:t>Clin</a:t>
            </a:r>
            <a:r>
              <a:rPr lang="de-DE" sz="900" i="1" dirty="0"/>
              <a:t> </a:t>
            </a:r>
            <a:r>
              <a:rPr lang="de-DE" sz="900" i="1" dirty="0" err="1"/>
              <a:t>Oncol</a:t>
            </a:r>
            <a:r>
              <a:rPr lang="de-DE" sz="900" i="1" dirty="0"/>
              <a:t>. </a:t>
            </a:r>
            <a:r>
              <a:rPr lang="de-DE" sz="900" i="1" dirty="0" smtClean="0"/>
              <a:t>(2012</a:t>
            </a:r>
            <a:r>
              <a:rPr lang="de-DE" sz="900" dirty="0" smtClean="0"/>
              <a:t>);30(17</a:t>
            </a:r>
            <a:r>
              <a:rPr lang="de-DE" sz="900" dirty="0"/>
              <a:t>):</a:t>
            </a:r>
            <a:r>
              <a:rPr lang="de-DE" sz="900" dirty="0" smtClean="0"/>
              <a:t>2070-8</a:t>
            </a:r>
          </a:p>
          <a:p>
            <a:r>
              <a:rPr lang="de-DE" sz="900" dirty="0" err="1" smtClean="0"/>
              <a:t>Garrassino</a:t>
            </a:r>
            <a:r>
              <a:rPr lang="de-DE" sz="900" dirty="0" smtClean="0"/>
              <a:t> et al </a:t>
            </a:r>
            <a:r>
              <a:rPr lang="de-DE" sz="900" i="1" dirty="0" smtClean="0"/>
              <a:t>Lancet </a:t>
            </a:r>
            <a:r>
              <a:rPr lang="de-DE" sz="900" i="1" dirty="0" err="1" smtClean="0"/>
              <a:t>Oncol</a:t>
            </a:r>
            <a:r>
              <a:rPr lang="de-DE" sz="900" i="1" dirty="0" smtClean="0"/>
              <a:t> </a:t>
            </a:r>
            <a:r>
              <a:rPr lang="de-DE" sz="900" dirty="0" smtClean="0"/>
              <a:t>(2013)</a:t>
            </a:r>
          </a:p>
          <a:p>
            <a:r>
              <a:rPr lang="de-DE" sz="900" dirty="0" err="1" smtClean="0"/>
              <a:t>Kawaguchi</a:t>
            </a:r>
            <a:r>
              <a:rPr lang="de-DE" sz="900" dirty="0" smtClean="0"/>
              <a:t> T et al. </a:t>
            </a:r>
            <a:r>
              <a:rPr lang="de-DE" sz="900" i="1" dirty="0" smtClean="0"/>
              <a:t>J </a:t>
            </a:r>
            <a:r>
              <a:rPr lang="de-DE" sz="900" i="1" dirty="0" err="1" smtClean="0"/>
              <a:t>Clin</a:t>
            </a:r>
            <a:r>
              <a:rPr lang="de-DE" sz="900" i="1" dirty="0" smtClean="0"/>
              <a:t> </a:t>
            </a:r>
            <a:r>
              <a:rPr lang="de-DE" sz="900" i="1" dirty="0" err="1" smtClean="0"/>
              <a:t>Oncol</a:t>
            </a:r>
            <a:r>
              <a:rPr lang="de-DE" sz="900" i="1" dirty="0" smtClean="0"/>
              <a:t> </a:t>
            </a:r>
            <a:r>
              <a:rPr lang="de-DE" sz="900" dirty="0" smtClean="0"/>
              <a:t>(2014); 32; 1902-1908</a:t>
            </a:r>
          </a:p>
          <a:p>
            <a:r>
              <a:rPr lang="de-DE" sz="900" dirty="0" smtClean="0"/>
              <a:t>Ramalingam S et al. </a:t>
            </a:r>
            <a:r>
              <a:rPr lang="en-GB" sz="900" i="1" dirty="0" smtClean="0"/>
              <a:t>J </a:t>
            </a:r>
            <a:r>
              <a:rPr lang="en-GB" sz="900" i="1" dirty="0" err="1"/>
              <a:t>Clin</a:t>
            </a:r>
            <a:r>
              <a:rPr lang="en-GB" sz="900" i="1" dirty="0"/>
              <a:t> </a:t>
            </a:r>
            <a:r>
              <a:rPr lang="en-GB" sz="900" i="1" dirty="0" err="1"/>
              <a:t>Oncol</a:t>
            </a:r>
            <a:r>
              <a:rPr lang="en-GB" sz="900" i="1" dirty="0"/>
              <a:t> </a:t>
            </a:r>
            <a:r>
              <a:rPr lang="en-GB" sz="900" dirty="0"/>
              <a:t>32:5s, 2014 (</a:t>
            </a:r>
            <a:r>
              <a:rPr lang="en-GB" sz="900" dirty="0" err="1"/>
              <a:t>suppl</a:t>
            </a:r>
            <a:r>
              <a:rPr lang="en-GB" sz="900" dirty="0"/>
              <a:t>; </a:t>
            </a:r>
            <a:r>
              <a:rPr lang="en-GB" sz="900" dirty="0" err="1"/>
              <a:t>abstr</a:t>
            </a:r>
            <a:r>
              <a:rPr lang="en-GB" sz="900" dirty="0"/>
              <a:t> 8018)</a:t>
            </a:r>
          </a:p>
        </p:txBody>
      </p:sp>
    </p:spTree>
    <p:extLst>
      <p:ext uri="{BB962C8B-B14F-4D97-AF65-F5344CB8AC3E}">
        <p14:creationId xmlns:p14="http://schemas.microsoft.com/office/powerpoint/2010/main" val="2216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 smtClean="0"/>
              <a:t>The End</a:t>
            </a:r>
            <a:endParaRPr lang="en-US" cap="none" dirty="0">
              <a:solidFill>
                <a:srgbClr val="C5C43C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AutoShape 20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1544" y="462168"/>
            <a:ext cx="328057" cy="271389"/>
          </a:xfrm>
          <a:prstGeom prst="actionButtonHome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900" kern="0" dirty="0">
              <a:solidFill>
                <a:srgbClr val="000000"/>
              </a:solidFill>
              <a:latin typeface="BISansC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23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Giotrif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BECA"/>
      </a:accent1>
      <a:accent2>
        <a:srgbClr val="C3B600"/>
      </a:accent2>
      <a:accent3>
        <a:srgbClr val="A0A1CC"/>
      </a:accent3>
      <a:accent4>
        <a:srgbClr val="FFC000"/>
      </a:accent4>
      <a:accent5>
        <a:srgbClr val="7030A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 cap="rnd">
          <a:solidFill>
            <a:schemeClr val="accent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6_BRANDED_1">
  <a:themeElements>
    <a:clrScheme name="BRANDED_1 15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A08264"/>
      </a:accent1>
      <a:accent2>
        <a:srgbClr val="BDA893"/>
      </a:accent2>
      <a:accent3>
        <a:srgbClr val="FFFFFF"/>
      </a:accent3>
      <a:accent4>
        <a:srgbClr val="000000"/>
      </a:accent4>
      <a:accent5>
        <a:srgbClr val="CDC1B8"/>
      </a:accent5>
      <a:accent6>
        <a:srgbClr val="AB9885"/>
      </a:accent6>
      <a:hlink>
        <a:srgbClr val="D9CDC1"/>
      </a:hlink>
      <a:folHlink>
        <a:srgbClr val="F1ECE8"/>
      </a:folHlink>
    </a:clrScheme>
    <a:fontScheme name="BRANDED_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RANDED_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NDED_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14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A08264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DC1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1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A08264"/>
        </a:accent1>
        <a:accent2>
          <a:srgbClr val="BDA893"/>
        </a:accent2>
        <a:accent3>
          <a:srgbClr val="FFFFFF"/>
        </a:accent3>
        <a:accent4>
          <a:srgbClr val="000000"/>
        </a:accent4>
        <a:accent5>
          <a:srgbClr val="CDC1B8"/>
        </a:accent5>
        <a:accent6>
          <a:srgbClr val="AB9885"/>
        </a:accent6>
        <a:hlink>
          <a:srgbClr val="D9CDC1"/>
        </a:hlink>
        <a:folHlink>
          <a:srgbClr val="F1EC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NDED_1 16">
        <a:dk1>
          <a:srgbClr val="000000"/>
        </a:dk1>
        <a:lt1>
          <a:srgbClr val="FFFFFF"/>
        </a:lt1>
        <a:dk2>
          <a:srgbClr val="000000"/>
        </a:dk2>
        <a:lt2>
          <a:srgbClr val="8A8987"/>
        </a:lt2>
        <a:accent1>
          <a:srgbClr val="AD8F6B"/>
        </a:accent1>
        <a:accent2>
          <a:srgbClr val="BDA893"/>
        </a:accent2>
        <a:accent3>
          <a:srgbClr val="FFFFFF"/>
        </a:accent3>
        <a:accent4>
          <a:srgbClr val="000000"/>
        </a:accent4>
        <a:accent5>
          <a:srgbClr val="D3C6BA"/>
        </a:accent5>
        <a:accent6>
          <a:srgbClr val="AB9885"/>
        </a:accent6>
        <a:hlink>
          <a:srgbClr val="D9CDC1"/>
        </a:hlink>
        <a:folHlink>
          <a:srgbClr val="F1EC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CD2F3E20C1442A58670EE90F6967A" ma:contentTypeVersion="0" ma:contentTypeDescription="Create a new document." ma:contentTypeScope="" ma:versionID="05e03e9dc24789e0b11953f1e99c292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811C60-70B7-48C9-8596-F583F8C787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D94DCE-8DDC-46FC-B724-2B975859B8B3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E4B32DC-A1BA-48BE-9CB9-F8AAD093B0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2215</Words>
  <Application>Microsoft Office PowerPoint</Application>
  <PresentationFormat>Presentación en pantalla (4:3)</PresentationFormat>
  <Paragraphs>599</Paragraphs>
  <Slides>18</Slides>
  <Notes>16</Notes>
  <HiddenSlides>4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Thème Office</vt:lpstr>
      <vt:lpstr>6_BRANDED_1</vt:lpstr>
      <vt:lpstr>think-cell Slide</vt:lpstr>
      <vt:lpstr>LUX-Lung 8</vt:lpstr>
      <vt:lpstr>Background</vt:lpstr>
      <vt:lpstr>Afatinib: Irreversible ErbB Family Inhibition</vt:lpstr>
      <vt:lpstr>LUX-Lung 8: Study Design</vt:lpstr>
      <vt:lpstr>Endpoints </vt:lpstr>
      <vt:lpstr>Timelines and Interim Futility Analysis </vt:lpstr>
      <vt:lpstr>Primary PFS Analysis</vt:lpstr>
      <vt:lpstr>LUX-Lung 8: PFS (Independent Review)</vt:lpstr>
      <vt:lpstr>LUX-Lung 8: PFS (Investigator Review)</vt:lpstr>
      <vt:lpstr>LUX-Lung 8: Objective Response (Independent Review)</vt:lpstr>
      <vt:lpstr>LUX-Lung 8: Adverse Events Overall Summary</vt:lpstr>
      <vt:lpstr>LUX-Lung 8: Drug-Related AEs (&gt;5%)</vt:lpstr>
      <vt:lpstr>LUX-Lung 8: Patient-Reported Outcomes*</vt:lpstr>
      <vt:lpstr>LUX-Lung 8: Conclusions</vt:lpstr>
      <vt:lpstr>Key Communication Points: LUX-Lung 8</vt:lpstr>
      <vt:lpstr>Overview on Second-Line Trials  (Chemo/chemo-backbone)</vt:lpstr>
      <vt:lpstr>Overview on Second-Line Trials (EGFR-TKI)</vt:lpstr>
      <vt:lpstr>The End</vt:lpstr>
    </vt:vector>
  </TitlesOfParts>
  <Company>Image Force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Andrea</dc:creator>
  <cp:lastModifiedBy>Feddersen,Carla  BI-CL-S</cp:lastModifiedBy>
  <cp:revision>3881</cp:revision>
  <cp:lastPrinted>2014-09-23T19:35:18Z</cp:lastPrinted>
  <dcterms:created xsi:type="dcterms:W3CDTF">2013-02-28T15:41:00Z</dcterms:created>
  <dcterms:modified xsi:type="dcterms:W3CDTF">2014-10-20T15:18:31Z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0x010100560CD2F3E20C1442A58670EE90F6967A</vt:lpwstr>
  </property>
  <property fmtid="{D5CDD505-2E9C-101B-9397-08002B2CF9AE}" pid="3" name="_NewReviewCycle">
    <vt:lpwstr/>
  </property>
  <property fmtid="{D5CDD505-2E9C-101B-9397-08002B2CF9AE}" pid="4" name="SlideSubTitleWidth">
    <vt:r8>9.80000019073486</vt:r8>
  </property>
  <property fmtid="{D5CDD505-2E9C-101B-9397-08002B2CF9AE}" pid="5" name="AutoPageNumberingON">
    <vt:bool>true</vt:bool>
  </property>
  <property fmtid="{D5CDD505-2E9C-101B-9397-08002B2CF9AE}" pid="6" name="TabStyleTOC">
    <vt:bool>false</vt:bool>
  </property>
  <property fmtid="{D5CDD505-2E9C-101B-9397-08002B2CF9AE}" pid="7" name="ShowDocPath">
    <vt:bool>false</vt:bool>
  </property>
</Properties>
</file>