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1" d="100"/>
          <a:sy n="71" d="100"/>
        </p:scale>
        <p:origin x="-2922" y="-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8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46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34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62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17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50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03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0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4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6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08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1EBF5-5B32-45B8-9FF8-C731E685374A}" type="datetimeFigureOut">
              <a:rPr lang="en-GB" smtClean="0"/>
              <a:t>11/04/2016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081E0-28B7-401E-B48D-E7BFD8B766F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17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Randomized Phase III Study Comparing </a:t>
            </a:r>
            <a:r>
              <a:rPr lang="en-GB" sz="2800" dirty="0" err="1"/>
              <a:t>Gefitinib</a:t>
            </a:r>
            <a:r>
              <a:rPr lang="en-GB" sz="2800" dirty="0"/>
              <a:t> With</a:t>
            </a:r>
            <a:br>
              <a:rPr lang="en-GB" sz="2800" dirty="0"/>
            </a:br>
            <a:r>
              <a:rPr lang="en-GB" sz="2800" dirty="0" err="1"/>
              <a:t>Erlotinib</a:t>
            </a:r>
            <a:r>
              <a:rPr lang="en-GB" sz="2800" dirty="0"/>
              <a:t> in Patients With Previously Treated Advanced Lung</a:t>
            </a:r>
            <a:br>
              <a:rPr lang="en-GB" sz="2800" dirty="0"/>
            </a:br>
            <a:r>
              <a:rPr lang="en-GB" sz="2800" dirty="0"/>
              <a:t>Adenocarcinoma: WJOG 5108L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Yoshiko </a:t>
            </a:r>
            <a:r>
              <a:rPr lang="en-GB" sz="2800" dirty="0" smtClean="0"/>
              <a:t>U, et al. J </a:t>
            </a:r>
            <a:r>
              <a:rPr lang="en-GB" sz="2800" dirty="0" err="1"/>
              <a:t>Clin</a:t>
            </a:r>
            <a:r>
              <a:rPr lang="en-GB" sz="2800" dirty="0"/>
              <a:t> </a:t>
            </a:r>
            <a:r>
              <a:rPr lang="en-GB" sz="2800" dirty="0" err="1"/>
              <a:t>Oncol</a:t>
            </a:r>
            <a:r>
              <a:rPr lang="en-GB" sz="2800" dirty="0"/>
              <a:t> 34. </a:t>
            </a:r>
            <a:r>
              <a:rPr lang="en-GB" sz="2800" dirty="0" smtClean="0"/>
              <a:t>2016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9298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Key </a:t>
            </a:r>
            <a:r>
              <a:rPr lang="de-DE" dirty="0" err="1" smtClean="0"/>
              <a:t>Finding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 </a:t>
            </a:r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gefitinib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erlotinib</a:t>
            </a:r>
            <a:r>
              <a:rPr lang="de-DE" dirty="0" smtClean="0"/>
              <a:t> in a </a:t>
            </a:r>
            <a:r>
              <a:rPr lang="de-DE" dirty="0" err="1" smtClean="0"/>
              <a:t>mixed</a:t>
            </a:r>
            <a:r>
              <a:rPr lang="de-DE" dirty="0" smtClean="0"/>
              <a:t>, </a:t>
            </a:r>
            <a:r>
              <a:rPr lang="de-DE" dirty="0" err="1" smtClean="0"/>
              <a:t>chemo-pretreated</a:t>
            </a:r>
            <a:r>
              <a:rPr lang="de-DE" dirty="0" smtClean="0"/>
              <a:t> </a:t>
            </a:r>
            <a:r>
              <a:rPr lang="de-DE" dirty="0" err="1" smtClean="0"/>
              <a:t>population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561 </a:t>
            </a:r>
            <a:r>
              <a:rPr lang="de-DE" dirty="0" err="1" smtClean="0"/>
              <a:t>patients</a:t>
            </a:r>
            <a:r>
              <a:rPr lang="de-DE" dirty="0" smtClean="0"/>
              <a:t> (72% EGFRM+, 30% &gt;3</a:t>
            </a:r>
            <a:r>
              <a:rPr lang="de-DE" baseline="30000" dirty="0" smtClean="0"/>
              <a:t>rd</a:t>
            </a:r>
            <a:r>
              <a:rPr lang="de-DE" dirty="0" smtClean="0"/>
              <a:t> </a:t>
            </a:r>
            <a:r>
              <a:rPr lang="de-DE" dirty="0" err="1" smtClean="0"/>
              <a:t>line</a:t>
            </a:r>
            <a:r>
              <a:rPr lang="de-DE" dirty="0" smtClean="0"/>
              <a:t>, 23% </a:t>
            </a:r>
            <a:r>
              <a:rPr lang="de-DE" dirty="0" err="1" smtClean="0"/>
              <a:t>recurrent</a:t>
            </a:r>
            <a:r>
              <a:rPr lang="de-DE" dirty="0" smtClean="0"/>
              <a:t> NSCLC) for non-</a:t>
            </a:r>
            <a:r>
              <a:rPr lang="de-DE" dirty="0" err="1" smtClean="0"/>
              <a:t>inferiority</a:t>
            </a:r>
            <a:r>
              <a:rPr lang="de-DE" dirty="0" smtClean="0"/>
              <a:t> </a:t>
            </a:r>
            <a:r>
              <a:rPr lang="de-DE" dirty="0" err="1" smtClean="0"/>
              <a:t>did</a:t>
            </a:r>
            <a:r>
              <a:rPr lang="de-DE" dirty="0" smtClean="0"/>
              <a:t> not </a:t>
            </a:r>
            <a:r>
              <a:rPr lang="de-DE" dirty="0" err="1" smtClean="0"/>
              <a:t>meet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pre-specified</a:t>
            </a:r>
            <a:r>
              <a:rPr lang="de-DE" dirty="0" smtClean="0"/>
              <a:t> non-</a:t>
            </a:r>
            <a:r>
              <a:rPr lang="de-DE" dirty="0" err="1" smtClean="0"/>
              <a:t>inferiority</a:t>
            </a:r>
            <a:r>
              <a:rPr lang="de-DE" dirty="0" smtClean="0"/>
              <a:t> </a:t>
            </a:r>
            <a:r>
              <a:rPr lang="de-DE" dirty="0" err="1" smtClean="0"/>
              <a:t>boundary</a:t>
            </a:r>
            <a:r>
              <a:rPr lang="de-DE" dirty="0" smtClean="0"/>
              <a:t> for PFS.</a:t>
            </a:r>
          </a:p>
          <a:p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446541"/>
              </p:ext>
            </p:extLst>
          </p:nvPr>
        </p:nvGraphicFramePr>
        <p:xfrm>
          <a:off x="4787900" y="4149725"/>
          <a:ext cx="1871663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Acrobat Document" r:id="rId3" imgW="5572096" imgH="7457959" progId="AcroExch.Document.7">
                  <p:embed/>
                </p:oleObj>
              </mc:Choice>
              <mc:Fallback>
                <p:oleObj name="Acrobat Document" r:id="rId3" imgW="5572096" imgH="7457959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7900" y="4149725"/>
                        <a:ext cx="1871663" cy="2505075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52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" y="2060848"/>
            <a:ext cx="9252520" cy="361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PFS </a:t>
            </a:r>
            <a:r>
              <a:rPr lang="de-DE" dirty="0" err="1" smtClean="0"/>
              <a:t>and</a:t>
            </a:r>
            <a:r>
              <a:rPr lang="de-DE" dirty="0" smtClean="0"/>
              <a:t> OS in FAS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453336"/>
            <a:ext cx="204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FAS: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15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Subpopulation EGFRM+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98558"/>
            <a:ext cx="7412137" cy="53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1988840"/>
            <a:ext cx="983474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EGFRM+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090279" y="4581128"/>
            <a:ext cx="758541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L858R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613938" y="4581128"/>
            <a:ext cx="966290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EGFR </a:t>
            </a:r>
            <a:r>
              <a:rPr lang="de-DE" dirty="0" err="1" smtClean="0"/>
              <a:t>wt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1988840"/>
            <a:ext cx="729687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Del19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09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Key </a:t>
            </a:r>
            <a:r>
              <a:rPr lang="de-DE" dirty="0" err="1" smtClean="0"/>
              <a:t>Findings</a:t>
            </a:r>
            <a:r>
              <a:rPr lang="de-DE" dirty="0" smtClean="0"/>
              <a:t>: Summary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062388"/>
              </p:ext>
            </p:extLst>
          </p:nvPr>
        </p:nvGraphicFramePr>
        <p:xfrm>
          <a:off x="755576" y="1772816"/>
          <a:ext cx="7416824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977"/>
                <a:gridCol w="1298231"/>
                <a:gridCol w="1296144"/>
                <a:gridCol w="1423463"/>
                <a:gridCol w="1664533"/>
                <a:gridCol w="1160476"/>
              </a:tblGrid>
              <a:tr h="37084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err="1" smtClean="0"/>
                        <a:t>Erlotinib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err="1" smtClean="0"/>
                        <a:t>Gefitinib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/>
                        <a:t>HR (95% CI)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 smtClean="0"/>
                        <a:t>P-</a:t>
                      </a:r>
                      <a:r>
                        <a:rPr lang="de-DE" sz="2000" dirty="0" err="1" smtClean="0"/>
                        <a:t>value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de-DE" sz="2000" b="1" dirty="0" smtClean="0"/>
                        <a:t>ORR</a:t>
                      </a:r>
                      <a:endParaRPr lang="en-GB" sz="2000" b="1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FAS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44.1 %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45.9 %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0.686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EGFRM+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55.0 %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58.9 %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0.476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de-DE" sz="2000" b="1" dirty="0" smtClean="0"/>
                        <a:t>PFS</a:t>
                      </a:r>
                      <a:endParaRPr lang="en-GB" sz="2000" b="1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FAS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7.5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6.5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1.125 </a:t>
                      </a:r>
                    </a:p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(0.940, 1.347)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0.257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EGFRM+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10.0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8.3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1.093</a:t>
                      </a:r>
                    </a:p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(0.879, 1.358)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0.424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de-DE" sz="2000" b="1" dirty="0" smtClean="0"/>
                        <a:t>OS</a:t>
                      </a:r>
                      <a:endParaRPr lang="en-GB" sz="2000" b="1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FAS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22.8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24.5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1.038</a:t>
                      </a:r>
                    </a:p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(0.833; 1.294)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0.768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 smtClean="0"/>
                        <a:t>EGFRM+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31.4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26.5 </a:t>
                      </a:r>
                      <a:r>
                        <a:rPr lang="de-DE" sz="2000" dirty="0" err="1" smtClean="0"/>
                        <a:t>mo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1.189</a:t>
                      </a:r>
                    </a:p>
                    <a:p>
                      <a:pPr algn="ctr"/>
                      <a:r>
                        <a:rPr lang="en-GB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(0.900, 1.570)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smtClean="0"/>
                        <a:t>0.221</a:t>
                      </a: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6453336"/>
            <a:ext cx="204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FAS: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90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Putting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This a </a:t>
            </a:r>
            <a:r>
              <a:rPr lang="de-DE" dirty="0" err="1" smtClean="0"/>
              <a:t>Japanese-only</a:t>
            </a:r>
            <a:r>
              <a:rPr lang="de-DE" dirty="0" smtClean="0"/>
              <a:t> Non-</a:t>
            </a:r>
            <a:r>
              <a:rPr lang="de-DE" dirty="0" err="1" smtClean="0"/>
              <a:t>inferiority</a:t>
            </a:r>
            <a:r>
              <a:rPr lang="de-DE" dirty="0" smtClean="0"/>
              <a:t> </a:t>
            </a:r>
            <a:r>
              <a:rPr lang="de-DE" dirty="0" err="1" smtClean="0"/>
              <a:t>trial</a:t>
            </a:r>
            <a:r>
              <a:rPr lang="de-DE" dirty="0" smtClean="0"/>
              <a:t> in a </a:t>
            </a:r>
            <a:r>
              <a:rPr lang="de-DE" dirty="0" err="1" smtClean="0"/>
              <a:t>pre-treated</a:t>
            </a:r>
            <a:r>
              <a:rPr lang="de-DE" dirty="0" smtClean="0"/>
              <a:t> </a:t>
            </a:r>
            <a:r>
              <a:rPr lang="de-DE" dirty="0" err="1" smtClean="0"/>
              <a:t>mixed</a:t>
            </a:r>
            <a:r>
              <a:rPr lang="de-DE" dirty="0" smtClean="0"/>
              <a:t> </a:t>
            </a:r>
            <a:r>
              <a:rPr lang="de-DE" dirty="0" err="1" smtClean="0"/>
              <a:t>population</a:t>
            </a:r>
            <a:r>
              <a:rPr lang="de-DE" dirty="0" smtClean="0"/>
              <a:t> </a:t>
            </a:r>
            <a:r>
              <a:rPr lang="de-DE" dirty="0" err="1" smtClean="0"/>
              <a:t>including</a:t>
            </a:r>
            <a:r>
              <a:rPr lang="de-DE" dirty="0" smtClean="0"/>
              <a:t> EGFR-</a:t>
            </a:r>
            <a:r>
              <a:rPr lang="de-DE" dirty="0" err="1" smtClean="0"/>
              <a:t>wt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EGFRM+ </a:t>
            </a:r>
            <a:r>
              <a:rPr lang="de-DE" dirty="0" err="1" smtClean="0"/>
              <a:t>patients</a:t>
            </a:r>
            <a:r>
              <a:rPr lang="de-DE" dirty="0" smtClean="0"/>
              <a:t>.</a:t>
            </a:r>
          </a:p>
          <a:p>
            <a:r>
              <a:rPr lang="de-DE" dirty="0" smtClean="0"/>
              <a:t>The </a:t>
            </a:r>
            <a:r>
              <a:rPr lang="de-DE" dirty="0" err="1" smtClean="0"/>
              <a:t>trial</a:t>
            </a:r>
            <a:r>
              <a:rPr lang="de-DE" dirty="0" smtClean="0"/>
              <a:t> was (</a:t>
            </a:r>
            <a:r>
              <a:rPr lang="de-DE" dirty="0" err="1" smtClean="0"/>
              <a:t>only</a:t>
            </a:r>
            <a:r>
              <a:rPr lang="de-DE" dirty="0" smtClean="0"/>
              <a:t> after </a:t>
            </a:r>
            <a:r>
              <a:rPr lang="de-DE" dirty="0" err="1" smtClean="0"/>
              <a:t>adjustment</a:t>
            </a:r>
            <a:r>
              <a:rPr lang="de-DE" dirty="0" smtClean="0"/>
              <a:t>) not </a:t>
            </a:r>
            <a:r>
              <a:rPr lang="de-DE" dirty="0" err="1" smtClean="0"/>
              <a:t>able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show</a:t>
            </a:r>
            <a:r>
              <a:rPr lang="de-DE" dirty="0" smtClean="0"/>
              <a:t> non-</a:t>
            </a:r>
            <a:r>
              <a:rPr lang="de-DE" dirty="0" err="1" smtClean="0"/>
              <a:t>inferiority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gefitinib</a:t>
            </a:r>
            <a:r>
              <a:rPr lang="de-DE" dirty="0" smtClean="0"/>
              <a:t> for PFS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pre-specified</a:t>
            </a:r>
            <a:r>
              <a:rPr lang="de-DE" dirty="0" smtClean="0"/>
              <a:t> </a:t>
            </a:r>
            <a:r>
              <a:rPr lang="de-DE" dirty="0" err="1" smtClean="0"/>
              <a:t>boundary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1.3 for </a:t>
            </a:r>
            <a:r>
              <a:rPr lang="de-DE" dirty="0" err="1" smtClean="0"/>
              <a:t>upper</a:t>
            </a:r>
            <a:r>
              <a:rPr lang="de-DE" smtClean="0"/>
              <a:t> CI.</a:t>
            </a:r>
            <a:endParaRPr lang="de-DE" dirty="0" smtClean="0"/>
          </a:p>
          <a:p>
            <a:r>
              <a:rPr lang="de-DE" dirty="0" err="1" smtClean="0"/>
              <a:t>However</a:t>
            </a:r>
            <a:r>
              <a:rPr lang="de-DE" dirty="0" smtClean="0"/>
              <a:t>, </a:t>
            </a:r>
            <a:r>
              <a:rPr lang="de-DE" dirty="0" err="1" smtClean="0"/>
              <a:t>efficacy</a:t>
            </a:r>
            <a:r>
              <a:rPr lang="de-DE" dirty="0" smtClean="0"/>
              <a:t> </a:t>
            </a:r>
            <a:r>
              <a:rPr lang="de-DE" dirty="0" err="1" smtClean="0"/>
              <a:t>parameter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erlotinib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gefitinib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not different (</a:t>
            </a:r>
            <a:r>
              <a:rPr lang="de-DE" dirty="0" err="1" smtClean="0"/>
              <a:t>look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curves</a:t>
            </a:r>
            <a:r>
              <a:rPr lang="de-DE" dirty="0" smtClean="0"/>
              <a:t>!) </a:t>
            </a:r>
            <a:r>
              <a:rPr lang="de-DE" dirty="0" err="1" smtClean="0"/>
              <a:t>with</a:t>
            </a:r>
            <a:r>
              <a:rPr lang="de-DE" dirty="0" smtClean="0"/>
              <a:t> HRs </a:t>
            </a:r>
            <a:r>
              <a:rPr lang="de-DE" dirty="0" err="1" smtClean="0"/>
              <a:t>around</a:t>
            </a:r>
            <a:r>
              <a:rPr lang="de-DE" dirty="0" smtClean="0"/>
              <a:t> 1.1 </a:t>
            </a:r>
            <a:r>
              <a:rPr lang="de-DE" dirty="0" err="1" smtClean="0"/>
              <a:t>and</a:t>
            </a:r>
            <a:r>
              <a:rPr lang="de-DE" dirty="0" smtClean="0"/>
              <a:t> ORR </a:t>
            </a:r>
            <a:r>
              <a:rPr lang="de-DE" dirty="0" err="1" smtClean="0"/>
              <a:t>numerically</a:t>
            </a:r>
            <a:r>
              <a:rPr lang="de-DE" dirty="0" smtClean="0"/>
              <a:t> </a:t>
            </a:r>
            <a:r>
              <a:rPr lang="de-DE" dirty="0" err="1" smtClean="0"/>
              <a:t>slightly</a:t>
            </a:r>
            <a:r>
              <a:rPr lang="de-DE" dirty="0" smtClean="0"/>
              <a:t> </a:t>
            </a:r>
            <a:r>
              <a:rPr lang="de-DE" dirty="0" err="1" smtClean="0"/>
              <a:t>better</a:t>
            </a:r>
            <a:r>
              <a:rPr lang="de-DE" dirty="0" smtClean="0"/>
              <a:t> for </a:t>
            </a:r>
            <a:r>
              <a:rPr lang="de-DE" dirty="0" err="1" smtClean="0"/>
              <a:t>gefitinib</a:t>
            </a:r>
            <a:r>
              <a:rPr lang="de-DE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5754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Is</a:t>
            </a:r>
            <a:r>
              <a:rPr lang="de-DE" dirty="0" smtClean="0"/>
              <a:t> This Trial Relevant for LUX-Lung 7?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b="1" dirty="0" err="1" smtClean="0"/>
              <a:t>No</a:t>
            </a:r>
            <a:r>
              <a:rPr lang="de-DE" dirty="0" smtClean="0"/>
              <a:t>,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trial</a:t>
            </a:r>
            <a:r>
              <a:rPr lang="de-DE" dirty="0" smtClean="0"/>
              <a:t> </a:t>
            </a:r>
            <a:r>
              <a:rPr lang="de-DE" dirty="0" err="1" smtClean="0"/>
              <a:t>does</a:t>
            </a:r>
            <a:r>
              <a:rPr lang="de-DE" dirty="0" smtClean="0"/>
              <a:t> not </a:t>
            </a:r>
            <a:r>
              <a:rPr lang="de-DE" dirty="0" err="1" smtClean="0"/>
              <a:t>show</a:t>
            </a:r>
            <a:r>
              <a:rPr lang="de-DE" dirty="0" smtClean="0"/>
              <a:t> </a:t>
            </a:r>
            <a:r>
              <a:rPr lang="de-DE" dirty="0" err="1" smtClean="0"/>
              <a:t>superiority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erlotinib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</a:t>
            </a:r>
            <a:r>
              <a:rPr lang="de-DE" dirty="0" err="1" smtClean="0"/>
              <a:t>gefitinib</a:t>
            </a:r>
            <a:r>
              <a:rPr lang="de-DE" dirty="0" smtClean="0"/>
              <a:t> 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was </a:t>
            </a:r>
            <a:r>
              <a:rPr lang="de-DE" dirty="0" err="1" smtClean="0"/>
              <a:t>performed</a:t>
            </a:r>
            <a:r>
              <a:rPr lang="de-DE" dirty="0" smtClean="0"/>
              <a:t> in a different </a:t>
            </a:r>
            <a:r>
              <a:rPr lang="de-DE" dirty="0" err="1" smtClean="0"/>
              <a:t>setting</a:t>
            </a:r>
            <a:r>
              <a:rPr lang="de-DE" dirty="0" smtClean="0"/>
              <a:t>. EGRFM+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subgroup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(</a:t>
            </a:r>
            <a:r>
              <a:rPr lang="de-DE" dirty="0" err="1" smtClean="0"/>
              <a:t>and</a:t>
            </a:r>
            <a:r>
              <a:rPr lang="de-DE" dirty="0" smtClean="0"/>
              <a:t> also not </a:t>
            </a:r>
            <a:r>
              <a:rPr lang="de-DE" dirty="0" err="1" smtClean="0"/>
              <a:t>showing</a:t>
            </a:r>
            <a:r>
              <a:rPr lang="de-DE" dirty="0" smtClean="0"/>
              <a:t> </a:t>
            </a:r>
            <a:r>
              <a:rPr lang="de-DE" dirty="0" err="1" smtClean="0"/>
              <a:t>superiority</a:t>
            </a:r>
            <a:r>
              <a:rPr lang="de-DE" dirty="0" smtClean="0"/>
              <a:t>).</a:t>
            </a:r>
          </a:p>
          <a:p>
            <a:r>
              <a:rPr lang="de-DE" dirty="0" err="1" smtClean="0"/>
              <a:t>Efficacy</a:t>
            </a:r>
            <a:r>
              <a:rPr lang="de-DE" dirty="0" smtClean="0"/>
              <a:t> </a:t>
            </a:r>
            <a:r>
              <a:rPr lang="de-DE" dirty="0" err="1"/>
              <a:t>parameter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erlotinib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gefitinib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different (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curves</a:t>
            </a:r>
            <a:r>
              <a:rPr lang="de-DE" dirty="0"/>
              <a:t>!) </a:t>
            </a:r>
            <a:r>
              <a:rPr lang="de-DE" dirty="0" err="1"/>
              <a:t>with</a:t>
            </a:r>
            <a:r>
              <a:rPr lang="de-DE" dirty="0"/>
              <a:t> HRs </a:t>
            </a:r>
            <a:r>
              <a:rPr lang="de-DE" dirty="0" err="1"/>
              <a:t>around</a:t>
            </a:r>
            <a:r>
              <a:rPr lang="de-DE" dirty="0"/>
              <a:t> 1.1 </a:t>
            </a:r>
            <a:r>
              <a:rPr lang="de-DE" dirty="0" err="1" smtClean="0"/>
              <a:t>showing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didn‘t</a:t>
            </a:r>
            <a:r>
              <a:rPr lang="de-DE" dirty="0" smtClean="0"/>
              <a:t> </a:t>
            </a:r>
            <a:r>
              <a:rPr lang="de-DE" dirty="0" err="1" smtClean="0"/>
              <a:t>selected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‚</a:t>
            </a:r>
            <a:r>
              <a:rPr lang="de-DE" dirty="0" err="1" smtClean="0"/>
              <a:t>weaker</a:t>
            </a:r>
            <a:r>
              <a:rPr lang="de-DE" dirty="0" smtClean="0"/>
              <a:t>‘ </a:t>
            </a:r>
            <a:r>
              <a:rPr lang="de-DE" dirty="0" err="1" smtClean="0"/>
              <a:t>comparator</a:t>
            </a:r>
            <a:r>
              <a:rPr lang="de-DE" dirty="0" smtClean="0"/>
              <a:t>.</a:t>
            </a:r>
            <a:endParaRPr lang="en-GB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sz="3200" dirty="0" smtClean="0"/>
              <a:t>A </a:t>
            </a:r>
            <a:r>
              <a:rPr lang="de-DE" sz="3200" dirty="0" err="1"/>
              <a:t>recent</a:t>
            </a:r>
            <a:r>
              <a:rPr lang="de-DE" sz="3200" dirty="0"/>
              <a:t> H2H </a:t>
            </a:r>
            <a:r>
              <a:rPr lang="de-DE" sz="3200" dirty="0" err="1"/>
              <a:t>trial</a:t>
            </a:r>
            <a:r>
              <a:rPr lang="de-DE" sz="3200" dirty="0"/>
              <a:t> </a:t>
            </a:r>
            <a:r>
              <a:rPr lang="de-DE" sz="3200" dirty="0" err="1"/>
              <a:t>from</a:t>
            </a:r>
            <a:r>
              <a:rPr lang="de-DE" sz="3200" dirty="0"/>
              <a:t> China </a:t>
            </a:r>
            <a:r>
              <a:rPr lang="de-DE" sz="3200" dirty="0" err="1" smtClean="0"/>
              <a:t>addressing</a:t>
            </a:r>
            <a:r>
              <a:rPr lang="de-DE" sz="3200" dirty="0" smtClean="0"/>
              <a:t> </a:t>
            </a:r>
            <a:r>
              <a:rPr lang="de-DE" sz="3200" dirty="0" err="1" smtClean="0"/>
              <a:t>superiority</a:t>
            </a:r>
            <a:r>
              <a:rPr lang="de-DE" sz="3200" dirty="0" smtClean="0"/>
              <a:t> </a:t>
            </a:r>
            <a:r>
              <a:rPr lang="de-DE" sz="3200" dirty="0" err="1" smtClean="0"/>
              <a:t>of</a:t>
            </a:r>
            <a:r>
              <a:rPr lang="de-DE" sz="3200" dirty="0" smtClean="0"/>
              <a:t> </a:t>
            </a:r>
            <a:r>
              <a:rPr lang="de-DE" sz="3200" dirty="0" err="1" smtClean="0"/>
              <a:t>erlotinib</a:t>
            </a:r>
            <a:r>
              <a:rPr lang="de-DE" sz="3200" dirty="0" smtClean="0"/>
              <a:t> </a:t>
            </a:r>
            <a:r>
              <a:rPr lang="de-DE" sz="3200" dirty="0" err="1" smtClean="0"/>
              <a:t>over</a:t>
            </a:r>
            <a:r>
              <a:rPr lang="de-DE" sz="3200" dirty="0" smtClean="0"/>
              <a:t> </a:t>
            </a:r>
            <a:r>
              <a:rPr lang="de-DE" sz="3200" dirty="0" err="1" smtClean="0"/>
              <a:t>gefitinib</a:t>
            </a:r>
            <a:r>
              <a:rPr lang="de-DE" sz="3200" dirty="0" smtClean="0"/>
              <a:t> in EGFRM+ </a:t>
            </a:r>
            <a:r>
              <a:rPr lang="de-DE" sz="3200" dirty="0" err="1" smtClean="0"/>
              <a:t>failed</a:t>
            </a:r>
            <a:r>
              <a:rPr lang="de-DE" sz="3200" dirty="0" smtClean="0"/>
              <a:t> </a:t>
            </a:r>
            <a:r>
              <a:rPr lang="de-DE" sz="3200" dirty="0"/>
              <a:t>(CTONG 0901, </a:t>
            </a:r>
            <a:r>
              <a:rPr lang="de-DE" sz="3200" dirty="0" err="1"/>
              <a:t>presented</a:t>
            </a:r>
            <a:r>
              <a:rPr lang="de-DE" sz="3200" dirty="0"/>
              <a:t> at WCLC 2015 Denver</a:t>
            </a:r>
            <a:r>
              <a:rPr lang="de-DE" sz="3200" dirty="0" smtClean="0"/>
              <a:t>).</a:t>
            </a:r>
            <a:endParaRPr lang="de-DE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737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Statistical Comments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en-US" sz="1800" dirty="0" smtClean="0"/>
              <a:t>Non-inferiority </a:t>
            </a:r>
            <a:r>
              <a:rPr lang="en-US" sz="1800" dirty="0"/>
              <a:t>is not shown, but conclusion that </a:t>
            </a:r>
            <a:r>
              <a:rPr lang="en-US" sz="1800" dirty="0" err="1"/>
              <a:t>Gefitinib</a:t>
            </a:r>
            <a:r>
              <a:rPr lang="en-US" sz="1800" dirty="0"/>
              <a:t> is inferior is not valid. In particular, KM curves for PFS cross and p-values for difference in PFS are rather large </a:t>
            </a:r>
            <a:endParaRPr lang="en-US" sz="1800" dirty="0" smtClean="0"/>
          </a:p>
          <a:p>
            <a:pPr lvl="0"/>
            <a:r>
              <a:rPr lang="en-US" sz="1800" dirty="0" smtClean="0"/>
              <a:t>KM </a:t>
            </a:r>
            <a:r>
              <a:rPr lang="en-US" sz="1800" dirty="0"/>
              <a:t>curves for PFS cross, PFS rates at 12 months are identical and KM curve of </a:t>
            </a:r>
            <a:r>
              <a:rPr lang="en-US" sz="1800" dirty="0" err="1"/>
              <a:t>Gefitinib</a:t>
            </a:r>
            <a:r>
              <a:rPr lang="en-US" sz="1800" dirty="0"/>
              <a:t> even above the KM curve for </a:t>
            </a:r>
            <a:r>
              <a:rPr lang="en-US" sz="1800" dirty="0" err="1"/>
              <a:t>Erlotinib</a:t>
            </a:r>
            <a:r>
              <a:rPr lang="en-US" sz="1800" dirty="0"/>
              <a:t> e.g. at 18 months. So no sign that one of the treatments is better than the other.</a:t>
            </a:r>
            <a:endParaRPr lang="en-GB" sz="1800" dirty="0"/>
          </a:p>
          <a:p>
            <a:pPr lvl="0"/>
            <a:r>
              <a:rPr lang="en-US" sz="1800" dirty="0"/>
              <a:t>As KM curves cross, the proportional hazards assumption is questionable and the HR, as it is calculated under the assumption of PH, is not a good measure to describe treatment difference and also the adjusted HR via the Cox model could have caused problems.</a:t>
            </a:r>
            <a:endParaRPr lang="en-GB" sz="1800" dirty="0"/>
          </a:p>
          <a:p>
            <a:pPr lvl="0"/>
            <a:r>
              <a:rPr lang="en-US" sz="1800" dirty="0"/>
              <a:t>Although the adjusted HR does not show non-inferiority, the unadjusted HR shows non-inferiority. Usually, one would not expect in a randomized trial a large effect on the point estimate by adjusting for variables already balanced at baseline due to the randomization.</a:t>
            </a:r>
            <a:endParaRPr lang="en-GB" sz="1800" dirty="0"/>
          </a:p>
          <a:p>
            <a:pPr lvl="0"/>
            <a:r>
              <a:rPr lang="en-US" sz="1800" dirty="0"/>
              <a:t>The HR in the EGFR mutation-positive subgroup is closer to 1 with p-value of 0.424 for test of differences in PFS, but sample size is too small to show non-inferiority. KM curves also cross and e.g. PFS rate at 18 months is higher for </a:t>
            </a:r>
            <a:r>
              <a:rPr lang="en-US" sz="1800" dirty="0" err="1"/>
              <a:t>Gefitinib</a:t>
            </a:r>
            <a:r>
              <a:rPr lang="en-US" sz="1800" dirty="0"/>
              <a:t>. As before, HR is not a good measure to describe the difference in that setting</a:t>
            </a:r>
            <a:r>
              <a:rPr lang="en-US" sz="1800" dirty="0" smtClean="0"/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4439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583</Words>
  <Application>Microsoft Office PowerPoint</Application>
  <PresentationFormat>Presentación en pantalla 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Office Theme</vt:lpstr>
      <vt:lpstr>Adobe Acrobat Document</vt:lpstr>
      <vt:lpstr>Randomized Phase III Study Comparing Gefitinib With Erlotinib in Patients With Previously Treated Advanced Lung Adenocarcinoma: WJOG 5108L</vt:lpstr>
      <vt:lpstr>Key Finding</vt:lpstr>
      <vt:lpstr>PFS and OS in FAS</vt:lpstr>
      <vt:lpstr>Subpopulation EGFRM+</vt:lpstr>
      <vt:lpstr>Key Findings: Summary</vt:lpstr>
      <vt:lpstr>Putting Into Perspective</vt:lpstr>
      <vt:lpstr>Is This Trial Relevant for LUX-Lung 7?</vt:lpstr>
      <vt:lpstr>Statistical Comments</vt:lpstr>
    </vt:vector>
  </TitlesOfParts>
  <Company>Boehringer Ingelheim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Randomized Phase III Study Comparing Gefitinib With Erlotinib in Patients With Previously Treated Advanced Lung Adenocarcinoma: WJOG 5108L</dc:title>
  <dc:creator>Märten,Prof.Dr.,Angela (TA_ONC) BIP-DE-I</dc:creator>
  <cp:lastModifiedBy>Feddersen,Carla  BI-CL-S</cp:lastModifiedBy>
  <cp:revision>16</cp:revision>
  <dcterms:created xsi:type="dcterms:W3CDTF">2016-04-08T05:51:44Z</dcterms:created>
  <dcterms:modified xsi:type="dcterms:W3CDTF">2016-04-11T21:05:07Z</dcterms:modified>
</cp:coreProperties>
</file>