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4"/>
  </p:sldMasterIdLst>
  <p:notesMasterIdLst>
    <p:notesMasterId r:id="rId15"/>
  </p:notesMasterIdLst>
  <p:sldIdLst>
    <p:sldId id="265" r:id="rId5"/>
    <p:sldId id="267" r:id="rId6"/>
    <p:sldId id="268" r:id="rId7"/>
    <p:sldId id="259" r:id="rId8"/>
    <p:sldId id="270" r:id="rId9"/>
    <p:sldId id="261" r:id="rId10"/>
    <p:sldId id="262" r:id="rId11"/>
    <p:sldId id="263" r:id="rId12"/>
    <p:sldId id="266" r:id="rId13"/>
    <p:sldId id="264" r:id="rId14"/>
  </p:sldIdLst>
  <p:sldSz cx="9144000" cy="6858000" type="screen4x3"/>
  <p:notesSz cx="9866313" cy="14295438"/>
  <p:defaultTextStyle>
    <a:defPPr>
      <a:defRPr lang="en-US"/>
    </a:defPPr>
    <a:lvl1pPr marL="0" algn="l" defTabSz="914103" rtl="0" eaLnBrk="1" latinLnBrk="0" hangingPunct="1">
      <a:defRPr sz="1800" kern="1200">
        <a:solidFill>
          <a:schemeClr val="tx1"/>
        </a:solidFill>
        <a:latin typeface="+mn-lt"/>
        <a:ea typeface="+mn-ea"/>
        <a:cs typeface="+mn-cs"/>
      </a:defRPr>
    </a:lvl1pPr>
    <a:lvl2pPr marL="457051" algn="l" defTabSz="914103" rtl="0" eaLnBrk="1" latinLnBrk="0" hangingPunct="1">
      <a:defRPr sz="1800" kern="1200">
        <a:solidFill>
          <a:schemeClr val="tx1"/>
        </a:solidFill>
        <a:latin typeface="+mn-lt"/>
        <a:ea typeface="+mn-ea"/>
        <a:cs typeface="+mn-cs"/>
      </a:defRPr>
    </a:lvl2pPr>
    <a:lvl3pPr marL="914103" algn="l" defTabSz="914103" rtl="0" eaLnBrk="1" latinLnBrk="0" hangingPunct="1">
      <a:defRPr sz="1800" kern="1200">
        <a:solidFill>
          <a:schemeClr val="tx1"/>
        </a:solidFill>
        <a:latin typeface="+mn-lt"/>
        <a:ea typeface="+mn-ea"/>
        <a:cs typeface="+mn-cs"/>
      </a:defRPr>
    </a:lvl3pPr>
    <a:lvl4pPr marL="1371154" algn="l" defTabSz="914103" rtl="0" eaLnBrk="1" latinLnBrk="0" hangingPunct="1">
      <a:defRPr sz="1800" kern="1200">
        <a:solidFill>
          <a:schemeClr val="tx1"/>
        </a:solidFill>
        <a:latin typeface="+mn-lt"/>
        <a:ea typeface="+mn-ea"/>
        <a:cs typeface="+mn-cs"/>
      </a:defRPr>
    </a:lvl4pPr>
    <a:lvl5pPr marL="1828206" algn="l" defTabSz="914103" rtl="0" eaLnBrk="1" latinLnBrk="0" hangingPunct="1">
      <a:defRPr sz="1800" kern="1200">
        <a:solidFill>
          <a:schemeClr val="tx1"/>
        </a:solidFill>
        <a:latin typeface="+mn-lt"/>
        <a:ea typeface="+mn-ea"/>
        <a:cs typeface="+mn-cs"/>
      </a:defRPr>
    </a:lvl5pPr>
    <a:lvl6pPr marL="2285257" algn="l" defTabSz="914103" rtl="0" eaLnBrk="1" latinLnBrk="0" hangingPunct="1">
      <a:defRPr sz="1800" kern="1200">
        <a:solidFill>
          <a:schemeClr val="tx1"/>
        </a:solidFill>
        <a:latin typeface="+mn-lt"/>
        <a:ea typeface="+mn-ea"/>
        <a:cs typeface="+mn-cs"/>
      </a:defRPr>
    </a:lvl6pPr>
    <a:lvl7pPr marL="2742308" algn="l" defTabSz="914103" rtl="0" eaLnBrk="1" latinLnBrk="0" hangingPunct="1">
      <a:defRPr sz="1800" kern="1200">
        <a:solidFill>
          <a:schemeClr val="tx1"/>
        </a:solidFill>
        <a:latin typeface="+mn-lt"/>
        <a:ea typeface="+mn-ea"/>
        <a:cs typeface="+mn-cs"/>
      </a:defRPr>
    </a:lvl7pPr>
    <a:lvl8pPr marL="3199360" algn="l" defTabSz="914103" rtl="0" eaLnBrk="1" latinLnBrk="0" hangingPunct="1">
      <a:defRPr sz="1800" kern="1200">
        <a:solidFill>
          <a:schemeClr val="tx1"/>
        </a:solidFill>
        <a:latin typeface="+mn-lt"/>
        <a:ea typeface="+mn-ea"/>
        <a:cs typeface="+mn-cs"/>
      </a:defRPr>
    </a:lvl8pPr>
    <a:lvl9pPr marL="3656411" algn="l" defTabSz="914103"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63">
          <p15:clr>
            <a:srgbClr val="A4A3A4"/>
          </p15:clr>
        </p15:guide>
        <p15:guide id="2" orient="horz" pos="10977">
          <p15:clr>
            <a:srgbClr val="A4A3A4"/>
          </p15:clr>
        </p15:guide>
        <p15:guide id="3" pos="408">
          <p15:clr>
            <a:srgbClr val="A4A3A4"/>
          </p15:clr>
        </p15:guide>
        <p15:guide id="4" pos="22272">
          <p15:clr>
            <a:srgbClr val="A4A3A4"/>
          </p15:clr>
        </p15:guide>
        <p15:guide id="5" pos="4819">
          <p15:clr>
            <a:srgbClr val="A4A3A4"/>
          </p15:clr>
        </p15:guide>
        <p15:guide id="6" pos="4650">
          <p15:clr>
            <a:srgbClr val="A4A3A4"/>
          </p15:clr>
        </p15:guide>
        <p15:guide id="7" pos="9231">
          <p15:clr>
            <a:srgbClr val="A4A3A4"/>
          </p15:clr>
        </p15:guide>
        <p15:guide id="8" pos="17872">
          <p15:clr>
            <a:srgbClr val="A4A3A4"/>
          </p15:clr>
        </p15:guide>
        <p15:guide id="9" pos="18043">
          <p15:clr>
            <a:srgbClr val="A4A3A4"/>
          </p15:clr>
        </p15:guide>
        <p15:guide id="10" pos="9061">
          <p15:clr>
            <a:srgbClr val="A4A3A4"/>
          </p15:clr>
        </p15:guide>
        <p15:guide id="11" pos="13473">
          <p15:clr>
            <a:srgbClr val="A4A3A4"/>
          </p15:clr>
        </p15:guide>
        <p15:guide id="12" pos="13642">
          <p15:clr>
            <a:srgbClr val="A4A3A4"/>
          </p15:clr>
        </p15:guide>
        <p15:guide id="13" orient="horz" pos="10378" userDrawn="1">
          <p15:clr>
            <a:srgbClr val="A4A3A4"/>
          </p15:clr>
        </p15:guide>
        <p15:guide id="14" orient="horz" pos="2958" userDrawn="1">
          <p15:clr>
            <a:srgbClr val="A4A3A4"/>
          </p15:clr>
        </p15:guide>
        <p15:guide id="15" orient="horz" pos="10390">
          <p15:clr>
            <a:srgbClr val="A4A3A4"/>
          </p15:clr>
        </p15:guide>
        <p15:guide id="16" orient="horz" pos="10381">
          <p15:clr>
            <a:srgbClr val="A4A3A4"/>
          </p15:clr>
        </p15:guide>
        <p15:guide id="17" orient="horz" pos="2956">
          <p15:clr>
            <a:srgbClr val="A4A3A4"/>
          </p15:clr>
        </p15:guide>
        <p15:guide id="18" orient="horz" pos="6598">
          <p15:clr>
            <a:srgbClr val="A4A3A4"/>
          </p15:clr>
        </p15:guide>
        <p15:guide id="19" pos="4814">
          <p15:clr>
            <a:srgbClr val="A4A3A4"/>
          </p15:clr>
        </p15:guide>
        <p15:guide id="20" pos="4651">
          <p15:clr>
            <a:srgbClr val="A4A3A4"/>
          </p15:clr>
        </p15:guide>
        <p15:guide id="21" pos="465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uthor"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A1CC"/>
    <a:srgbClr val="717073"/>
    <a:srgbClr val="C3B600"/>
    <a:srgbClr val="1CBECA"/>
    <a:srgbClr val="B6C300"/>
    <a:srgbClr val="A08264"/>
    <a:srgbClr val="00397E"/>
    <a:srgbClr val="BDA8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79" autoAdjust="0"/>
    <p:restoredTop sz="91716" autoAdjust="0"/>
  </p:normalViewPr>
  <p:slideViewPr>
    <p:cSldViewPr snapToGrid="0" showGuides="1">
      <p:cViewPr varScale="1">
        <p:scale>
          <a:sx n="120" d="100"/>
          <a:sy n="120" d="100"/>
        </p:scale>
        <p:origin x="-1158" y="-108"/>
      </p:cViewPr>
      <p:guideLst>
        <p:guide orient="horz" pos="138"/>
        <p:guide orient="horz" pos="4182"/>
        <p:guide orient="horz" pos="3954"/>
        <p:guide orient="horz" pos="1127"/>
        <p:guide orient="horz" pos="3958"/>
        <p:guide orient="horz" pos="3955"/>
        <p:guide orient="horz" pos="1126"/>
        <p:guide orient="horz" pos="2514"/>
        <p:guide orient="horz" pos="1712"/>
        <p:guide pos="104"/>
        <p:guide pos="5656"/>
        <p:guide pos="1224"/>
        <p:guide pos="1181"/>
        <p:guide pos="2344"/>
        <p:guide pos="4539"/>
        <p:guide pos="4582"/>
        <p:guide pos="2301"/>
        <p:guide pos="3422"/>
        <p:guide pos="3465"/>
        <p:guide pos="1223"/>
        <p:guide pos="118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Grade 1/2</c:v>
                </c:pt>
              </c:strCache>
            </c:strRef>
          </c:tx>
          <c:spPr>
            <a:solidFill>
              <a:schemeClr val="accent1"/>
            </a:solidFill>
          </c:spPr>
          <c:invertIfNegative val="0"/>
          <c:cat>
            <c:strRef>
              <c:f>Sheet1!$A$2:$A$11</c:f>
              <c:strCache>
                <c:ptCount val="10"/>
                <c:pt idx="0">
                  <c:v>Pre</c:v>
                </c:pt>
                <c:pt idx="1">
                  <c:v>Post</c:v>
                </c:pt>
                <c:pt idx="2">
                  <c:v>Pre</c:v>
                </c:pt>
                <c:pt idx="3">
                  <c:v>Post</c:v>
                </c:pt>
                <c:pt idx="4">
                  <c:v>Pre</c:v>
                </c:pt>
                <c:pt idx="5">
                  <c:v>Post</c:v>
                </c:pt>
                <c:pt idx="6">
                  <c:v>Pre</c:v>
                </c:pt>
                <c:pt idx="7">
                  <c:v>Post</c:v>
                </c:pt>
                <c:pt idx="8">
                  <c:v>Pre</c:v>
                </c:pt>
                <c:pt idx="9">
                  <c:v>Post</c:v>
                </c:pt>
              </c:strCache>
            </c:strRef>
          </c:cat>
          <c:val>
            <c:numRef>
              <c:f>Sheet1!$B$2:$B$11</c:f>
              <c:numCache>
                <c:formatCode>General</c:formatCode>
                <c:ptCount val="10"/>
                <c:pt idx="0">
                  <c:v>27</c:v>
                </c:pt>
                <c:pt idx="1">
                  <c:v>66</c:v>
                </c:pt>
                <c:pt idx="2">
                  <c:v>78</c:v>
                </c:pt>
                <c:pt idx="3">
                  <c:v>43</c:v>
                </c:pt>
                <c:pt idx="4">
                  <c:v>63</c:v>
                </c:pt>
                <c:pt idx="5">
                  <c:v>36</c:v>
                </c:pt>
                <c:pt idx="6">
                  <c:v>65</c:v>
                </c:pt>
                <c:pt idx="7">
                  <c:v>28</c:v>
                </c:pt>
                <c:pt idx="8">
                  <c:v>28</c:v>
                </c:pt>
                <c:pt idx="9">
                  <c:v>32</c:v>
                </c:pt>
              </c:numCache>
            </c:numRef>
          </c:val>
        </c:ser>
        <c:ser>
          <c:idx val="1"/>
          <c:order val="1"/>
          <c:tx>
            <c:strRef>
              <c:f>Sheet1!$C$1</c:f>
              <c:strCache>
                <c:ptCount val="1"/>
                <c:pt idx="0">
                  <c:v>Grade ≥3</c:v>
                </c:pt>
              </c:strCache>
            </c:strRef>
          </c:tx>
          <c:spPr>
            <a:solidFill>
              <a:schemeClr val="accent2"/>
            </a:solidFill>
          </c:spPr>
          <c:invertIfNegative val="0"/>
          <c:cat>
            <c:strRef>
              <c:f>Sheet1!$A$2:$A$11</c:f>
              <c:strCache>
                <c:ptCount val="10"/>
                <c:pt idx="0">
                  <c:v>Pre</c:v>
                </c:pt>
                <c:pt idx="1">
                  <c:v>Post</c:v>
                </c:pt>
                <c:pt idx="2">
                  <c:v>Pre</c:v>
                </c:pt>
                <c:pt idx="3">
                  <c:v>Post</c:v>
                </c:pt>
                <c:pt idx="4">
                  <c:v>Pre</c:v>
                </c:pt>
                <c:pt idx="5">
                  <c:v>Post</c:v>
                </c:pt>
                <c:pt idx="6">
                  <c:v>Pre</c:v>
                </c:pt>
                <c:pt idx="7">
                  <c:v>Post</c:v>
                </c:pt>
                <c:pt idx="8">
                  <c:v>Pre</c:v>
                </c:pt>
                <c:pt idx="9">
                  <c:v>Post</c:v>
                </c:pt>
              </c:strCache>
            </c:strRef>
          </c:cat>
          <c:val>
            <c:numRef>
              <c:f>Sheet1!$C$2:$C$11</c:f>
              <c:numCache>
                <c:formatCode>General</c:formatCode>
                <c:ptCount val="10"/>
                <c:pt idx="0">
                  <c:v>73</c:v>
                </c:pt>
                <c:pt idx="1">
                  <c:v>20</c:v>
                </c:pt>
                <c:pt idx="2">
                  <c:v>21</c:v>
                </c:pt>
                <c:pt idx="3">
                  <c:v>4</c:v>
                </c:pt>
                <c:pt idx="4">
                  <c:v>26</c:v>
                </c:pt>
                <c:pt idx="5">
                  <c:v>3</c:v>
                </c:pt>
                <c:pt idx="6">
                  <c:v>12</c:v>
                </c:pt>
                <c:pt idx="7">
                  <c:v>0</c:v>
                </c:pt>
                <c:pt idx="8">
                  <c:v>16</c:v>
                </c:pt>
                <c:pt idx="9">
                  <c:v>5</c:v>
                </c:pt>
              </c:numCache>
            </c:numRef>
          </c:val>
        </c:ser>
        <c:dLbls>
          <c:showLegendKey val="0"/>
          <c:showVal val="0"/>
          <c:showCatName val="0"/>
          <c:showSerName val="0"/>
          <c:showPercent val="0"/>
          <c:showBubbleSize val="0"/>
        </c:dLbls>
        <c:gapWidth val="114"/>
        <c:overlap val="100"/>
        <c:axId val="259948544"/>
        <c:axId val="263324032"/>
      </c:barChart>
      <c:catAx>
        <c:axId val="259948544"/>
        <c:scaling>
          <c:orientation val="minMax"/>
        </c:scaling>
        <c:delete val="0"/>
        <c:axPos val="b"/>
        <c:numFmt formatCode="General" sourceLinked="0"/>
        <c:majorTickMark val="out"/>
        <c:minorTickMark val="none"/>
        <c:tickLblPos val="nextTo"/>
        <c:spPr>
          <a:ln w="12700">
            <a:solidFill>
              <a:schemeClr val="tx1"/>
            </a:solidFill>
          </a:ln>
        </c:spPr>
        <c:txPr>
          <a:bodyPr/>
          <a:lstStyle/>
          <a:p>
            <a:pPr>
              <a:defRPr sz="1200"/>
            </a:pPr>
            <a:endParaRPr lang="es-CL"/>
          </a:p>
        </c:txPr>
        <c:crossAx val="263324032"/>
        <c:crosses val="autoZero"/>
        <c:auto val="1"/>
        <c:lblAlgn val="ctr"/>
        <c:lblOffset val="100"/>
        <c:tickMarkSkip val="2"/>
        <c:noMultiLvlLbl val="0"/>
      </c:catAx>
      <c:valAx>
        <c:axId val="263324032"/>
        <c:scaling>
          <c:orientation val="minMax"/>
          <c:max val="100"/>
        </c:scaling>
        <c:delete val="0"/>
        <c:axPos val="l"/>
        <c:title>
          <c:tx>
            <c:rich>
              <a:bodyPr rot="-5400000" vert="horz"/>
              <a:lstStyle/>
              <a:p>
                <a:pPr>
                  <a:defRPr sz="1200" b="0"/>
                </a:pPr>
                <a:r>
                  <a:rPr lang="en-GB" sz="1200" b="0" dirty="0" smtClean="0"/>
                  <a:t>Patients (%)</a:t>
                </a:r>
                <a:endParaRPr lang="en-GB" sz="1200" b="0" dirty="0"/>
              </a:p>
            </c:rich>
          </c:tx>
          <c:layout/>
          <c:overlay val="0"/>
        </c:title>
        <c:numFmt formatCode="General" sourceLinked="1"/>
        <c:majorTickMark val="out"/>
        <c:minorTickMark val="none"/>
        <c:tickLblPos val="nextTo"/>
        <c:spPr>
          <a:ln w="12700">
            <a:solidFill>
              <a:schemeClr val="tx1"/>
            </a:solidFill>
          </a:ln>
        </c:spPr>
        <c:txPr>
          <a:bodyPr/>
          <a:lstStyle/>
          <a:p>
            <a:pPr>
              <a:defRPr sz="1200"/>
            </a:pPr>
            <a:endParaRPr lang="es-CL"/>
          </a:p>
        </c:txPr>
        <c:crossAx val="259948544"/>
        <c:crosses val="autoZero"/>
        <c:crossBetween val="between"/>
      </c:valAx>
    </c:plotArea>
    <c:legend>
      <c:legendPos val="r"/>
      <c:layout>
        <c:manualLayout>
          <c:xMode val="edge"/>
          <c:yMode val="edge"/>
          <c:x val="0.68744480566518806"/>
          <c:y val="0.14913779527559057"/>
          <c:w val="0.13285735861406892"/>
          <c:h val="0.1204744094488189"/>
        </c:manualLayout>
      </c:layout>
      <c:overlay val="0"/>
      <c:txPr>
        <a:bodyPr/>
        <a:lstStyle/>
        <a:p>
          <a:pPr>
            <a:defRPr sz="1200"/>
          </a:pPr>
          <a:endParaRPr lang="es-CL"/>
        </a:p>
      </c:txPr>
    </c:legend>
    <c:plotVisOnly val="1"/>
    <c:dispBlanksAs val="gap"/>
    <c:showDLblsOverMax val="0"/>
  </c:chart>
  <c:txPr>
    <a:bodyPr/>
    <a:lstStyle/>
    <a:p>
      <a:pPr>
        <a:defRPr sz="1800"/>
      </a:pPr>
      <a:endParaRPr lang="es-CL"/>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3.6861227727740122E-2"/>
          <c:y val="2.767577385188141E-2"/>
          <c:w val="0.93541313884408384"/>
          <c:h val="0.85387191406206819"/>
        </c:manualLayout>
      </c:layout>
      <c:barChart>
        <c:barDir val="bar"/>
        <c:grouping val="stacked"/>
        <c:varyColors val="0"/>
        <c:ser>
          <c:idx val="0"/>
          <c:order val="0"/>
          <c:tx>
            <c:strRef>
              <c:f>Sheet1!$K$2</c:f>
              <c:strCache>
                <c:ptCount val="1"/>
                <c:pt idx="0">
                  <c:v>40mg days</c:v>
                </c:pt>
              </c:strCache>
            </c:strRef>
          </c:tx>
          <c:spPr>
            <a:solidFill>
              <a:srgbClr val="1CBECA"/>
            </a:solidFill>
          </c:spPr>
          <c:invertIfNegative val="0"/>
          <c:val>
            <c:numRef>
              <c:f>Sheet1!$K$3:$K$56</c:f>
              <c:numCache>
                <c:formatCode>General</c:formatCode>
                <c:ptCount val="54"/>
                <c:pt idx="0">
                  <c:v>21</c:v>
                </c:pt>
                <c:pt idx="1">
                  <c:v>20</c:v>
                </c:pt>
                <c:pt idx="2">
                  <c:v>42</c:v>
                </c:pt>
                <c:pt idx="3">
                  <c:v>36</c:v>
                </c:pt>
                <c:pt idx="4">
                  <c:v>49</c:v>
                </c:pt>
                <c:pt idx="5">
                  <c:v>90</c:v>
                </c:pt>
                <c:pt idx="6">
                  <c:v>29</c:v>
                </c:pt>
                <c:pt idx="7">
                  <c:v>21</c:v>
                </c:pt>
                <c:pt idx="8">
                  <c:v>80</c:v>
                </c:pt>
                <c:pt idx="9">
                  <c:v>64</c:v>
                </c:pt>
                <c:pt idx="10">
                  <c:v>56</c:v>
                </c:pt>
                <c:pt idx="11">
                  <c:v>57</c:v>
                </c:pt>
                <c:pt idx="12">
                  <c:v>121</c:v>
                </c:pt>
                <c:pt idx="13">
                  <c:v>27</c:v>
                </c:pt>
                <c:pt idx="14">
                  <c:v>427</c:v>
                </c:pt>
                <c:pt idx="15">
                  <c:v>30</c:v>
                </c:pt>
                <c:pt idx="16">
                  <c:v>16</c:v>
                </c:pt>
                <c:pt idx="17">
                  <c:v>21</c:v>
                </c:pt>
                <c:pt idx="18">
                  <c:v>15</c:v>
                </c:pt>
                <c:pt idx="19">
                  <c:v>92</c:v>
                </c:pt>
                <c:pt idx="20">
                  <c:v>70</c:v>
                </c:pt>
                <c:pt idx="21">
                  <c:v>103</c:v>
                </c:pt>
                <c:pt idx="22">
                  <c:v>309</c:v>
                </c:pt>
                <c:pt idx="23">
                  <c:v>19</c:v>
                </c:pt>
                <c:pt idx="24">
                  <c:v>16</c:v>
                </c:pt>
                <c:pt idx="25">
                  <c:v>34</c:v>
                </c:pt>
                <c:pt idx="26">
                  <c:v>77</c:v>
                </c:pt>
                <c:pt idx="27">
                  <c:v>69</c:v>
                </c:pt>
                <c:pt idx="28">
                  <c:v>83</c:v>
                </c:pt>
                <c:pt idx="29">
                  <c:v>190</c:v>
                </c:pt>
                <c:pt idx="30">
                  <c:v>16</c:v>
                </c:pt>
                <c:pt idx="31">
                  <c:v>218</c:v>
                </c:pt>
                <c:pt idx="32">
                  <c:v>43</c:v>
                </c:pt>
                <c:pt idx="33">
                  <c:v>20</c:v>
                </c:pt>
                <c:pt idx="34">
                  <c:v>37</c:v>
                </c:pt>
                <c:pt idx="35">
                  <c:v>93</c:v>
                </c:pt>
                <c:pt idx="36">
                  <c:v>27</c:v>
                </c:pt>
                <c:pt idx="37">
                  <c:v>442</c:v>
                </c:pt>
                <c:pt idx="38">
                  <c:v>345</c:v>
                </c:pt>
                <c:pt idx="39">
                  <c:v>330</c:v>
                </c:pt>
                <c:pt idx="40">
                  <c:v>92</c:v>
                </c:pt>
                <c:pt idx="41">
                  <c:v>37</c:v>
                </c:pt>
                <c:pt idx="42">
                  <c:v>37</c:v>
                </c:pt>
                <c:pt idx="43">
                  <c:v>43</c:v>
                </c:pt>
                <c:pt idx="44">
                  <c:v>70</c:v>
                </c:pt>
                <c:pt idx="45">
                  <c:v>187</c:v>
                </c:pt>
                <c:pt idx="46">
                  <c:v>245</c:v>
                </c:pt>
                <c:pt idx="47">
                  <c:v>296</c:v>
                </c:pt>
                <c:pt idx="48">
                  <c:v>296</c:v>
                </c:pt>
                <c:pt idx="49">
                  <c:v>391</c:v>
                </c:pt>
                <c:pt idx="50">
                  <c:v>423</c:v>
                </c:pt>
                <c:pt idx="51">
                  <c:v>503</c:v>
                </c:pt>
                <c:pt idx="52">
                  <c:v>587</c:v>
                </c:pt>
                <c:pt idx="53">
                  <c:v>840</c:v>
                </c:pt>
              </c:numCache>
            </c:numRef>
          </c:val>
        </c:ser>
        <c:ser>
          <c:idx val="1"/>
          <c:order val="1"/>
          <c:tx>
            <c:strRef>
              <c:f>Sheet1!$L$2</c:f>
              <c:strCache>
                <c:ptCount val="1"/>
                <c:pt idx="0">
                  <c:v>30mg days</c:v>
                </c:pt>
              </c:strCache>
            </c:strRef>
          </c:tx>
          <c:spPr>
            <a:solidFill>
              <a:srgbClr val="C3B600"/>
            </a:solidFill>
          </c:spPr>
          <c:invertIfNegative val="0"/>
          <c:val>
            <c:numRef>
              <c:f>Sheet1!$L$3:$L$56</c:f>
              <c:numCache>
                <c:formatCode>General</c:formatCode>
                <c:ptCount val="54"/>
                <c:pt idx="0">
                  <c:v>44</c:v>
                </c:pt>
                <c:pt idx="1">
                  <c:v>49</c:v>
                </c:pt>
                <c:pt idx="2">
                  <c:v>140</c:v>
                </c:pt>
                <c:pt idx="3">
                  <c:v>28</c:v>
                </c:pt>
                <c:pt idx="4">
                  <c:v>119</c:v>
                </c:pt>
                <c:pt idx="5">
                  <c:v>259</c:v>
                </c:pt>
                <c:pt idx="6">
                  <c:v>336</c:v>
                </c:pt>
                <c:pt idx="7">
                  <c:v>28</c:v>
                </c:pt>
                <c:pt idx="8">
                  <c:v>123</c:v>
                </c:pt>
                <c:pt idx="9">
                  <c:v>118</c:v>
                </c:pt>
                <c:pt idx="10">
                  <c:v>45</c:v>
                </c:pt>
                <c:pt idx="11">
                  <c:v>59</c:v>
                </c:pt>
                <c:pt idx="12">
                  <c:v>157</c:v>
                </c:pt>
                <c:pt idx="13">
                  <c:v>112</c:v>
                </c:pt>
                <c:pt idx="14">
                  <c:v>97</c:v>
                </c:pt>
                <c:pt idx="15">
                  <c:v>644</c:v>
                </c:pt>
                <c:pt idx="16">
                  <c:v>501</c:v>
                </c:pt>
                <c:pt idx="17">
                  <c:v>99</c:v>
                </c:pt>
                <c:pt idx="18">
                  <c:v>4</c:v>
                </c:pt>
                <c:pt idx="19">
                  <c:v>723</c:v>
                </c:pt>
                <c:pt idx="20">
                  <c:v>27</c:v>
                </c:pt>
                <c:pt idx="21">
                  <c:v>35</c:v>
                </c:pt>
                <c:pt idx="22">
                  <c:v>777</c:v>
                </c:pt>
                <c:pt idx="23">
                  <c:v>9</c:v>
                </c:pt>
                <c:pt idx="24">
                  <c:v>27</c:v>
                </c:pt>
                <c:pt idx="25">
                  <c:v>24</c:v>
                </c:pt>
                <c:pt idx="26">
                  <c:v>48</c:v>
                </c:pt>
                <c:pt idx="27">
                  <c:v>140</c:v>
                </c:pt>
                <c:pt idx="28">
                  <c:v>147</c:v>
                </c:pt>
                <c:pt idx="29">
                  <c:v>43</c:v>
                </c:pt>
                <c:pt idx="30">
                  <c:v>256</c:v>
                </c:pt>
                <c:pt idx="31">
                  <c:v>69</c:v>
                </c:pt>
                <c:pt idx="32">
                  <c:v>294</c:v>
                </c:pt>
                <c:pt idx="33">
                  <c:v>339</c:v>
                </c:pt>
                <c:pt idx="34">
                  <c:v>379</c:v>
                </c:pt>
                <c:pt idx="35">
                  <c:v>389</c:v>
                </c:pt>
                <c:pt idx="36">
                  <c:v>477</c:v>
                </c:pt>
                <c:pt idx="37">
                  <c:v>147</c:v>
                </c:pt>
                <c:pt idx="38">
                  <c:v>414</c:v>
                </c:pt>
                <c:pt idx="39">
                  <c:v>435</c:v>
                </c:pt>
                <c:pt idx="40">
                  <c:v>833</c:v>
                </c:pt>
              </c:numCache>
            </c:numRef>
          </c:val>
        </c:ser>
        <c:ser>
          <c:idx val="2"/>
          <c:order val="2"/>
          <c:tx>
            <c:strRef>
              <c:f>Sheet1!$M$2</c:f>
              <c:strCache>
                <c:ptCount val="1"/>
                <c:pt idx="0">
                  <c:v>20mg days</c:v>
                </c:pt>
              </c:strCache>
            </c:strRef>
          </c:tx>
          <c:spPr>
            <a:solidFill>
              <a:srgbClr val="A0A1CC"/>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1"/>
            <c:invertIfNegative val="0"/>
            <c:bubble3D val="0"/>
          </c:dPt>
          <c:dPt>
            <c:idx val="12"/>
            <c:invertIfNegative val="0"/>
            <c:bubble3D val="0"/>
          </c:dPt>
          <c:dPt>
            <c:idx val="13"/>
            <c:invertIfNegative val="0"/>
            <c:bubble3D val="0"/>
          </c:dPt>
          <c:dPt>
            <c:idx val="14"/>
            <c:invertIfNegative val="0"/>
            <c:bubble3D val="0"/>
          </c:dPt>
          <c:dPt>
            <c:idx val="15"/>
            <c:invertIfNegative val="0"/>
            <c:bubble3D val="0"/>
          </c:dPt>
          <c:dPt>
            <c:idx val="16"/>
            <c:invertIfNegative val="0"/>
            <c:bubble3D val="0"/>
          </c:dPt>
          <c:dPt>
            <c:idx val="17"/>
            <c:invertIfNegative val="0"/>
            <c:bubble3D val="0"/>
          </c:dPt>
          <c:dPt>
            <c:idx val="18"/>
            <c:invertIfNegative val="0"/>
            <c:bubble3D val="0"/>
          </c:dPt>
          <c:dPt>
            <c:idx val="19"/>
            <c:invertIfNegative val="0"/>
            <c:bubble3D val="0"/>
          </c:dPt>
          <c:dPt>
            <c:idx val="20"/>
            <c:invertIfNegative val="0"/>
            <c:bubble3D val="0"/>
          </c:dPt>
          <c:dPt>
            <c:idx val="21"/>
            <c:invertIfNegative val="0"/>
            <c:bubble3D val="0"/>
          </c:dPt>
          <c:dPt>
            <c:idx val="22"/>
            <c:invertIfNegative val="0"/>
            <c:bubble3D val="0"/>
          </c:dPt>
          <c:val>
            <c:numRef>
              <c:f>Sheet1!$M$3:$M$56</c:f>
              <c:numCache>
                <c:formatCode>General</c:formatCode>
                <c:ptCount val="54"/>
                <c:pt idx="0">
                  <c:v>18</c:v>
                </c:pt>
                <c:pt idx="1">
                  <c:v>37</c:v>
                </c:pt>
                <c:pt idx="2">
                  <c:v>147</c:v>
                </c:pt>
                <c:pt idx="3">
                  <c:v>273</c:v>
                </c:pt>
                <c:pt idx="4">
                  <c:v>215</c:v>
                </c:pt>
                <c:pt idx="5">
                  <c:v>69</c:v>
                </c:pt>
                <c:pt idx="6">
                  <c:v>56</c:v>
                </c:pt>
                <c:pt idx="7">
                  <c:v>412</c:v>
                </c:pt>
                <c:pt idx="8">
                  <c:v>301</c:v>
                </c:pt>
                <c:pt idx="9">
                  <c:v>407</c:v>
                </c:pt>
                <c:pt idx="10">
                  <c:v>552</c:v>
                </c:pt>
                <c:pt idx="11">
                  <c:v>557</c:v>
                </c:pt>
                <c:pt idx="12">
                  <c:v>477</c:v>
                </c:pt>
                <c:pt idx="13">
                  <c:v>743</c:v>
                </c:pt>
                <c:pt idx="14">
                  <c:v>399</c:v>
                </c:pt>
                <c:pt idx="15">
                  <c:v>336</c:v>
                </c:pt>
                <c:pt idx="16">
                  <c:v>520</c:v>
                </c:pt>
                <c:pt idx="17">
                  <c:v>924</c:v>
                </c:pt>
                <c:pt idx="18">
                  <c:v>1067</c:v>
                </c:pt>
                <c:pt idx="19">
                  <c:v>378</c:v>
                </c:pt>
                <c:pt idx="20">
                  <c:v>1116</c:v>
                </c:pt>
                <c:pt idx="21">
                  <c:v>1121</c:v>
                </c:pt>
                <c:pt idx="22">
                  <c:v>237</c:v>
                </c:pt>
              </c:numCache>
            </c:numRef>
          </c:val>
        </c:ser>
        <c:dLbls>
          <c:showLegendKey val="0"/>
          <c:showVal val="0"/>
          <c:showCatName val="0"/>
          <c:showSerName val="0"/>
          <c:showPercent val="0"/>
          <c:showBubbleSize val="0"/>
        </c:dLbls>
        <c:gapWidth val="27"/>
        <c:overlap val="100"/>
        <c:axId val="216439040"/>
        <c:axId val="216494464"/>
      </c:barChart>
      <c:catAx>
        <c:axId val="216439040"/>
        <c:scaling>
          <c:orientation val="minMax"/>
        </c:scaling>
        <c:delete val="0"/>
        <c:axPos val="l"/>
        <c:majorTickMark val="out"/>
        <c:minorTickMark val="none"/>
        <c:tickLblPos val="nextTo"/>
        <c:spPr>
          <a:ln w="19050" cap="sq">
            <a:solidFill>
              <a:srgbClr val="000000"/>
            </a:solidFill>
            <a:bevel/>
          </a:ln>
        </c:spPr>
        <c:txPr>
          <a:bodyPr/>
          <a:lstStyle/>
          <a:p>
            <a:pPr>
              <a:defRPr lang="ja-JP" sz="1200">
                <a:solidFill>
                  <a:srgbClr val="000000"/>
                </a:solidFill>
                <a:latin typeface="Arial" panose="020B0604020202020204" pitchFamily="34" charset="0"/>
                <a:cs typeface="Arial" panose="020B0604020202020204" pitchFamily="34" charset="0"/>
              </a:defRPr>
            </a:pPr>
            <a:endParaRPr lang="es-CL"/>
          </a:p>
        </c:txPr>
        <c:crossAx val="216494464"/>
        <c:crosses val="autoZero"/>
        <c:auto val="1"/>
        <c:lblAlgn val="ctr"/>
        <c:lblOffset val="100"/>
        <c:noMultiLvlLbl val="0"/>
      </c:catAx>
      <c:valAx>
        <c:axId val="216494464"/>
        <c:scaling>
          <c:orientation val="minMax"/>
        </c:scaling>
        <c:delete val="0"/>
        <c:axPos val="b"/>
        <c:numFmt formatCode="General" sourceLinked="1"/>
        <c:majorTickMark val="out"/>
        <c:minorTickMark val="none"/>
        <c:tickLblPos val="nextTo"/>
        <c:spPr>
          <a:ln w="19050" cap="sq">
            <a:solidFill>
              <a:srgbClr val="000000"/>
            </a:solidFill>
            <a:bevel/>
          </a:ln>
        </c:spPr>
        <c:txPr>
          <a:bodyPr/>
          <a:lstStyle/>
          <a:p>
            <a:pPr>
              <a:defRPr lang="ja-JP" sz="1200" b="0">
                <a:solidFill>
                  <a:srgbClr val="080808"/>
                </a:solidFill>
                <a:latin typeface="Arial" panose="020B0604020202020204" pitchFamily="34" charset="0"/>
                <a:cs typeface="Arial" panose="020B0604020202020204" pitchFamily="34" charset="0"/>
              </a:defRPr>
            </a:pPr>
            <a:endParaRPr lang="es-CL"/>
          </a:p>
        </c:txPr>
        <c:crossAx val="216439040"/>
        <c:crosses val="autoZero"/>
        <c:crossBetween val="between"/>
      </c:valAx>
    </c:plotArea>
    <c:plotVisOnly val="1"/>
    <c:dispBlanksAs val="gap"/>
    <c:showDLblsOverMax val="0"/>
  </c:chart>
  <c:txPr>
    <a:bodyPr/>
    <a:lstStyle/>
    <a:p>
      <a:pPr>
        <a:defRPr sz="1100">
          <a:solidFill>
            <a:schemeClr val="bg1"/>
          </a:solidFill>
        </a:defRPr>
      </a:pPr>
      <a:endParaRPr lang="es-CL"/>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5402" cy="714772"/>
          </a:xfrm>
          <a:prstGeom prst="rect">
            <a:avLst/>
          </a:prstGeom>
        </p:spPr>
        <p:txBody>
          <a:bodyPr vert="horz" lIns="138065" tIns="69033" rIns="138065" bIns="69033" rtlCol="0"/>
          <a:lstStyle>
            <a:lvl1pPr algn="l">
              <a:defRPr sz="1800"/>
            </a:lvl1pPr>
          </a:lstStyle>
          <a:p>
            <a:endParaRPr lang="en-GB" dirty="0"/>
          </a:p>
        </p:txBody>
      </p:sp>
      <p:sp>
        <p:nvSpPr>
          <p:cNvPr id="3" name="Date Placeholder 2"/>
          <p:cNvSpPr>
            <a:spLocks noGrp="1"/>
          </p:cNvSpPr>
          <p:nvPr>
            <p:ph type="dt" idx="1"/>
          </p:nvPr>
        </p:nvSpPr>
        <p:spPr>
          <a:xfrm>
            <a:off x="5588628" y="0"/>
            <a:ext cx="4275402" cy="714772"/>
          </a:xfrm>
          <a:prstGeom prst="rect">
            <a:avLst/>
          </a:prstGeom>
        </p:spPr>
        <p:txBody>
          <a:bodyPr vert="horz" lIns="138065" tIns="69033" rIns="138065" bIns="69033" rtlCol="0"/>
          <a:lstStyle>
            <a:lvl1pPr algn="r">
              <a:defRPr sz="1800"/>
            </a:lvl1pPr>
          </a:lstStyle>
          <a:p>
            <a:fld id="{B486FEC9-B7F2-4BB7-B9AE-DE308C3F0127}" type="datetimeFigureOut">
              <a:rPr lang="en-GB" smtClean="0"/>
              <a:t>05/01/2016</a:t>
            </a:fld>
            <a:endParaRPr lang="en-GB" dirty="0"/>
          </a:p>
        </p:txBody>
      </p:sp>
      <p:sp>
        <p:nvSpPr>
          <p:cNvPr id="4" name="Slide Image Placeholder 3"/>
          <p:cNvSpPr>
            <a:spLocks noGrp="1" noRot="1" noChangeAspect="1"/>
          </p:cNvSpPr>
          <p:nvPr>
            <p:ph type="sldImg" idx="2"/>
          </p:nvPr>
        </p:nvSpPr>
        <p:spPr>
          <a:xfrm>
            <a:off x="1358900" y="1071563"/>
            <a:ext cx="7148513" cy="5360987"/>
          </a:xfrm>
          <a:prstGeom prst="rect">
            <a:avLst/>
          </a:prstGeom>
          <a:noFill/>
          <a:ln w="12700">
            <a:solidFill>
              <a:prstClr val="black"/>
            </a:solidFill>
          </a:ln>
        </p:spPr>
        <p:txBody>
          <a:bodyPr vert="horz" lIns="138065" tIns="69033" rIns="138065" bIns="69033" rtlCol="0" anchor="ctr"/>
          <a:lstStyle/>
          <a:p>
            <a:endParaRPr lang="en-GB" dirty="0"/>
          </a:p>
        </p:txBody>
      </p:sp>
      <p:sp>
        <p:nvSpPr>
          <p:cNvPr id="5" name="Notes Placeholder 4"/>
          <p:cNvSpPr>
            <a:spLocks noGrp="1"/>
          </p:cNvSpPr>
          <p:nvPr>
            <p:ph type="body" sz="quarter" idx="3"/>
          </p:nvPr>
        </p:nvSpPr>
        <p:spPr>
          <a:xfrm>
            <a:off x="986632" y="6790333"/>
            <a:ext cx="7893050" cy="6432947"/>
          </a:xfrm>
          <a:prstGeom prst="rect">
            <a:avLst/>
          </a:prstGeom>
        </p:spPr>
        <p:txBody>
          <a:bodyPr vert="horz" lIns="138065" tIns="69033" rIns="138065" bIns="6903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13578185"/>
            <a:ext cx="4275402" cy="714772"/>
          </a:xfrm>
          <a:prstGeom prst="rect">
            <a:avLst/>
          </a:prstGeom>
        </p:spPr>
        <p:txBody>
          <a:bodyPr vert="horz" lIns="138065" tIns="69033" rIns="138065" bIns="69033" rtlCol="0" anchor="b"/>
          <a:lstStyle>
            <a:lvl1pPr algn="l">
              <a:defRPr sz="1800"/>
            </a:lvl1pPr>
          </a:lstStyle>
          <a:p>
            <a:endParaRPr lang="en-GB" dirty="0"/>
          </a:p>
        </p:txBody>
      </p:sp>
      <p:sp>
        <p:nvSpPr>
          <p:cNvPr id="7" name="Slide Number Placeholder 6"/>
          <p:cNvSpPr>
            <a:spLocks noGrp="1"/>
          </p:cNvSpPr>
          <p:nvPr>
            <p:ph type="sldNum" sz="quarter" idx="5"/>
          </p:nvPr>
        </p:nvSpPr>
        <p:spPr>
          <a:xfrm>
            <a:off x="5588628" y="13578185"/>
            <a:ext cx="4275402" cy="714772"/>
          </a:xfrm>
          <a:prstGeom prst="rect">
            <a:avLst/>
          </a:prstGeom>
        </p:spPr>
        <p:txBody>
          <a:bodyPr vert="horz" lIns="138065" tIns="69033" rIns="138065" bIns="69033" rtlCol="0" anchor="b"/>
          <a:lstStyle>
            <a:lvl1pPr algn="r">
              <a:defRPr sz="1800"/>
            </a:lvl1pPr>
          </a:lstStyle>
          <a:p>
            <a:fld id="{95B5D226-B1AC-40BB-B3FD-D39759046212}" type="slidenum">
              <a:rPr lang="en-GB" smtClean="0"/>
              <a:t>‹Nº›</a:t>
            </a:fld>
            <a:endParaRPr lang="en-GB" dirty="0"/>
          </a:p>
        </p:txBody>
      </p:sp>
    </p:spTree>
    <p:extLst>
      <p:ext uri="{BB962C8B-B14F-4D97-AF65-F5344CB8AC3E}">
        <p14:creationId xmlns:p14="http://schemas.microsoft.com/office/powerpoint/2010/main" val="3947894536"/>
      </p:ext>
    </p:extLst>
  </p:cSld>
  <p:clrMap bg1="lt1" tx1="dk1" bg2="lt2" tx2="dk2" accent1="accent1" accent2="accent2" accent3="accent3" accent4="accent4" accent5="accent5" accent6="accent6" hlink="hlink" folHlink="folHlink"/>
  <p:notesStyle>
    <a:lvl1pPr marL="0" algn="l" defTabSz="270845" rtl="0" eaLnBrk="1" latinLnBrk="0" hangingPunct="1">
      <a:defRPr sz="400" kern="1200">
        <a:solidFill>
          <a:schemeClr val="tx1"/>
        </a:solidFill>
        <a:latin typeface="+mn-lt"/>
        <a:ea typeface="+mn-ea"/>
        <a:cs typeface="+mn-cs"/>
      </a:defRPr>
    </a:lvl1pPr>
    <a:lvl2pPr marL="135423" algn="l" defTabSz="270845" rtl="0" eaLnBrk="1" latinLnBrk="0" hangingPunct="1">
      <a:defRPr sz="400" kern="1200">
        <a:solidFill>
          <a:schemeClr val="tx1"/>
        </a:solidFill>
        <a:latin typeface="+mn-lt"/>
        <a:ea typeface="+mn-ea"/>
        <a:cs typeface="+mn-cs"/>
      </a:defRPr>
    </a:lvl2pPr>
    <a:lvl3pPr marL="270845" algn="l" defTabSz="270845" rtl="0" eaLnBrk="1" latinLnBrk="0" hangingPunct="1">
      <a:defRPr sz="400" kern="1200">
        <a:solidFill>
          <a:schemeClr val="tx1"/>
        </a:solidFill>
        <a:latin typeface="+mn-lt"/>
        <a:ea typeface="+mn-ea"/>
        <a:cs typeface="+mn-cs"/>
      </a:defRPr>
    </a:lvl3pPr>
    <a:lvl4pPr marL="406268" algn="l" defTabSz="270845" rtl="0" eaLnBrk="1" latinLnBrk="0" hangingPunct="1">
      <a:defRPr sz="400" kern="1200">
        <a:solidFill>
          <a:schemeClr val="tx1"/>
        </a:solidFill>
        <a:latin typeface="+mn-lt"/>
        <a:ea typeface="+mn-ea"/>
        <a:cs typeface="+mn-cs"/>
      </a:defRPr>
    </a:lvl4pPr>
    <a:lvl5pPr marL="541691" algn="l" defTabSz="270845" rtl="0" eaLnBrk="1" latinLnBrk="0" hangingPunct="1">
      <a:defRPr sz="400" kern="1200">
        <a:solidFill>
          <a:schemeClr val="tx1"/>
        </a:solidFill>
        <a:latin typeface="+mn-lt"/>
        <a:ea typeface="+mn-ea"/>
        <a:cs typeface="+mn-cs"/>
      </a:defRPr>
    </a:lvl5pPr>
    <a:lvl6pPr marL="677113" algn="l" defTabSz="270845" rtl="0" eaLnBrk="1" latinLnBrk="0" hangingPunct="1">
      <a:defRPr sz="400" kern="1200">
        <a:solidFill>
          <a:schemeClr val="tx1"/>
        </a:solidFill>
        <a:latin typeface="+mn-lt"/>
        <a:ea typeface="+mn-ea"/>
        <a:cs typeface="+mn-cs"/>
      </a:defRPr>
    </a:lvl6pPr>
    <a:lvl7pPr marL="812536" algn="l" defTabSz="270845" rtl="0" eaLnBrk="1" latinLnBrk="0" hangingPunct="1">
      <a:defRPr sz="400" kern="1200">
        <a:solidFill>
          <a:schemeClr val="tx1"/>
        </a:solidFill>
        <a:latin typeface="+mn-lt"/>
        <a:ea typeface="+mn-ea"/>
        <a:cs typeface="+mn-cs"/>
      </a:defRPr>
    </a:lvl7pPr>
    <a:lvl8pPr marL="947958" algn="l" defTabSz="270845" rtl="0" eaLnBrk="1" latinLnBrk="0" hangingPunct="1">
      <a:defRPr sz="400" kern="1200">
        <a:solidFill>
          <a:schemeClr val="tx1"/>
        </a:solidFill>
        <a:latin typeface="+mn-lt"/>
        <a:ea typeface="+mn-ea"/>
        <a:cs typeface="+mn-cs"/>
      </a:defRPr>
    </a:lvl8pPr>
    <a:lvl9pPr marL="1083381" algn="l" defTabSz="270845" rtl="0" eaLnBrk="1" latinLnBrk="0" hangingPunct="1">
      <a:defRPr sz="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B51C9D-77E4-4497-B0A8-31A888CCE473}" type="slidenum">
              <a:rPr lang="fr-FR" smtClean="0"/>
              <a:pPr/>
              <a:t>2</a:t>
            </a:fld>
            <a:endParaRPr lang="fr-FR" dirty="0"/>
          </a:p>
        </p:txBody>
      </p:sp>
    </p:spTree>
    <p:extLst>
      <p:ext uri="{BB962C8B-B14F-4D97-AF65-F5344CB8AC3E}">
        <p14:creationId xmlns:p14="http://schemas.microsoft.com/office/powerpoint/2010/main" val="3937186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B51C9D-77E4-4497-B0A8-31A888CCE473}" type="slidenum">
              <a:rPr lang="fr-FR" smtClean="0"/>
              <a:pPr/>
              <a:t>3</a:t>
            </a:fld>
            <a:endParaRPr lang="fr-FR" dirty="0"/>
          </a:p>
        </p:txBody>
      </p:sp>
    </p:spTree>
    <p:extLst>
      <p:ext uri="{BB962C8B-B14F-4D97-AF65-F5344CB8AC3E}">
        <p14:creationId xmlns:p14="http://schemas.microsoft.com/office/powerpoint/2010/main" val="2486125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
        <p:nvSpPr>
          <p:cNvPr id="3891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1121649" indent="-431402" eaLnBrk="0" hangingPunct="0">
              <a:defRPr>
                <a:solidFill>
                  <a:schemeClr val="tx1"/>
                </a:solidFill>
                <a:latin typeface="Arial" charset="0"/>
                <a:cs typeface="Arial" charset="0"/>
              </a:defRPr>
            </a:lvl2pPr>
            <a:lvl3pPr marL="1725613" indent="-345121" eaLnBrk="0" hangingPunct="0">
              <a:defRPr>
                <a:solidFill>
                  <a:schemeClr val="tx1"/>
                </a:solidFill>
                <a:latin typeface="Arial" charset="0"/>
                <a:cs typeface="Arial" charset="0"/>
              </a:defRPr>
            </a:lvl3pPr>
            <a:lvl4pPr marL="2415859" indent="-345121" eaLnBrk="0" hangingPunct="0">
              <a:defRPr>
                <a:solidFill>
                  <a:schemeClr val="tx1"/>
                </a:solidFill>
                <a:latin typeface="Arial" charset="0"/>
                <a:cs typeface="Arial" charset="0"/>
              </a:defRPr>
            </a:lvl4pPr>
            <a:lvl5pPr marL="3106104" indent="-345121" eaLnBrk="0" hangingPunct="0">
              <a:defRPr>
                <a:solidFill>
                  <a:schemeClr val="tx1"/>
                </a:solidFill>
                <a:latin typeface="Arial" charset="0"/>
                <a:cs typeface="Arial" charset="0"/>
              </a:defRPr>
            </a:lvl5pPr>
            <a:lvl6pPr marL="3796347" indent="-345121" eaLnBrk="0" fontAlgn="base" hangingPunct="0">
              <a:spcBef>
                <a:spcPct val="0"/>
              </a:spcBef>
              <a:spcAft>
                <a:spcPct val="0"/>
              </a:spcAft>
              <a:defRPr>
                <a:solidFill>
                  <a:schemeClr val="tx1"/>
                </a:solidFill>
                <a:latin typeface="Arial" charset="0"/>
                <a:cs typeface="Arial" charset="0"/>
              </a:defRPr>
            </a:lvl6pPr>
            <a:lvl7pPr marL="4486593" indent="-345121" eaLnBrk="0" fontAlgn="base" hangingPunct="0">
              <a:spcBef>
                <a:spcPct val="0"/>
              </a:spcBef>
              <a:spcAft>
                <a:spcPct val="0"/>
              </a:spcAft>
              <a:defRPr>
                <a:solidFill>
                  <a:schemeClr val="tx1"/>
                </a:solidFill>
                <a:latin typeface="Arial" charset="0"/>
                <a:cs typeface="Arial" charset="0"/>
              </a:defRPr>
            </a:lvl7pPr>
            <a:lvl8pPr marL="5176839" indent="-345121" eaLnBrk="0" fontAlgn="base" hangingPunct="0">
              <a:spcBef>
                <a:spcPct val="0"/>
              </a:spcBef>
              <a:spcAft>
                <a:spcPct val="0"/>
              </a:spcAft>
              <a:defRPr>
                <a:solidFill>
                  <a:schemeClr val="tx1"/>
                </a:solidFill>
                <a:latin typeface="Arial" charset="0"/>
                <a:cs typeface="Arial" charset="0"/>
              </a:defRPr>
            </a:lvl8pPr>
            <a:lvl9pPr marL="5867084" indent="-345121" eaLnBrk="0" fontAlgn="base" hangingPunct="0">
              <a:spcBef>
                <a:spcPct val="0"/>
              </a:spcBef>
              <a:spcAft>
                <a:spcPct val="0"/>
              </a:spcAft>
              <a:defRPr>
                <a:solidFill>
                  <a:schemeClr val="tx1"/>
                </a:solidFill>
                <a:latin typeface="Arial" charset="0"/>
                <a:cs typeface="Arial" charset="0"/>
              </a:defRPr>
            </a:lvl9pPr>
          </a:lstStyle>
          <a:p>
            <a:pPr eaLnBrk="1" hangingPunct="1"/>
            <a:fld id="{E3618E87-A04F-4F6A-8EC2-264552237037}" type="slidenum">
              <a:rPr lang="en-GB" altLang="zh-TW">
                <a:latin typeface="Arial" panose="020B0604020202020204" pitchFamily="34" charset="0"/>
              </a:rPr>
              <a:pPr eaLnBrk="1" hangingPunct="1"/>
              <a:t>5</a:t>
            </a:fld>
            <a:endParaRPr lang="en-GB" altLang="zh-TW"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2053" name="Picture 5" descr="D:\Dossier en cours\Publicis life brand\Afatinib\Photoshop\Font titre s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ctrTitle" hasCustomPrompt="1"/>
          </p:nvPr>
        </p:nvSpPr>
        <p:spPr>
          <a:xfrm>
            <a:off x="1626569" y="2313103"/>
            <a:ext cx="6339264" cy="1243387"/>
          </a:xfrm>
        </p:spPr>
        <p:txBody>
          <a:bodyPr anchor="b"/>
          <a:lstStyle>
            <a:lvl1pPr algn="l">
              <a:defRPr sz="4400" b="1">
                <a:solidFill>
                  <a:srgbClr val="C5C43C"/>
                </a:solidFill>
                <a:latin typeface="Arial" pitchFamily="34" charset="0"/>
                <a:cs typeface="Arial" pitchFamily="34" charset="0"/>
              </a:defRPr>
            </a:lvl1pPr>
          </a:lstStyle>
          <a:p>
            <a:r>
              <a:rPr lang="fr-FR" dirty="0" smtClean="0"/>
              <a:t>MODIFIEZ LE STYLE DU TITRE</a:t>
            </a:r>
            <a:endParaRPr lang="fr-FR" dirty="0"/>
          </a:p>
        </p:txBody>
      </p:sp>
      <p:sp>
        <p:nvSpPr>
          <p:cNvPr id="3" name="Sous-titre 2"/>
          <p:cNvSpPr>
            <a:spLocks noGrp="1"/>
          </p:cNvSpPr>
          <p:nvPr>
            <p:ph type="subTitle" idx="1"/>
          </p:nvPr>
        </p:nvSpPr>
        <p:spPr>
          <a:xfrm>
            <a:off x="1696915" y="3569688"/>
            <a:ext cx="5996357" cy="1752600"/>
          </a:xfrm>
        </p:spPr>
        <p:txBody>
          <a:bodyPr>
            <a:normAutofit/>
          </a:bodyPr>
          <a:lstStyle>
            <a:lvl1pPr marL="0" indent="0" algn="r">
              <a:buNone/>
              <a:defRPr sz="1800">
                <a:solidFill>
                  <a:srgbClr val="1CBECA"/>
                </a:solidFill>
              </a:defRPr>
            </a:lvl1pPr>
            <a:lvl2pPr marL="457051" indent="0" algn="ctr">
              <a:buNone/>
              <a:defRPr>
                <a:solidFill>
                  <a:schemeClr val="tx1">
                    <a:tint val="75000"/>
                  </a:schemeClr>
                </a:solidFill>
              </a:defRPr>
            </a:lvl2pPr>
            <a:lvl3pPr marL="914103" indent="0" algn="ctr">
              <a:buNone/>
              <a:defRPr>
                <a:solidFill>
                  <a:schemeClr val="tx1">
                    <a:tint val="75000"/>
                  </a:schemeClr>
                </a:solidFill>
              </a:defRPr>
            </a:lvl3pPr>
            <a:lvl4pPr marL="1371154" indent="0" algn="ctr">
              <a:buNone/>
              <a:defRPr>
                <a:solidFill>
                  <a:schemeClr val="tx1">
                    <a:tint val="75000"/>
                  </a:schemeClr>
                </a:solidFill>
              </a:defRPr>
            </a:lvl4pPr>
            <a:lvl5pPr marL="1828206" indent="0" algn="ctr">
              <a:buNone/>
              <a:defRPr>
                <a:solidFill>
                  <a:schemeClr val="tx1">
                    <a:tint val="75000"/>
                  </a:schemeClr>
                </a:solidFill>
              </a:defRPr>
            </a:lvl5pPr>
            <a:lvl6pPr marL="2285257" indent="0" algn="ctr">
              <a:buNone/>
              <a:defRPr>
                <a:solidFill>
                  <a:schemeClr val="tx1">
                    <a:tint val="75000"/>
                  </a:schemeClr>
                </a:solidFill>
              </a:defRPr>
            </a:lvl6pPr>
            <a:lvl7pPr marL="2742308" indent="0" algn="ctr">
              <a:buNone/>
              <a:defRPr>
                <a:solidFill>
                  <a:schemeClr val="tx1">
                    <a:tint val="75000"/>
                  </a:schemeClr>
                </a:solidFill>
              </a:defRPr>
            </a:lvl7pPr>
            <a:lvl8pPr marL="3199360" indent="0" algn="ctr">
              <a:buNone/>
              <a:defRPr>
                <a:solidFill>
                  <a:schemeClr val="tx1">
                    <a:tint val="75000"/>
                  </a:schemeClr>
                </a:solidFill>
              </a:defRPr>
            </a:lvl8pPr>
            <a:lvl9pPr marL="3656411" indent="0" algn="ctr">
              <a:buNone/>
              <a:defRPr>
                <a:solidFill>
                  <a:schemeClr val="tx1">
                    <a:tint val="75000"/>
                  </a:schemeClr>
                </a:solidFill>
              </a:defRPr>
            </a:lvl9pPr>
          </a:lstStyle>
          <a:p>
            <a:r>
              <a:rPr lang="en-US" smtClean="0"/>
              <a:t>Click to edit Master subtitle style</a:t>
            </a:r>
            <a:endParaRPr lang="fr-FR" dirty="0"/>
          </a:p>
        </p:txBody>
      </p:sp>
      <p:sp>
        <p:nvSpPr>
          <p:cNvPr id="4" name="Espace réservé de la date 3"/>
          <p:cNvSpPr>
            <a:spLocks noGrp="1"/>
          </p:cNvSpPr>
          <p:nvPr>
            <p:ph type="dt" sz="half" idx="10"/>
          </p:nvPr>
        </p:nvSpPr>
        <p:spPr/>
        <p:txBody>
          <a:bodyPr/>
          <a:lstStyle/>
          <a:p>
            <a:fld id="{87402344-F73C-425A-980D-42424B8B5D45}" type="datetimeFigureOut">
              <a:rPr lang="en-GB" smtClean="0"/>
              <a:t>05/01/2016</a:t>
            </a:fld>
            <a:endParaRPr lang="en-GB" dirty="0"/>
          </a:p>
        </p:txBody>
      </p:sp>
      <p:sp>
        <p:nvSpPr>
          <p:cNvPr id="5" name="Espace réservé du pied de page 4"/>
          <p:cNvSpPr>
            <a:spLocks noGrp="1"/>
          </p:cNvSpPr>
          <p:nvPr>
            <p:ph type="ftr" sz="quarter" idx="11"/>
          </p:nvPr>
        </p:nvSpPr>
        <p:spPr/>
        <p:txBody>
          <a:bodyPr/>
          <a:lstStyle/>
          <a:p>
            <a:endParaRPr lang="en-GB" dirty="0"/>
          </a:p>
        </p:txBody>
      </p:sp>
      <p:sp>
        <p:nvSpPr>
          <p:cNvPr id="6" name="Espace réservé du numéro de diapositive 5"/>
          <p:cNvSpPr>
            <a:spLocks noGrp="1"/>
          </p:cNvSpPr>
          <p:nvPr>
            <p:ph type="sldNum" sz="quarter" idx="12"/>
          </p:nvPr>
        </p:nvSpPr>
        <p:spPr/>
        <p:txBody>
          <a:bodyPr/>
          <a:lstStyle/>
          <a:p>
            <a:fld id="{D152835D-7D37-404B-A795-5E090F301A3C}" type="slidenum">
              <a:rPr lang="en-GB" smtClean="0"/>
              <a:t>‹Nº›</a:t>
            </a:fld>
            <a:endParaRPr lang="en-GB" dirty="0"/>
          </a:p>
        </p:txBody>
      </p:sp>
      <p:sp>
        <p:nvSpPr>
          <p:cNvPr id="11" name="Forme libre 10"/>
          <p:cNvSpPr/>
          <p:nvPr/>
        </p:nvSpPr>
        <p:spPr>
          <a:xfrm>
            <a:off x="-4762" y="1134564"/>
            <a:ext cx="9148763" cy="483577"/>
          </a:xfrm>
          <a:custGeom>
            <a:avLst/>
            <a:gdLst>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16607 h 500184"/>
              <a:gd name="connsiteX1" fmla="*/ 1081454 w 9152792"/>
              <a:gd name="connsiteY1" fmla="*/ 16607 h 500184"/>
              <a:gd name="connsiteX2" fmla="*/ 0 w 9152792"/>
              <a:gd name="connsiteY2" fmla="*/ 500184 h 500184"/>
              <a:gd name="connsiteX0" fmla="*/ 9152792 w 9152792"/>
              <a:gd name="connsiteY0" fmla="*/ 12701 h 496278"/>
              <a:gd name="connsiteX1" fmla="*/ 1081454 w 9152792"/>
              <a:gd name="connsiteY1" fmla="*/ 12701 h 496278"/>
              <a:gd name="connsiteX2" fmla="*/ 0 w 9152792"/>
              <a:gd name="connsiteY2" fmla="*/ 496278 h 496278"/>
              <a:gd name="connsiteX0" fmla="*/ 9152792 w 9152792"/>
              <a:gd name="connsiteY0" fmla="*/ 11655 h 495232"/>
              <a:gd name="connsiteX1" fmla="*/ 1081454 w 9152792"/>
              <a:gd name="connsiteY1" fmla="*/ 11655 h 495232"/>
              <a:gd name="connsiteX2" fmla="*/ 0 w 9152792"/>
              <a:gd name="connsiteY2" fmla="*/ 495232 h 495232"/>
              <a:gd name="connsiteX0" fmla="*/ 9152792 w 9152792"/>
              <a:gd name="connsiteY0" fmla="*/ 16945 h 500522"/>
              <a:gd name="connsiteX1" fmla="*/ 1081454 w 9152792"/>
              <a:gd name="connsiteY1" fmla="*/ 16945 h 500522"/>
              <a:gd name="connsiteX2" fmla="*/ 0 w 9152792"/>
              <a:gd name="connsiteY2" fmla="*/ 500522 h 500522"/>
              <a:gd name="connsiteX0" fmla="*/ 9152792 w 9152792"/>
              <a:gd name="connsiteY0" fmla="*/ 10597 h 494174"/>
              <a:gd name="connsiteX1" fmla="*/ 1081454 w 9152792"/>
              <a:gd name="connsiteY1" fmla="*/ 10597 h 494174"/>
              <a:gd name="connsiteX2" fmla="*/ 0 w 9152792"/>
              <a:gd name="connsiteY2" fmla="*/ 494174 h 494174"/>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784 h 484361"/>
              <a:gd name="connsiteX1" fmla="*/ 1081454 w 9152792"/>
              <a:gd name="connsiteY1" fmla="*/ 784 h 484361"/>
              <a:gd name="connsiteX2" fmla="*/ 0 w 9152792"/>
              <a:gd name="connsiteY2" fmla="*/ 484361 h 484361"/>
              <a:gd name="connsiteX0" fmla="*/ 9152792 w 9152792"/>
              <a:gd name="connsiteY0" fmla="*/ 453 h 484030"/>
              <a:gd name="connsiteX1" fmla="*/ 1081454 w 9152792"/>
              <a:gd name="connsiteY1" fmla="*/ 453 h 484030"/>
              <a:gd name="connsiteX2" fmla="*/ 0 w 9152792"/>
              <a:gd name="connsiteY2" fmla="*/ 484030 h 484030"/>
              <a:gd name="connsiteX0" fmla="*/ 9152792 w 9152792"/>
              <a:gd name="connsiteY0" fmla="*/ 0 h 483577"/>
              <a:gd name="connsiteX1" fmla="*/ 871904 w 9152792"/>
              <a:gd name="connsiteY1" fmla="*/ 4762 h 483577"/>
              <a:gd name="connsiteX2" fmla="*/ 0 w 9152792"/>
              <a:gd name="connsiteY2" fmla="*/ 483577 h 483577"/>
              <a:gd name="connsiteX0" fmla="*/ 9153535 w 9153535"/>
              <a:gd name="connsiteY0" fmla="*/ 0 h 483577"/>
              <a:gd name="connsiteX1" fmla="*/ 872647 w 9153535"/>
              <a:gd name="connsiteY1" fmla="*/ 4762 h 483577"/>
              <a:gd name="connsiteX2" fmla="*/ 743 w 9153535"/>
              <a:gd name="connsiteY2" fmla="*/ 483577 h 483577"/>
              <a:gd name="connsiteX0" fmla="*/ 9152792 w 9152792"/>
              <a:gd name="connsiteY0" fmla="*/ 0 h 483577"/>
              <a:gd name="connsiteX1" fmla="*/ 871904 w 9152792"/>
              <a:gd name="connsiteY1" fmla="*/ 4762 h 483577"/>
              <a:gd name="connsiteX2" fmla="*/ 0 w 9152792"/>
              <a:gd name="connsiteY2" fmla="*/ 483577 h 483577"/>
              <a:gd name="connsiteX0" fmla="*/ 9152792 w 9152792"/>
              <a:gd name="connsiteY0" fmla="*/ 0 h 483577"/>
              <a:gd name="connsiteX1" fmla="*/ 871904 w 9152792"/>
              <a:gd name="connsiteY1" fmla="*/ 4762 h 483577"/>
              <a:gd name="connsiteX2" fmla="*/ 0 w 9152792"/>
              <a:gd name="connsiteY2" fmla="*/ 483577 h 483577"/>
              <a:gd name="connsiteX0" fmla="*/ 9152792 w 9152792"/>
              <a:gd name="connsiteY0" fmla="*/ 0 h 483577"/>
              <a:gd name="connsiteX1" fmla="*/ 733791 w 9152792"/>
              <a:gd name="connsiteY1" fmla="*/ 2381 h 483577"/>
              <a:gd name="connsiteX2" fmla="*/ 0 w 9152792"/>
              <a:gd name="connsiteY2" fmla="*/ 483577 h 483577"/>
              <a:gd name="connsiteX0" fmla="*/ 9152792 w 9152792"/>
              <a:gd name="connsiteY0" fmla="*/ 0 h 483577"/>
              <a:gd name="connsiteX1" fmla="*/ 733791 w 9152792"/>
              <a:gd name="connsiteY1" fmla="*/ 2381 h 483577"/>
              <a:gd name="connsiteX2" fmla="*/ 0 w 9152792"/>
              <a:gd name="connsiteY2" fmla="*/ 483577 h 483577"/>
              <a:gd name="connsiteX0" fmla="*/ 9152792 w 9152792"/>
              <a:gd name="connsiteY0" fmla="*/ 164 h 483741"/>
              <a:gd name="connsiteX1" fmla="*/ 693310 w 9152792"/>
              <a:gd name="connsiteY1" fmla="*/ 164 h 483741"/>
              <a:gd name="connsiteX2" fmla="*/ 0 w 9152792"/>
              <a:gd name="connsiteY2" fmla="*/ 483741 h 483741"/>
              <a:gd name="connsiteX0" fmla="*/ 9152792 w 9152792"/>
              <a:gd name="connsiteY0" fmla="*/ 9 h 483586"/>
              <a:gd name="connsiteX1" fmla="*/ 693310 w 9152792"/>
              <a:gd name="connsiteY1" fmla="*/ 9 h 483586"/>
              <a:gd name="connsiteX2" fmla="*/ 0 w 9152792"/>
              <a:gd name="connsiteY2" fmla="*/ 483586 h 483586"/>
              <a:gd name="connsiteX0" fmla="*/ 9152792 w 9152792"/>
              <a:gd name="connsiteY0" fmla="*/ 0 h 483577"/>
              <a:gd name="connsiteX1" fmla="*/ 693310 w 9152792"/>
              <a:gd name="connsiteY1" fmla="*/ 0 h 483577"/>
              <a:gd name="connsiteX2" fmla="*/ 0 w 9152792"/>
              <a:gd name="connsiteY2" fmla="*/ 483577 h 483577"/>
              <a:gd name="connsiteX0" fmla="*/ 9152793 w 9152793"/>
              <a:gd name="connsiteY0" fmla="*/ 0 h 483577"/>
              <a:gd name="connsiteX1" fmla="*/ 693311 w 9152793"/>
              <a:gd name="connsiteY1" fmla="*/ 0 h 483577"/>
              <a:gd name="connsiteX2" fmla="*/ 1 w 9152793"/>
              <a:gd name="connsiteY2" fmla="*/ 483577 h 483577"/>
              <a:gd name="connsiteX0" fmla="*/ 9152794 w 9152794"/>
              <a:gd name="connsiteY0" fmla="*/ 0 h 483577"/>
              <a:gd name="connsiteX1" fmla="*/ 693312 w 9152794"/>
              <a:gd name="connsiteY1" fmla="*/ 0 h 483577"/>
              <a:gd name="connsiteX2" fmla="*/ 2 w 9152794"/>
              <a:gd name="connsiteY2" fmla="*/ 483577 h 483577"/>
              <a:gd name="connsiteX0" fmla="*/ 9152794 w 9152794"/>
              <a:gd name="connsiteY0" fmla="*/ 0 h 483577"/>
              <a:gd name="connsiteX1" fmla="*/ 693312 w 9152794"/>
              <a:gd name="connsiteY1" fmla="*/ 0 h 483577"/>
              <a:gd name="connsiteX2" fmla="*/ 2 w 9152794"/>
              <a:gd name="connsiteY2" fmla="*/ 483577 h 483577"/>
            </a:gdLst>
            <a:ahLst/>
            <a:cxnLst>
              <a:cxn ang="0">
                <a:pos x="connsiteX0" y="connsiteY0"/>
              </a:cxn>
              <a:cxn ang="0">
                <a:pos x="connsiteX1" y="connsiteY1"/>
              </a:cxn>
              <a:cxn ang="0">
                <a:pos x="connsiteX2" y="connsiteY2"/>
              </a:cxn>
            </a:cxnLst>
            <a:rect l="l" t="t" r="r" b="b"/>
            <a:pathLst>
              <a:path w="9152794" h="483577">
                <a:moveTo>
                  <a:pt x="9152794" y="0"/>
                </a:moveTo>
                <a:lnTo>
                  <a:pt x="693312" y="0"/>
                </a:lnTo>
                <a:cubicBezTo>
                  <a:pt x="135314" y="292"/>
                  <a:pt x="-546" y="422215"/>
                  <a:pt x="2" y="483577"/>
                </a:cubicBezTo>
              </a:path>
            </a:pathLst>
          </a:custGeom>
          <a:noFill/>
          <a:ln w="25400">
            <a:solidFill>
              <a:srgbClr val="C5C43C"/>
            </a:solidFill>
          </a:ln>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rtlCol="0" anchor="ctr"/>
          <a:lstStyle/>
          <a:p>
            <a:pPr algn="ctr"/>
            <a:endParaRPr lang="fr-FR">
              <a:solidFill>
                <a:prstClr val="white"/>
              </a:solidFill>
            </a:endParaRPr>
          </a:p>
        </p:txBody>
      </p:sp>
      <p:sp>
        <p:nvSpPr>
          <p:cNvPr id="12" name="Forme libre 11"/>
          <p:cNvSpPr/>
          <p:nvPr/>
        </p:nvSpPr>
        <p:spPr>
          <a:xfrm>
            <a:off x="-4761" y="3394026"/>
            <a:ext cx="7640002" cy="710977"/>
          </a:xfrm>
          <a:custGeom>
            <a:avLst/>
            <a:gdLst>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16607 h 500184"/>
              <a:gd name="connsiteX1" fmla="*/ 1081454 w 9152792"/>
              <a:gd name="connsiteY1" fmla="*/ 16607 h 500184"/>
              <a:gd name="connsiteX2" fmla="*/ 0 w 9152792"/>
              <a:gd name="connsiteY2" fmla="*/ 500184 h 500184"/>
              <a:gd name="connsiteX0" fmla="*/ 9152792 w 9152792"/>
              <a:gd name="connsiteY0" fmla="*/ 12701 h 496278"/>
              <a:gd name="connsiteX1" fmla="*/ 1081454 w 9152792"/>
              <a:gd name="connsiteY1" fmla="*/ 12701 h 496278"/>
              <a:gd name="connsiteX2" fmla="*/ 0 w 9152792"/>
              <a:gd name="connsiteY2" fmla="*/ 496278 h 496278"/>
              <a:gd name="connsiteX0" fmla="*/ 9152792 w 9152792"/>
              <a:gd name="connsiteY0" fmla="*/ 11655 h 495232"/>
              <a:gd name="connsiteX1" fmla="*/ 1081454 w 9152792"/>
              <a:gd name="connsiteY1" fmla="*/ 11655 h 495232"/>
              <a:gd name="connsiteX2" fmla="*/ 0 w 9152792"/>
              <a:gd name="connsiteY2" fmla="*/ 495232 h 495232"/>
              <a:gd name="connsiteX0" fmla="*/ 9152792 w 9152792"/>
              <a:gd name="connsiteY0" fmla="*/ 16945 h 500522"/>
              <a:gd name="connsiteX1" fmla="*/ 1081454 w 9152792"/>
              <a:gd name="connsiteY1" fmla="*/ 16945 h 500522"/>
              <a:gd name="connsiteX2" fmla="*/ 0 w 9152792"/>
              <a:gd name="connsiteY2" fmla="*/ 500522 h 500522"/>
              <a:gd name="connsiteX0" fmla="*/ 9152792 w 9152792"/>
              <a:gd name="connsiteY0" fmla="*/ 10597 h 494174"/>
              <a:gd name="connsiteX1" fmla="*/ 1081454 w 9152792"/>
              <a:gd name="connsiteY1" fmla="*/ 10597 h 494174"/>
              <a:gd name="connsiteX2" fmla="*/ 0 w 9152792"/>
              <a:gd name="connsiteY2" fmla="*/ 494174 h 494174"/>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784 h 484361"/>
              <a:gd name="connsiteX1" fmla="*/ 1081454 w 9152792"/>
              <a:gd name="connsiteY1" fmla="*/ 784 h 484361"/>
              <a:gd name="connsiteX2" fmla="*/ 0 w 9152792"/>
              <a:gd name="connsiteY2" fmla="*/ 484361 h 484361"/>
              <a:gd name="connsiteX0" fmla="*/ 9152792 w 9152792"/>
              <a:gd name="connsiteY0" fmla="*/ 453 h 484030"/>
              <a:gd name="connsiteX1" fmla="*/ 1081454 w 9152792"/>
              <a:gd name="connsiteY1" fmla="*/ 453 h 484030"/>
              <a:gd name="connsiteX2" fmla="*/ 0 w 9152792"/>
              <a:gd name="connsiteY2" fmla="*/ 484030 h 484030"/>
              <a:gd name="connsiteX0" fmla="*/ 9152792 w 9152792"/>
              <a:gd name="connsiteY0" fmla="*/ 0 h 483577"/>
              <a:gd name="connsiteX1" fmla="*/ 871904 w 9152792"/>
              <a:gd name="connsiteY1" fmla="*/ 4762 h 483577"/>
              <a:gd name="connsiteX2" fmla="*/ 0 w 9152792"/>
              <a:gd name="connsiteY2" fmla="*/ 483577 h 483577"/>
              <a:gd name="connsiteX0" fmla="*/ 9153535 w 9153535"/>
              <a:gd name="connsiteY0" fmla="*/ 0 h 483577"/>
              <a:gd name="connsiteX1" fmla="*/ 872647 w 9153535"/>
              <a:gd name="connsiteY1" fmla="*/ 4762 h 483577"/>
              <a:gd name="connsiteX2" fmla="*/ 743 w 9153535"/>
              <a:gd name="connsiteY2" fmla="*/ 483577 h 483577"/>
              <a:gd name="connsiteX0" fmla="*/ 9152792 w 9152792"/>
              <a:gd name="connsiteY0" fmla="*/ 0 h 483577"/>
              <a:gd name="connsiteX1" fmla="*/ 871904 w 9152792"/>
              <a:gd name="connsiteY1" fmla="*/ 4762 h 483577"/>
              <a:gd name="connsiteX2" fmla="*/ 0 w 9152792"/>
              <a:gd name="connsiteY2" fmla="*/ 483577 h 483577"/>
              <a:gd name="connsiteX0" fmla="*/ 9152792 w 9152792"/>
              <a:gd name="connsiteY0" fmla="*/ 0 h 483577"/>
              <a:gd name="connsiteX1" fmla="*/ 871904 w 9152792"/>
              <a:gd name="connsiteY1" fmla="*/ 4762 h 483577"/>
              <a:gd name="connsiteX2" fmla="*/ 0 w 9152792"/>
              <a:gd name="connsiteY2" fmla="*/ 483577 h 483577"/>
              <a:gd name="connsiteX0" fmla="*/ 9152792 w 9152792"/>
              <a:gd name="connsiteY0" fmla="*/ 0 h 483577"/>
              <a:gd name="connsiteX1" fmla="*/ 733791 w 9152792"/>
              <a:gd name="connsiteY1" fmla="*/ 2381 h 483577"/>
              <a:gd name="connsiteX2" fmla="*/ 0 w 9152792"/>
              <a:gd name="connsiteY2" fmla="*/ 483577 h 483577"/>
              <a:gd name="connsiteX0" fmla="*/ 9152792 w 9152792"/>
              <a:gd name="connsiteY0" fmla="*/ 0 h 483577"/>
              <a:gd name="connsiteX1" fmla="*/ 733791 w 9152792"/>
              <a:gd name="connsiteY1" fmla="*/ 2381 h 483577"/>
              <a:gd name="connsiteX2" fmla="*/ 0 w 9152792"/>
              <a:gd name="connsiteY2" fmla="*/ 483577 h 483577"/>
              <a:gd name="connsiteX0" fmla="*/ 9152792 w 9152792"/>
              <a:gd name="connsiteY0" fmla="*/ 164 h 483741"/>
              <a:gd name="connsiteX1" fmla="*/ 693310 w 9152792"/>
              <a:gd name="connsiteY1" fmla="*/ 164 h 483741"/>
              <a:gd name="connsiteX2" fmla="*/ 0 w 9152792"/>
              <a:gd name="connsiteY2" fmla="*/ 483741 h 483741"/>
              <a:gd name="connsiteX0" fmla="*/ 9152792 w 9152792"/>
              <a:gd name="connsiteY0" fmla="*/ 9 h 483586"/>
              <a:gd name="connsiteX1" fmla="*/ 693310 w 9152792"/>
              <a:gd name="connsiteY1" fmla="*/ 9 h 483586"/>
              <a:gd name="connsiteX2" fmla="*/ 0 w 9152792"/>
              <a:gd name="connsiteY2" fmla="*/ 483586 h 483586"/>
              <a:gd name="connsiteX0" fmla="*/ 9152792 w 9152792"/>
              <a:gd name="connsiteY0" fmla="*/ 0 h 483577"/>
              <a:gd name="connsiteX1" fmla="*/ 693310 w 9152792"/>
              <a:gd name="connsiteY1" fmla="*/ 0 h 483577"/>
              <a:gd name="connsiteX2" fmla="*/ 0 w 9152792"/>
              <a:gd name="connsiteY2" fmla="*/ 483577 h 483577"/>
              <a:gd name="connsiteX0" fmla="*/ 9152793 w 9152793"/>
              <a:gd name="connsiteY0" fmla="*/ 0 h 483577"/>
              <a:gd name="connsiteX1" fmla="*/ 693311 w 9152793"/>
              <a:gd name="connsiteY1" fmla="*/ 0 h 483577"/>
              <a:gd name="connsiteX2" fmla="*/ 1 w 9152793"/>
              <a:gd name="connsiteY2" fmla="*/ 483577 h 483577"/>
              <a:gd name="connsiteX0" fmla="*/ 9152794 w 9152794"/>
              <a:gd name="connsiteY0" fmla="*/ 0 h 483577"/>
              <a:gd name="connsiteX1" fmla="*/ 693312 w 9152794"/>
              <a:gd name="connsiteY1" fmla="*/ 0 h 483577"/>
              <a:gd name="connsiteX2" fmla="*/ 2 w 9152794"/>
              <a:gd name="connsiteY2" fmla="*/ 483577 h 483577"/>
              <a:gd name="connsiteX0" fmla="*/ 9152794 w 9152794"/>
              <a:gd name="connsiteY0" fmla="*/ 0 h 483577"/>
              <a:gd name="connsiteX1" fmla="*/ 693312 w 9152794"/>
              <a:gd name="connsiteY1" fmla="*/ 0 h 483577"/>
              <a:gd name="connsiteX2" fmla="*/ 2 w 9152794"/>
              <a:gd name="connsiteY2" fmla="*/ 483577 h 483577"/>
              <a:gd name="connsiteX0" fmla="*/ 9152793 w 9152793"/>
              <a:gd name="connsiteY0" fmla="*/ 0 h 483577"/>
              <a:gd name="connsiteX1" fmla="*/ 1194093 w 9152793"/>
              <a:gd name="connsiteY1" fmla="*/ 0 h 483577"/>
              <a:gd name="connsiteX2" fmla="*/ 1 w 9152793"/>
              <a:gd name="connsiteY2" fmla="*/ 483577 h 483577"/>
              <a:gd name="connsiteX0" fmla="*/ 9152793 w 9152793"/>
              <a:gd name="connsiteY0" fmla="*/ 6 h 483583"/>
              <a:gd name="connsiteX1" fmla="*/ 1194093 w 9152793"/>
              <a:gd name="connsiteY1" fmla="*/ 6 h 483583"/>
              <a:gd name="connsiteX2" fmla="*/ 1 w 9152793"/>
              <a:gd name="connsiteY2" fmla="*/ 483583 h 483583"/>
            </a:gdLst>
            <a:ahLst/>
            <a:cxnLst>
              <a:cxn ang="0">
                <a:pos x="connsiteX0" y="connsiteY0"/>
              </a:cxn>
              <a:cxn ang="0">
                <a:pos x="connsiteX1" y="connsiteY1"/>
              </a:cxn>
              <a:cxn ang="0">
                <a:pos x="connsiteX2" y="connsiteY2"/>
              </a:cxn>
            </a:cxnLst>
            <a:rect l="l" t="t" r="r" b="b"/>
            <a:pathLst>
              <a:path w="9152793" h="483583">
                <a:moveTo>
                  <a:pt x="9152793" y="6"/>
                </a:moveTo>
                <a:lnTo>
                  <a:pt x="1194093" y="6"/>
                </a:lnTo>
                <a:cubicBezTo>
                  <a:pt x="307457" y="-1924"/>
                  <a:pt x="-547" y="422221"/>
                  <a:pt x="1" y="483583"/>
                </a:cubicBezTo>
              </a:path>
            </a:pathLst>
          </a:custGeom>
          <a:noFill/>
          <a:ln w="25400">
            <a:solidFill>
              <a:srgbClr val="C5C43C"/>
            </a:solidFill>
          </a:ln>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rtlCol="0" anchor="ctr"/>
          <a:lstStyle/>
          <a:p>
            <a:pPr algn="ctr"/>
            <a:endParaRPr lang="fr-FR">
              <a:solidFill>
                <a:prstClr val="white"/>
              </a:solidFill>
            </a:endParaRPr>
          </a:p>
        </p:txBody>
      </p:sp>
    </p:spTree>
    <p:extLst>
      <p:ext uri="{BB962C8B-B14F-4D97-AF65-F5344CB8AC3E}">
        <p14:creationId xmlns:p14="http://schemas.microsoft.com/office/powerpoint/2010/main" val="34068089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Diapositive de titre">
    <p:spTree>
      <p:nvGrpSpPr>
        <p:cNvPr id="1" name=""/>
        <p:cNvGrpSpPr/>
        <p:nvPr/>
      </p:nvGrpSpPr>
      <p:grpSpPr>
        <a:xfrm>
          <a:off x="0" y="0"/>
          <a:ext cx="0" cy="0"/>
          <a:chOff x="0" y="0"/>
          <a:chExt cx="0" cy="0"/>
        </a:xfrm>
      </p:grpSpPr>
      <p:pic>
        <p:nvPicPr>
          <p:cNvPr id="2053" name="Picture 5" descr="D:\Dossier en cours\Publicis life brand\Afatinib\Photoshop\Font titre s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ctrTitle" hasCustomPrompt="1"/>
          </p:nvPr>
        </p:nvSpPr>
        <p:spPr>
          <a:xfrm>
            <a:off x="1626569" y="2313103"/>
            <a:ext cx="6339264" cy="1243387"/>
          </a:xfrm>
        </p:spPr>
        <p:txBody>
          <a:bodyPr anchor="b"/>
          <a:lstStyle>
            <a:lvl1pPr algn="l">
              <a:defRPr sz="4400" b="1">
                <a:solidFill>
                  <a:srgbClr val="C5C43C"/>
                </a:solidFill>
                <a:latin typeface="Arial" pitchFamily="34" charset="0"/>
                <a:cs typeface="Arial" pitchFamily="34" charset="0"/>
              </a:defRPr>
            </a:lvl1pPr>
          </a:lstStyle>
          <a:p>
            <a:r>
              <a:rPr lang="fr-FR" dirty="0" smtClean="0"/>
              <a:t>MODIFIEZ LE STYLE DU TITRE</a:t>
            </a:r>
            <a:endParaRPr lang="fr-FR" dirty="0"/>
          </a:p>
        </p:txBody>
      </p:sp>
      <p:sp>
        <p:nvSpPr>
          <p:cNvPr id="3" name="Sous-titre 2"/>
          <p:cNvSpPr>
            <a:spLocks noGrp="1"/>
          </p:cNvSpPr>
          <p:nvPr>
            <p:ph type="subTitle" idx="1"/>
          </p:nvPr>
        </p:nvSpPr>
        <p:spPr>
          <a:xfrm>
            <a:off x="1696915" y="3569688"/>
            <a:ext cx="5996357" cy="1752600"/>
          </a:xfrm>
        </p:spPr>
        <p:txBody>
          <a:bodyPr>
            <a:normAutofit/>
          </a:bodyPr>
          <a:lstStyle>
            <a:lvl1pPr marL="0" indent="0" algn="r">
              <a:buNone/>
              <a:defRPr sz="1800">
                <a:solidFill>
                  <a:srgbClr val="1CBECA"/>
                </a:solidFill>
              </a:defRPr>
            </a:lvl1pPr>
            <a:lvl2pPr marL="457051" indent="0" algn="ctr">
              <a:buNone/>
              <a:defRPr>
                <a:solidFill>
                  <a:schemeClr val="tx1">
                    <a:tint val="75000"/>
                  </a:schemeClr>
                </a:solidFill>
              </a:defRPr>
            </a:lvl2pPr>
            <a:lvl3pPr marL="914103" indent="0" algn="ctr">
              <a:buNone/>
              <a:defRPr>
                <a:solidFill>
                  <a:schemeClr val="tx1">
                    <a:tint val="75000"/>
                  </a:schemeClr>
                </a:solidFill>
              </a:defRPr>
            </a:lvl3pPr>
            <a:lvl4pPr marL="1371154" indent="0" algn="ctr">
              <a:buNone/>
              <a:defRPr>
                <a:solidFill>
                  <a:schemeClr val="tx1">
                    <a:tint val="75000"/>
                  </a:schemeClr>
                </a:solidFill>
              </a:defRPr>
            </a:lvl4pPr>
            <a:lvl5pPr marL="1828206" indent="0" algn="ctr">
              <a:buNone/>
              <a:defRPr>
                <a:solidFill>
                  <a:schemeClr val="tx1">
                    <a:tint val="75000"/>
                  </a:schemeClr>
                </a:solidFill>
              </a:defRPr>
            </a:lvl5pPr>
            <a:lvl6pPr marL="2285257" indent="0" algn="ctr">
              <a:buNone/>
              <a:defRPr>
                <a:solidFill>
                  <a:schemeClr val="tx1">
                    <a:tint val="75000"/>
                  </a:schemeClr>
                </a:solidFill>
              </a:defRPr>
            </a:lvl6pPr>
            <a:lvl7pPr marL="2742308" indent="0" algn="ctr">
              <a:buNone/>
              <a:defRPr>
                <a:solidFill>
                  <a:schemeClr val="tx1">
                    <a:tint val="75000"/>
                  </a:schemeClr>
                </a:solidFill>
              </a:defRPr>
            </a:lvl7pPr>
            <a:lvl8pPr marL="3199360" indent="0" algn="ctr">
              <a:buNone/>
              <a:defRPr>
                <a:solidFill>
                  <a:schemeClr val="tx1">
                    <a:tint val="75000"/>
                  </a:schemeClr>
                </a:solidFill>
              </a:defRPr>
            </a:lvl8pPr>
            <a:lvl9pPr marL="3656411" indent="0" algn="ctr">
              <a:buNone/>
              <a:defRPr>
                <a:solidFill>
                  <a:schemeClr val="tx1">
                    <a:tint val="75000"/>
                  </a:schemeClr>
                </a:solidFill>
              </a:defRPr>
            </a:lvl9pPr>
          </a:lstStyle>
          <a:p>
            <a:r>
              <a:rPr lang="en-US" smtClean="0"/>
              <a:t>Click to edit Master subtitle style</a:t>
            </a:r>
            <a:endParaRPr lang="fr-FR" dirty="0"/>
          </a:p>
        </p:txBody>
      </p:sp>
      <p:sp>
        <p:nvSpPr>
          <p:cNvPr id="4" name="Espace réservé de la date 3"/>
          <p:cNvSpPr>
            <a:spLocks noGrp="1"/>
          </p:cNvSpPr>
          <p:nvPr>
            <p:ph type="dt" sz="half" idx="10"/>
          </p:nvPr>
        </p:nvSpPr>
        <p:spPr/>
        <p:txBody>
          <a:bodyPr/>
          <a:lstStyle/>
          <a:p>
            <a:fld id="{87402344-F73C-425A-980D-42424B8B5D45}" type="datetimeFigureOut">
              <a:rPr lang="en-GB" smtClean="0"/>
              <a:t>05/01/2016</a:t>
            </a:fld>
            <a:endParaRPr lang="en-GB" dirty="0"/>
          </a:p>
        </p:txBody>
      </p:sp>
      <p:sp>
        <p:nvSpPr>
          <p:cNvPr id="5" name="Espace réservé du pied de page 4"/>
          <p:cNvSpPr>
            <a:spLocks noGrp="1"/>
          </p:cNvSpPr>
          <p:nvPr>
            <p:ph type="ftr" sz="quarter" idx="11"/>
          </p:nvPr>
        </p:nvSpPr>
        <p:spPr/>
        <p:txBody>
          <a:bodyPr/>
          <a:lstStyle/>
          <a:p>
            <a:endParaRPr lang="en-GB" dirty="0"/>
          </a:p>
        </p:txBody>
      </p:sp>
      <p:sp>
        <p:nvSpPr>
          <p:cNvPr id="6" name="Espace réservé du numéro de diapositive 5"/>
          <p:cNvSpPr>
            <a:spLocks noGrp="1"/>
          </p:cNvSpPr>
          <p:nvPr>
            <p:ph type="sldNum" sz="quarter" idx="12"/>
          </p:nvPr>
        </p:nvSpPr>
        <p:spPr/>
        <p:txBody>
          <a:bodyPr/>
          <a:lstStyle/>
          <a:p>
            <a:fld id="{D152835D-7D37-404B-A795-5E090F301A3C}" type="slidenum">
              <a:rPr lang="en-GB" smtClean="0"/>
              <a:t>‹Nº›</a:t>
            </a:fld>
            <a:endParaRPr lang="en-GB" dirty="0"/>
          </a:p>
        </p:txBody>
      </p:sp>
      <p:sp>
        <p:nvSpPr>
          <p:cNvPr id="11" name="Forme libre 10"/>
          <p:cNvSpPr/>
          <p:nvPr/>
        </p:nvSpPr>
        <p:spPr>
          <a:xfrm>
            <a:off x="-4762" y="1134564"/>
            <a:ext cx="9148763" cy="483577"/>
          </a:xfrm>
          <a:custGeom>
            <a:avLst/>
            <a:gdLst>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16607 h 500184"/>
              <a:gd name="connsiteX1" fmla="*/ 1081454 w 9152792"/>
              <a:gd name="connsiteY1" fmla="*/ 16607 h 500184"/>
              <a:gd name="connsiteX2" fmla="*/ 0 w 9152792"/>
              <a:gd name="connsiteY2" fmla="*/ 500184 h 500184"/>
              <a:gd name="connsiteX0" fmla="*/ 9152792 w 9152792"/>
              <a:gd name="connsiteY0" fmla="*/ 12701 h 496278"/>
              <a:gd name="connsiteX1" fmla="*/ 1081454 w 9152792"/>
              <a:gd name="connsiteY1" fmla="*/ 12701 h 496278"/>
              <a:gd name="connsiteX2" fmla="*/ 0 w 9152792"/>
              <a:gd name="connsiteY2" fmla="*/ 496278 h 496278"/>
              <a:gd name="connsiteX0" fmla="*/ 9152792 w 9152792"/>
              <a:gd name="connsiteY0" fmla="*/ 11655 h 495232"/>
              <a:gd name="connsiteX1" fmla="*/ 1081454 w 9152792"/>
              <a:gd name="connsiteY1" fmla="*/ 11655 h 495232"/>
              <a:gd name="connsiteX2" fmla="*/ 0 w 9152792"/>
              <a:gd name="connsiteY2" fmla="*/ 495232 h 495232"/>
              <a:gd name="connsiteX0" fmla="*/ 9152792 w 9152792"/>
              <a:gd name="connsiteY0" fmla="*/ 16945 h 500522"/>
              <a:gd name="connsiteX1" fmla="*/ 1081454 w 9152792"/>
              <a:gd name="connsiteY1" fmla="*/ 16945 h 500522"/>
              <a:gd name="connsiteX2" fmla="*/ 0 w 9152792"/>
              <a:gd name="connsiteY2" fmla="*/ 500522 h 500522"/>
              <a:gd name="connsiteX0" fmla="*/ 9152792 w 9152792"/>
              <a:gd name="connsiteY0" fmla="*/ 10597 h 494174"/>
              <a:gd name="connsiteX1" fmla="*/ 1081454 w 9152792"/>
              <a:gd name="connsiteY1" fmla="*/ 10597 h 494174"/>
              <a:gd name="connsiteX2" fmla="*/ 0 w 9152792"/>
              <a:gd name="connsiteY2" fmla="*/ 494174 h 494174"/>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784 h 484361"/>
              <a:gd name="connsiteX1" fmla="*/ 1081454 w 9152792"/>
              <a:gd name="connsiteY1" fmla="*/ 784 h 484361"/>
              <a:gd name="connsiteX2" fmla="*/ 0 w 9152792"/>
              <a:gd name="connsiteY2" fmla="*/ 484361 h 484361"/>
              <a:gd name="connsiteX0" fmla="*/ 9152792 w 9152792"/>
              <a:gd name="connsiteY0" fmla="*/ 453 h 484030"/>
              <a:gd name="connsiteX1" fmla="*/ 1081454 w 9152792"/>
              <a:gd name="connsiteY1" fmla="*/ 453 h 484030"/>
              <a:gd name="connsiteX2" fmla="*/ 0 w 9152792"/>
              <a:gd name="connsiteY2" fmla="*/ 484030 h 484030"/>
              <a:gd name="connsiteX0" fmla="*/ 9152792 w 9152792"/>
              <a:gd name="connsiteY0" fmla="*/ 0 h 483577"/>
              <a:gd name="connsiteX1" fmla="*/ 871904 w 9152792"/>
              <a:gd name="connsiteY1" fmla="*/ 4762 h 483577"/>
              <a:gd name="connsiteX2" fmla="*/ 0 w 9152792"/>
              <a:gd name="connsiteY2" fmla="*/ 483577 h 483577"/>
              <a:gd name="connsiteX0" fmla="*/ 9153535 w 9153535"/>
              <a:gd name="connsiteY0" fmla="*/ 0 h 483577"/>
              <a:gd name="connsiteX1" fmla="*/ 872647 w 9153535"/>
              <a:gd name="connsiteY1" fmla="*/ 4762 h 483577"/>
              <a:gd name="connsiteX2" fmla="*/ 743 w 9153535"/>
              <a:gd name="connsiteY2" fmla="*/ 483577 h 483577"/>
              <a:gd name="connsiteX0" fmla="*/ 9152792 w 9152792"/>
              <a:gd name="connsiteY0" fmla="*/ 0 h 483577"/>
              <a:gd name="connsiteX1" fmla="*/ 871904 w 9152792"/>
              <a:gd name="connsiteY1" fmla="*/ 4762 h 483577"/>
              <a:gd name="connsiteX2" fmla="*/ 0 w 9152792"/>
              <a:gd name="connsiteY2" fmla="*/ 483577 h 483577"/>
              <a:gd name="connsiteX0" fmla="*/ 9152792 w 9152792"/>
              <a:gd name="connsiteY0" fmla="*/ 0 h 483577"/>
              <a:gd name="connsiteX1" fmla="*/ 871904 w 9152792"/>
              <a:gd name="connsiteY1" fmla="*/ 4762 h 483577"/>
              <a:gd name="connsiteX2" fmla="*/ 0 w 9152792"/>
              <a:gd name="connsiteY2" fmla="*/ 483577 h 483577"/>
              <a:gd name="connsiteX0" fmla="*/ 9152792 w 9152792"/>
              <a:gd name="connsiteY0" fmla="*/ 0 h 483577"/>
              <a:gd name="connsiteX1" fmla="*/ 733791 w 9152792"/>
              <a:gd name="connsiteY1" fmla="*/ 2381 h 483577"/>
              <a:gd name="connsiteX2" fmla="*/ 0 w 9152792"/>
              <a:gd name="connsiteY2" fmla="*/ 483577 h 483577"/>
              <a:gd name="connsiteX0" fmla="*/ 9152792 w 9152792"/>
              <a:gd name="connsiteY0" fmla="*/ 0 h 483577"/>
              <a:gd name="connsiteX1" fmla="*/ 733791 w 9152792"/>
              <a:gd name="connsiteY1" fmla="*/ 2381 h 483577"/>
              <a:gd name="connsiteX2" fmla="*/ 0 w 9152792"/>
              <a:gd name="connsiteY2" fmla="*/ 483577 h 483577"/>
              <a:gd name="connsiteX0" fmla="*/ 9152792 w 9152792"/>
              <a:gd name="connsiteY0" fmla="*/ 164 h 483741"/>
              <a:gd name="connsiteX1" fmla="*/ 693310 w 9152792"/>
              <a:gd name="connsiteY1" fmla="*/ 164 h 483741"/>
              <a:gd name="connsiteX2" fmla="*/ 0 w 9152792"/>
              <a:gd name="connsiteY2" fmla="*/ 483741 h 483741"/>
              <a:gd name="connsiteX0" fmla="*/ 9152792 w 9152792"/>
              <a:gd name="connsiteY0" fmla="*/ 9 h 483586"/>
              <a:gd name="connsiteX1" fmla="*/ 693310 w 9152792"/>
              <a:gd name="connsiteY1" fmla="*/ 9 h 483586"/>
              <a:gd name="connsiteX2" fmla="*/ 0 w 9152792"/>
              <a:gd name="connsiteY2" fmla="*/ 483586 h 483586"/>
              <a:gd name="connsiteX0" fmla="*/ 9152792 w 9152792"/>
              <a:gd name="connsiteY0" fmla="*/ 0 h 483577"/>
              <a:gd name="connsiteX1" fmla="*/ 693310 w 9152792"/>
              <a:gd name="connsiteY1" fmla="*/ 0 h 483577"/>
              <a:gd name="connsiteX2" fmla="*/ 0 w 9152792"/>
              <a:gd name="connsiteY2" fmla="*/ 483577 h 483577"/>
              <a:gd name="connsiteX0" fmla="*/ 9152793 w 9152793"/>
              <a:gd name="connsiteY0" fmla="*/ 0 h 483577"/>
              <a:gd name="connsiteX1" fmla="*/ 693311 w 9152793"/>
              <a:gd name="connsiteY1" fmla="*/ 0 h 483577"/>
              <a:gd name="connsiteX2" fmla="*/ 1 w 9152793"/>
              <a:gd name="connsiteY2" fmla="*/ 483577 h 483577"/>
              <a:gd name="connsiteX0" fmla="*/ 9152794 w 9152794"/>
              <a:gd name="connsiteY0" fmla="*/ 0 h 483577"/>
              <a:gd name="connsiteX1" fmla="*/ 693312 w 9152794"/>
              <a:gd name="connsiteY1" fmla="*/ 0 h 483577"/>
              <a:gd name="connsiteX2" fmla="*/ 2 w 9152794"/>
              <a:gd name="connsiteY2" fmla="*/ 483577 h 483577"/>
              <a:gd name="connsiteX0" fmla="*/ 9152794 w 9152794"/>
              <a:gd name="connsiteY0" fmla="*/ 0 h 483577"/>
              <a:gd name="connsiteX1" fmla="*/ 693312 w 9152794"/>
              <a:gd name="connsiteY1" fmla="*/ 0 h 483577"/>
              <a:gd name="connsiteX2" fmla="*/ 2 w 9152794"/>
              <a:gd name="connsiteY2" fmla="*/ 483577 h 483577"/>
            </a:gdLst>
            <a:ahLst/>
            <a:cxnLst>
              <a:cxn ang="0">
                <a:pos x="connsiteX0" y="connsiteY0"/>
              </a:cxn>
              <a:cxn ang="0">
                <a:pos x="connsiteX1" y="connsiteY1"/>
              </a:cxn>
              <a:cxn ang="0">
                <a:pos x="connsiteX2" y="connsiteY2"/>
              </a:cxn>
            </a:cxnLst>
            <a:rect l="l" t="t" r="r" b="b"/>
            <a:pathLst>
              <a:path w="9152794" h="483577">
                <a:moveTo>
                  <a:pt x="9152794" y="0"/>
                </a:moveTo>
                <a:lnTo>
                  <a:pt x="693312" y="0"/>
                </a:lnTo>
                <a:cubicBezTo>
                  <a:pt x="135314" y="292"/>
                  <a:pt x="-546" y="422215"/>
                  <a:pt x="2" y="483577"/>
                </a:cubicBezTo>
              </a:path>
            </a:pathLst>
          </a:custGeom>
          <a:noFill/>
          <a:ln w="25400">
            <a:solidFill>
              <a:srgbClr val="C5C43C"/>
            </a:solidFill>
          </a:ln>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rtlCol="0" anchor="ctr"/>
          <a:lstStyle/>
          <a:p>
            <a:pPr algn="ctr"/>
            <a:endParaRPr lang="fr-FR">
              <a:solidFill>
                <a:prstClr val="white"/>
              </a:solidFill>
            </a:endParaRPr>
          </a:p>
        </p:txBody>
      </p:sp>
      <p:sp>
        <p:nvSpPr>
          <p:cNvPr id="12" name="Forme libre 11"/>
          <p:cNvSpPr/>
          <p:nvPr/>
        </p:nvSpPr>
        <p:spPr>
          <a:xfrm>
            <a:off x="-4761" y="3394026"/>
            <a:ext cx="7640002" cy="710977"/>
          </a:xfrm>
          <a:custGeom>
            <a:avLst/>
            <a:gdLst>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16607 h 500184"/>
              <a:gd name="connsiteX1" fmla="*/ 1081454 w 9152792"/>
              <a:gd name="connsiteY1" fmla="*/ 16607 h 500184"/>
              <a:gd name="connsiteX2" fmla="*/ 0 w 9152792"/>
              <a:gd name="connsiteY2" fmla="*/ 500184 h 500184"/>
              <a:gd name="connsiteX0" fmla="*/ 9152792 w 9152792"/>
              <a:gd name="connsiteY0" fmla="*/ 12701 h 496278"/>
              <a:gd name="connsiteX1" fmla="*/ 1081454 w 9152792"/>
              <a:gd name="connsiteY1" fmla="*/ 12701 h 496278"/>
              <a:gd name="connsiteX2" fmla="*/ 0 w 9152792"/>
              <a:gd name="connsiteY2" fmla="*/ 496278 h 496278"/>
              <a:gd name="connsiteX0" fmla="*/ 9152792 w 9152792"/>
              <a:gd name="connsiteY0" fmla="*/ 11655 h 495232"/>
              <a:gd name="connsiteX1" fmla="*/ 1081454 w 9152792"/>
              <a:gd name="connsiteY1" fmla="*/ 11655 h 495232"/>
              <a:gd name="connsiteX2" fmla="*/ 0 w 9152792"/>
              <a:gd name="connsiteY2" fmla="*/ 495232 h 495232"/>
              <a:gd name="connsiteX0" fmla="*/ 9152792 w 9152792"/>
              <a:gd name="connsiteY0" fmla="*/ 16945 h 500522"/>
              <a:gd name="connsiteX1" fmla="*/ 1081454 w 9152792"/>
              <a:gd name="connsiteY1" fmla="*/ 16945 h 500522"/>
              <a:gd name="connsiteX2" fmla="*/ 0 w 9152792"/>
              <a:gd name="connsiteY2" fmla="*/ 500522 h 500522"/>
              <a:gd name="connsiteX0" fmla="*/ 9152792 w 9152792"/>
              <a:gd name="connsiteY0" fmla="*/ 10597 h 494174"/>
              <a:gd name="connsiteX1" fmla="*/ 1081454 w 9152792"/>
              <a:gd name="connsiteY1" fmla="*/ 10597 h 494174"/>
              <a:gd name="connsiteX2" fmla="*/ 0 w 9152792"/>
              <a:gd name="connsiteY2" fmla="*/ 494174 h 494174"/>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784 h 484361"/>
              <a:gd name="connsiteX1" fmla="*/ 1081454 w 9152792"/>
              <a:gd name="connsiteY1" fmla="*/ 784 h 484361"/>
              <a:gd name="connsiteX2" fmla="*/ 0 w 9152792"/>
              <a:gd name="connsiteY2" fmla="*/ 484361 h 484361"/>
              <a:gd name="connsiteX0" fmla="*/ 9152792 w 9152792"/>
              <a:gd name="connsiteY0" fmla="*/ 453 h 484030"/>
              <a:gd name="connsiteX1" fmla="*/ 1081454 w 9152792"/>
              <a:gd name="connsiteY1" fmla="*/ 453 h 484030"/>
              <a:gd name="connsiteX2" fmla="*/ 0 w 9152792"/>
              <a:gd name="connsiteY2" fmla="*/ 484030 h 484030"/>
              <a:gd name="connsiteX0" fmla="*/ 9152792 w 9152792"/>
              <a:gd name="connsiteY0" fmla="*/ 0 h 483577"/>
              <a:gd name="connsiteX1" fmla="*/ 871904 w 9152792"/>
              <a:gd name="connsiteY1" fmla="*/ 4762 h 483577"/>
              <a:gd name="connsiteX2" fmla="*/ 0 w 9152792"/>
              <a:gd name="connsiteY2" fmla="*/ 483577 h 483577"/>
              <a:gd name="connsiteX0" fmla="*/ 9153535 w 9153535"/>
              <a:gd name="connsiteY0" fmla="*/ 0 h 483577"/>
              <a:gd name="connsiteX1" fmla="*/ 872647 w 9153535"/>
              <a:gd name="connsiteY1" fmla="*/ 4762 h 483577"/>
              <a:gd name="connsiteX2" fmla="*/ 743 w 9153535"/>
              <a:gd name="connsiteY2" fmla="*/ 483577 h 483577"/>
              <a:gd name="connsiteX0" fmla="*/ 9152792 w 9152792"/>
              <a:gd name="connsiteY0" fmla="*/ 0 h 483577"/>
              <a:gd name="connsiteX1" fmla="*/ 871904 w 9152792"/>
              <a:gd name="connsiteY1" fmla="*/ 4762 h 483577"/>
              <a:gd name="connsiteX2" fmla="*/ 0 w 9152792"/>
              <a:gd name="connsiteY2" fmla="*/ 483577 h 483577"/>
              <a:gd name="connsiteX0" fmla="*/ 9152792 w 9152792"/>
              <a:gd name="connsiteY0" fmla="*/ 0 h 483577"/>
              <a:gd name="connsiteX1" fmla="*/ 871904 w 9152792"/>
              <a:gd name="connsiteY1" fmla="*/ 4762 h 483577"/>
              <a:gd name="connsiteX2" fmla="*/ 0 w 9152792"/>
              <a:gd name="connsiteY2" fmla="*/ 483577 h 483577"/>
              <a:gd name="connsiteX0" fmla="*/ 9152792 w 9152792"/>
              <a:gd name="connsiteY0" fmla="*/ 0 h 483577"/>
              <a:gd name="connsiteX1" fmla="*/ 733791 w 9152792"/>
              <a:gd name="connsiteY1" fmla="*/ 2381 h 483577"/>
              <a:gd name="connsiteX2" fmla="*/ 0 w 9152792"/>
              <a:gd name="connsiteY2" fmla="*/ 483577 h 483577"/>
              <a:gd name="connsiteX0" fmla="*/ 9152792 w 9152792"/>
              <a:gd name="connsiteY0" fmla="*/ 0 h 483577"/>
              <a:gd name="connsiteX1" fmla="*/ 733791 w 9152792"/>
              <a:gd name="connsiteY1" fmla="*/ 2381 h 483577"/>
              <a:gd name="connsiteX2" fmla="*/ 0 w 9152792"/>
              <a:gd name="connsiteY2" fmla="*/ 483577 h 483577"/>
              <a:gd name="connsiteX0" fmla="*/ 9152792 w 9152792"/>
              <a:gd name="connsiteY0" fmla="*/ 164 h 483741"/>
              <a:gd name="connsiteX1" fmla="*/ 693310 w 9152792"/>
              <a:gd name="connsiteY1" fmla="*/ 164 h 483741"/>
              <a:gd name="connsiteX2" fmla="*/ 0 w 9152792"/>
              <a:gd name="connsiteY2" fmla="*/ 483741 h 483741"/>
              <a:gd name="connsiteX0" fmla="*/ 9152792 w 9152792"/>
              <a:gd name="connsiteY0" fmla="*/ 9 h 483586"/>
              <a:gd name="connsiteX1" fmla="*/ 693310 w 9152792"/>
              <a:gd name="connsiteY1" fmla="*/ 9 h 483586"/>
              <a:gd name="connsiteX2" fmla="*/ 0 w 9152792"/>
              <a:gd name="connsiteY2" fmla="*/ 483586 h 483586"/>
              <a:gd name="connsiteX0" fmla="*/ 9152792 w 9152792"/>
              <a:gd name="connsiteY0" fmla="*/ 0 h 483577"/>
              <a:gd name="connsiteX1" fmla="*/ 693310 w 9152792"/>
              <a:gd name="connsiteY1" fmla="*/ 0 h 483577"/>
              <a:gd name="connsiteX2" fmla="*/ 0 w 9152792"/>
              <a:gd name="connsiteY2" fmla="*/ 483577 h 483577"/>
              <a:gd name="connsiteX0" fmla="*/ 9152793 w 9152793"/>
              <a:gd name="connsiteY0" fmla="*/ 0 h 483577"/>
              <a:gd name="connsiteX1" fmla="*/ 693311 w 9152793"/>
              <a:gd name="connsiteY1" fmla="*/ 0 h 483577"/>
              <a:gd name="connsiteX2" fmla="*/ 1 w 9152793"/>
              <a:gd name="connsiteY2" fmla="*/ 483577 h 483577"/>
              <a:gd name="connsiteX0" fmla="*/ 9152794 w 9152794"/>
              <a:gd name="connsiteY0" fmla="*/ 0 h 483577"/>
              <a:gd name="connsiteX1" fmla="*/ 693312 w 9152794"/>
              <a:gd name="connsiteY1" fmla="*/ 0 h 483577"/>
              <a:gd name="connsiteX2" fmla="*/ 2 w 9152794"/>
              <a:gd name="connsiteY2" fmla="*/ 483577 h 483577"/>
              <a:gd name="connsiteX0" fmla="*/ 9152794 w 9152794"/>
              <a:gd name="connsiteY0" fmla="*/ 0 h 483577"/>
              <a:gd name="connsiteX1" fmla="*/ 693312 w 9152794"/>
              <a:gd name="connsiteY1" fmla="*/ 0 h 483577"/>
              <a:gd name="connsiteX2" fmla="*/ 2 w 9152794"/>
              <a:gd name="connsiteY2" fmla="*/ 483577 h 483577"/>
              <a:gd name="connsiteX0" fmla="*/ 9152793 w 9152793"/>
              <a:gd name="connsiteY0" fmla="*/ 0 h 483577"/>
              <a:gd name="connsiteX1" fmla="*/ 1194093 w 9152793"/>
              <a:gd name="connsiteY1" fmla="*/ 0 h 483577"/>
              <a:gd name="connsiteX2" fmla="*/ 1 w 9152793"/>
              <a:gd name="connsiteY2" fmla="*/ 483577 h 483577"/>
              <a:gd name="connsiteX0" fmla="*/ 9152793 w 9152793"/>
              <a:gd name="connsiteY0" fmla="*/ 6 h 483583"/>
              <a:gd name="connsiteX1" fmla="*/ 1194093 w 9152793"/>
              <a:gd name="connsiteY1" fmla="*/ 6 h 483583"/>
              <a:gd name="connsiteX2" fmla="*/ 1 w 9152793"/>
              <a:gd name="connsiteY2" fmla="*/ 483583 h 483583"/>
            </a:gdLst>
            <a:ahLst/>
            <a:cxnLst>
              <a:cxn ang="0">
                <a:pos x="connsiteX0" y="connsiteY0"/>
              </a:cxn>
              <a:cxn ang="0">
                <a:pos x="connsiteX1" y="connsiteY1"/>
              </a:cxn>
              <a:cxn ang="0">
                <a:pos x="connsiteX2" y="connsiteY2"/>
              </a:cxn>
            </a:cxnLst>
            <a:rect l="l" t="t" r="r" b="b"/>
            <a:pathLst>
              <a:path w="9152793" h="483583">
                <a:moveTo>
                  <a:pt x="9152793" y="6"/>
                </a:moveTo>
                <a:lnTo>
                  <a:pt x="1194093" y="6"/>
                </a:lnTo>
                <a:cubicBezTo>
                  <a:pt x="307457" y="-1924"/>
                  <a:pt x="-547" y="422221"/>
                  <a:pt x="1" y="483583"/>
                </a:cubicBezTo>
              </a:path>
            </a:pathLst>
          </a:custGeom>
          <a:noFill/>
          <a:ln w="25400">
            <a:solidFill>
              <a:srgbClr val="C5C43C"/>
            </a:solidFill>
          </a:ln>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rtlCol="0" anchor="ctr"/>
          <a:lstStyle/>
          <a:p>
            <a:pPr algn="ctr"/>
            <a:endParaRPr lang="fr-FR">
              <a:solidFill>
                <a:prstClr val="white"/>
              </a:solidFill>
            </a:endParaRPr>
          </a:p>
        </p:txBody>
      </p:sp>
    </p:spTree>
    <p:extLst>
      <p:ext uri="{BB962C8B-B14F-4D97-AF65-F5344CB8AC3E}">
        <p14:creationId xmlns:p14="http://schemas.microsoft.com/office/powerpoint/2010/main" val="19815580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FR"/>
          </a:p>
        </p:txBody>
      </p:sp>
      <p:sp>
        <p:nvSpPr>
          <p:cNvPr id="3" name="Espace réservé du contenu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Espace réservé de la date 3"/>
          <p:cNvSpPr>
            <a:spLocks noGrp="1"/>
          </p:cNvSpPr>
          <p:nvPr>
            <p:ph type="dt" sz="half" idx="10"/>
          </p:nvPr>
        </p:nvSpPr>
        <p:spPr>
          <a:xfrm>
            <a:off x="457200" y="6492876"/>
            <a:ext cx="2133600" cy="365125"/>
          </a:xfrm>
        </p:spPr>
        <p:txBody>
          <a:bodyPr/>
          <a:lstStyle/>
          <a:p>
            <a:fld id="{87402344-F73C-425A-980D-42424B8B5D45}" type="datetimeFigureOut">
              <a:rPr lang="en-GB" smtClean="0"/>
              <a:t>05/01/2016</a:t>
            </a:fld>
            <a:endParaRPr lang="en-GB" dirty="0"/>
          </a:p>
        </p:txBody>
      </p:sp>
      <p:sp>
        <p:nvSpPr>
          <p:cNvPr id="5" name="Espace réservé du pied de page 4"/>
          <p:cNvSpPr>
            <a:spLocks noGrp="1"/>
          </p:cNvSpPr>
          <p:nvPr>
            <p:ph type="ftr" sz="quarter" idx="11"/>
          </p:nvPr>
        </p:nvSpPr>
        <p:spPr>
          <a:xfrm>
            <a:off x="3124200" y="6492876"/>
            <a:ext cx="2895600" cy="365125"/>
          </a:xfrm>
        </p:spPr>
        <p:txBody>
          <a:bodyPr/>
          <a:lstStyle/>
          <a:p>
            <a:endParaRPr lang="en-GB" dirty="0"/>
          </a:p>
        </p:txBody>
      </p:sp>
      <p:sp>
        <p:nvSpPr>
          <p:cNvPr id="6" name="Espace réservé du numéro de diapositive 5"/>
          <p:cNvSpPr>
            <a:spLocks noGrp="1"/>
          </p:cNvSpPr>
          <p:nvPr>
            <p:ph type="sldNum" sz="quarter" idx="12"/>
          </p:nvPr>
        </p:nvSpPr>
        <p:spPr>
          <a:xfrm>
            <a:off x="5238000" y="6492876"/>
            <a:ext cx="2133600" cy="365125"/>
          </a:xfrm>
        </p:spPr>
        <p:txBody>
          <a:bodyPr/>
          <a:lstStyle/>
          <a:p>
            <a:fld id="{D152835D-7D37-404B-A795-5E090F301A3C}" type="slidenum">
              <a:rPr lang="en-GB" smtClean="0"/>
              <a:t>‹Nº›</a:t>
            </a:fld>
            <a:endParaRPr lang="en-GB" dirty="0"/>
          </a:p>
        </p:txBody>
      </p:sp>
    </p:spTree>
    <p:extLst>
      <p:ext uri="{BB962C8B-B14F-4D97-AF65-F5344CB8AC3E}">
        <p14:creationId xmlns:p14="http://schemas.microsoft.com/office/powerpoint/2010/main" val="69895224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1"/>
            <a:ext cx="7772400" cy="1138743"/>
          </a:xfrm>
        </p:spPr>
        <p:txBody>
          <a:bodyPr anchor="t"/>
          <a:lstStyle>
            <a:lvl1pPr algn="l">
              <a:defRPr sz="4000" b="1" cap="all"/>
            </a:lvl1pPr>
          </a:lstStyle>
          <a:p>
            <a:r>
              <a:rPr lang="en-US" smtClean="0"/>
              <a:t>Click to edit Master title style</a:t>
            </a:r>
            <a:endParaRPr lang="fr-FR"/>
          </a:p>
        </p:txBody>
      </p:sp>
      <p:sp>
        <p:nvSpPr>
          <p:cNvPr id="3" name="Espace réservé du texte 2"/>
          <p:cNvSpPr>
            <a:spLocks noGrp="1"/>
          </p:cNvSpPr>
          <p:nvPr>
            <p:ph type="body" idx="1"/>
          </p:nvPr>
        </p:nvSpPr>
        <p:spPr>
          <a:xfrm>
            <a:off x="722313" y="4052988"/>
            <a:ext cx="7772400" cy="353913"/>
          </a:xfrm>
        </p:spPr>
        <p:txBody>
          <a:bodyPr anchor="b"/>
          <a:lstStyle>
            <a:lvl1pPr marL="0" indent="0">
              <a:buNone/>
              <a:defRPr sz="2000">
                <a:solidFill>
                  <a:schemeClr val="tx1">
                    <a:tint val="75000"/>
                  </a:schemeClr>
                </a:solidFill>
              </a:defRPr>
            </a:lvl1pPr>
            <a:lvl2pPr marL="457051" indent="0">
              <a:buNone/>
              <a:defRPr sz="1800">
                <a:solidFill>
                  <a:schemeClr val="tx1">
                    <a:tint val="75000"/>
                  </a:schemeClr>
                </a:solidFill>
              </a:defRPr>
            </a:lvl2pPr>
            <a:lvl3pPr marL="914103" indent="0">
              <a:buNone/>
              <a:defRPr sz="1600">
                <a:solidFill>
                  <a:schemeClr val="tx1">
                    <a:tint val="75000"/>
                  </a:schemeClr>
                </a:solidFill>
              </a:defRPr>
            </a:lvl3pPr>
            <a:lvl4pPr marL="1371154" indent="0">
              <a:buNone/>
              <a:defRPr sz="1400">
                <a:solidFill>
                  <a:schemeClr val="tx1">
                    <a:tint val="75000"/>
                  </a:schemeClr>
                </a:solidFill>
              </a:defRPr>
            </a:lvl4pPr>
            <a:lvl5pPr marL="1828206" indent="0">
              <a:buNone/>
              <a:defRPr sz="1400">
                <a:solidFill>
                  <a:schemeClr val="tx1">
                    <a:tint val="75000"/>
                  </a:schemeClr>
                </a:solidFill>
              </a:defRPr>
            </a:lvl5pPr>
            <a:lvl6pPr marL="2285257" indent="0">
              <a:buNone/>
              <a:defRPr sz="1400">
                <a:solidFill>
                  <a:schemeClr val="tx1">
                    <a:tint val="75000"/>
                  </a:schemeClr>
                </a:solidFill>
              </a:defRPr>
            </a:lvl6pPr>
            <a:lvl7pPr marL="2742308"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r>
              <a:rPr lang="en-US" smtClean="0"/>
              <a:t>Click to edit Master text styles</a:t>
            </a:r>
          </a:p>
        </p:txBody>
      </p:sp>
      <p:sp>
        <p:nvSpPr>
          <p:cNvPr id="4" name="Espace réservé de la date 3"/>
          <p:cNvSpPr>
            <a:spLocks noGrp="1"/>
          </p:cNvSpPr>
          <p:nvPr>
            <p:ph type="dt" sz="half" idx="10"/>
          </p:nvPr>
        </p:nvSpPr>
        <p:spPr/>
        <p:txBody>
          <a:bodyPr/>
          <a:lstStyle/>
          <a:p>
            <a:fld id="{87402344-F73C-425A-980D-42424B8B5D45}" type="datetimeFigureOut">
              <a:rPr lang="en-GB" smtClean="0"/>
              <a:t>05/01/2016</a:t>
            </a:fld>
            <a:endParaRPr lang="en-GB" dirty="0"/>
          </a:p>
        </p:txBody>
      </p:sp>
      <p:sp>
        <p:nvSpPr>
          <p:cNvPr id="5" name="Espace réservé du pied de page 4"/>
          <p:cNvSpPr>
            <a:spLocks noGrp="1"/>
          </p:cNvSpPr>
          <p:nvPr>
            <p:ph type="ftr" sz="quarter" idx="11"/>
          </p:nvPr>
        </p:nvSpPr>
        <p:spPr/>
        <p:txBody>
          <a:bodyPr/>
          <a:lstStyle/>
          <a:p>
            <a:endParaRPr lang="en-GB" dirty="0"/>
          </a:p>
        </p:txBody>
      </p:sp>
      <p:sp>
        <p:nvSpPr>
          <p:cNvPr id="6" name="Espace réservé du numéro de diapositive 5"/>
          <p:cNvSpPr>
            <a:spLocks noGrp="1"/>
          </p:cNvSpPr>
          <p:nvPr>
            <p:ph type="sldNum" sz="quarter" idx="12"/>
          </p:nvPr>
        </p:nvSpPr>
        <p:spPr/>
        <p:txBody>
          <a:bodyPr/>
          <a:lstStyle/>
          <a:p>
            <a:fld id="{D152835D-7D37-404B-A795-5E090F301A3C}" type="slidenum">
              <a:rPr lang="en-GB" smtClean="0"/>
              <a:t>‹Nº›</a:t>
            </a:fld>
            <a:endParaRPr lang="en-GB" dirty="0"/>
          </a:p>
        </p:txBody>
      </p:sp>
    </p:spTree>
    <p:extLst>
      <p:ext uri="{BB962C8B-B14F-4D97-AF65-F5344CB8AC3E}">
        <p14:creationId xmlns:p14="http://schemas.microsoft.com/office/powerpoint/2010/main" val="102101042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FR"/>
          </a:p>
        </p:txBody>
      </p:sp>
      <p:sp>
        <p:nvSpPr>
          <p:cNvPr id="3" name="Espace réservé du contenu 2"/>
          <p:cNvSpPr>
            <a:spLocks noGrp="1"/>
          </p:cNvSpPr>
          <p:nvPr>
            <p:ph sz="half" idx="1"/>
          </p:nvPr>
        </p:nvSpPr>
        <p:spPr>
          <a:xfrm>
            <a:off x="457200" y="1600201"/>
            <a:ext cx="4038600" cy="1764042"/>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Espace réservé du contenu 3"/>
          <p:cNvSpPr>
            <a:spLocks noGrp="1"/>
          </p:cNvSpPr>
          <p:nvPr>
            <p:ph sz="half" idx="2"/>
          </p:nvPr>
        </p:nvSpPr>
        <p:spPr>
          <a:xfrm>
            <a:off x="4648200" y="1600201"/>
            <a:ext cx="4038600" cy="1764042"/>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Espace réservé de la date 4"/>
          <p:cNvSpPr>
            <a:spLocks noGrp="1"/>
          </p:cNvSpPr>
          <p:nvPr>
            <p:ph type="dt" sz="half" idx="10"/>
          </p:nvPr>
        </p:nvSpPr>
        <p:spPr/>
        <p:txBody>
          <a:bodyPr/>
          <a:lstStyle/>
          <a:p>
            <a:fld id="{87402344-F73C-425A-980D-42424B8B5D45}" type="datetimeFigureOut">
              <a:rPr lang="en-GB" smtClean="0"/>
              <a:t>05/01/2016</a:t>
            </a:fld>
            <a:endParaRPr lang="en-GB" dirty="0"/>
          </a:p>
        </p:txBody>
      </p:sp>
      <p:sp>
        <p:nvSpPr>
          <p:cNvPr id="6" name="Espace réservé du pied de page 5"/>
          <p:cNvSpPr>
            <a:spLocks noGrp="1"/>
          </p:cNvSpPr>
          <p:nvPr>
            <p:ph type="ftr" sz="quarter" idx="11"/>
          </p:nvPr>
        </p:nvSpPr>
        <p:spPr/>
        <p:txBody>
          <a:bodyPr/>
          <a:lstStyle/>
          <a:p>
            <a:endParaRPr lang="en-GB" dirty="0"/>
          </a:p>
        </p:txBody>
      </p:sp>
      <p:sp>
        <p:nvSpPr>
          <p:cNvPr id="7" name="Espace réservé du numéro de diapositive 6"/>
          <p:cNvSpPr>
            <a:spLocks noGrp="1"/>
          </p:cNvSpPr>
          <p:nvPr>
            <p:ph type="sldNum" sz="quarter" idx="12"/>
          </p:nvPr>
        </p:nvSpPr>
        <p:spPr/>
        <p:txBody>
          <a:bodyPr/>
          <a:lstStyle/>
          <a:p>
            <a:fld id="{D152835D-7D37-404B-A795-5E090F301A3C}" type="slidenum">
              <a:rPr lang="en-GB" smtClean="0"/>
              <a:t>‹Nº›</a:t>
            </a:fld>
            <a:endParaRPr lang="en-GB" dirty="0"/>
          </a:p>
        </p:txBody>
      </p:sp>
    </p:spTree>
    <p:extLst>
      <p:ext uri="{BB962C8B-B14F-4D97-AF65-F5344CB8AC3E}">
        <p14:creationId xmlns:p14="http://schemas.microsoft.com/office/powerpoint/2010/main" val="329491008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en-US" smtClean="0"/>
              <a:t>Click to edit Master title style</a:t>
            </a:r>
            <a:endParaRPr lang="fr-FR"/>
          </a:p>
        </p:txBody>
      </p:sp>
      <p:sp>
        <p:nvSpPr>
          <p:cNvPr id="3" name="Espace réservé du texte 2"/>
          <p:cNvSpPr>
            <a:spLocks noGrp="1"/>
          </p:cNvSpPr>
          <p:nvPr>
            <p:ph type="body" idx="1"/>
          </p:nvPr>
        </p:nvSpPr>
        <p:spPr>
          <a:xfrm>
            <a:off x="457200" y="1820962"/>
            <a:ext cx="4040188" cy="353913"/>
          </a:xfrm>
        </p:spPr>
        <p:txBody>
          <a:bodyPr anchor="b"/>
          <a:lstStyle>
            <a:lvl1pPr marL="0" indent="0">
              <a:buNone/>
              <a:defRPr sz="2000" b="1"/>
            </a:lvl1pPr>
            <a:lvl2pPr marL="457051" indent="0">
              <a:buNone/>
              <a:defRPr sz="2000" b="1"/>
            </a:lvl2pPr>
            <a:lvl3pPr marL="914103" indent="0">
              <a:buNone/>
              <a:defRPr sz="1800" b="1"/>
            </a:lvl3pPr>
            <a:lvl4pPr marL="1371154"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en-US" smtClean="0"/>
              <a:t>Click to edit Master text styles</a:t>
            </a:r>
          </a:p>
        </p:txBody>
      </p:sp>
      <p:sp>
        <p:nvSpPr>
          <p:cNvPr id="4" name="Espace réservé du contenu 3"/>
          <p:cNvSpPr>
            <a:spLocks noGrp="1"/>
          </p:cNvSpPr>
          <p:nvPr>
            <p:ph sz="half" idx="2"/>
          </p:nvPr>
        </p:nvSpPr>
        <p:spPr>
          <a:xfrm>
            <a:off x="457200" y="2174875"/>
            <a:ext cx="4040188" cy="1293144"/>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Espace réservé du texte 4"/>
          <p:cNvSpPr>
            <a:spLocks noGrp="1"/>
          </p:cNvSpPr>
          <p:nvPr>
            <p:ph type="body" sz="quarter" idx="3"/>
          </p:nvPr>
        </p:nvSpPr>
        <p:spPr>
          <a:xfrm>
            <a:off x="4645026" y="1820962"/>
            <a:ext cx="4041775" cy="353913"/>
          </a:xfrm>
        </p:spPr>
        <p:txBody>
          <a:bodyPr anchor="b"/>
          <a:lstStyle>
            <a:lvl1pPr marL="0" indent="0">
              <a:buNone/>
              <a:defRPr sz="2000" b="1"/>
            </a:lvl1pPr>
            <a:lvl2pPr marL="457051" indent="0">
              <a:buNone/>
              <a:defRPr sz="2000" b="1"/>
            </a:lvl2pPr>
            <a:lvl3pPr marL="914103" indent="0">
              <a:buNone/>
              <a:defRPr sz="1800" b="1"/>
            </a:lvl3pPr>
            <a:lvl4pPr marL="1371154"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en-US" smtClean="0"/>
              <a:t>Click to edit Master text styles</a:t>
            </a:r>
          </a:p>
        </p:txBody>
      </p:sp>
      <p:sp>
        <p:nvSpPr>
          <p:cNvPr id="6" name="Espace réservé du contenu 5"/>
          <p:cNvSpPr>
            <a:spLocks noGrp="1"/>
          </p:cNvSpPr>
          <p:nvPr>
            <p:ph sz="quarter" idx="4"/>
          </p:nvPr>
        </p:nvSpPr>
        <p:spPr>
          <a:xfrm>
            <a:off x="4645026" y="2174875"/>
            <a:ext cx="4041775" cy="1293144"/>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Espace réservé de la date 6"/>
          <p:cNvSpPr>
            <a:spLocks noGrp="1"/>
          </p:cNvSpPr>
          <p:nvPr>
            <p:ph type="dt" sz="half" idx="10"/>
          </p:nvPr>
        </p:nvSpPr>
        <p:spPr/>
        <p:txBody>
          <a:bodyPr/>
          <a:lstStyle/>
          <a:p>
            <a:fld id="{87402344-F73C-425A-980D-42424B8B5D45}" type="datetimeFigureOut">
              <a:rPr lang="en-GB" smtClean="0"/>
              <a:t>05/01/2016</a:t>
            </a:fld>
            <a:endParaRPr lang="en-GB" dirty="0"/>
          </a:p>
        </p:txBody>
      </p:sp>
      <p:sp>
        <p:nvSpPr>
          <p:cNvPr id="8" name="Espace réservé du pied de page 7"/>
          <p:cNvSpPr>
            <a:spLocks noGrp="1"/>
          </p:cNvSpPr>
          <p:nvPr>
            <p:ph type="ftr" sz="quarter" idx="11"/>
          </p:nvPr>
        </p:nvSpPr>
        <p:spPr/>
        <p:txBody>
          <a:bodyPr/>
          <a:lstStyle/>
          <a:p>
            <a:endParaRPr lang="en-GB" dirty="0"/>
          </a:p>
        </p:txBody>
      </p:sp>
      <p:sp>
        <p:nvSpPr>
          <p:cNvPr id="9" name="Espace réservé du numéro de diapositive 8"/>
          <p:cNvSpPr>
            <a:spLocks noGrp="1"/>
          </p:cNvSpPr>
          <p:nvPr>
            <p:ph type="sldNum" sz="quarter" idx="12"/>
          </p:nvPr>
        </p:nvSpPr>
        <p:spPr/>
        <p:txBody>
          <a:bodyPr/>
          <a:lstStyle/>
          <a:p>
            <a:fld id="{D152835D-7D37-404B-A795-5E090F301A3C}" type="slidenum">
              <a:rPr lang="en-GB" smtClean="0"/>
              <a:t>‹Nº›</a:t>
            </a:fld>
            <a:endParaRPr lang="en-GB" dirty="0"/>
          </a:p>
        </p:txBody>
      </p:sp>
    </p:spTree>
    <p:extLst>
      <p:ext uri="{BB962C8B-B14F-4D97-AF65-F5344CB8AC3E}">
        <p14:creationId xmlns:p14="http://schemas.microsoft.com/office/powerpoint/2010/main" val="417638750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FR"/>
          </a:p>
        </p:txBody>
      </p:sp>
      <p:sp>
        <p:nvSpPr>
          <p:cNvPr id="3" name="Espace réservé de la date 2"/>
          <p:cNvSpPr>
            <a:spLocks noGrp="1"/>
          </p:cNvSpPr>
          <p:nvPr>
            <p:ph type="dt" sz="half" idx="10"/>
          </p:nvPr>
        </p:nvSpPr>
        <p:spPr/>
        <p:txBody>
          <a:bodyPr/>
          <a:lstStyle/>
          <a:p>
            <a:fld id="{87402344-F73C-425A-980D-42424B8B5D45}" type="datetimeFigureOut">
              <a:rPr lang="en-GB" smtClean="0"/>
              <a:t>05/01/2016</a:t>
            </a:fld>
            <a:endParaRPr lang="en-GB" dirty="0"/>
          </a:p>
        </p:txBody>
      </p:sp>
      <p:sp>
        <p:nvSpPr>
          <p:cNvPr id="4" name="Espace réservé du pied de page 3"/>
          <p:cNvSpPr>
            <a:spLocks noGrp="1"/>
          </p:cNvSpPr>
          <p:nvPr>
            <p:ph type="ftr" sz="quarter" idx="11"/>
          </p:nvPr>
        </p:nvSpPr>
        <p:spPr/>
        <p:txBody>
          <a:bodyPr/>
          <a:lstStyle/>
          <a:p>
            <a:endParaRPr lang="en-GB" dirty="0"/>
          </a:p>
        </p:txBody>
      </p:sp>
      <p:sp>
        <p:nvSpPr>
          <p:cNvPr id="5" name="Espace réservé du numéro de diapositive 4"/>
          <p:cNvSpPr>
            <a:spLocks noGrp="1"/>
          </p:cNvSpPr>
          <p:nvPr>
            <p:ph type="sldNum" sz="quarter" idx="12"/>
          </p:nvPr>
        </p:nvSpPr>
        <p:spPr/>
        <p:txBody>
          <a:bodyPr/>
          <a:lstStyle/>
          <a:p>
            <a:fld id="{D152835D-7D37-404B-A795-5E090F301A3C}" type="slidenum">
              <a:rPr lang="en-GB" smtClean="0"/>
              <a:t>‹Nº›</a:t>
            </a:fld>
            <a:endParaRPr lang="en-GB" dirty="0"/>
          </a:p>
        </p:txBody>
      </p:sp>
    </p:spTree>
    <p:extLst>
      <p:ext uri="{BB962C8B-B14F-4D97-AF65-F5344CB8AC3E}">
        <p14:creationId xmlns:p14="http://schemas.microsoft.com/office/powerpoint/2010/main" val="32157688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7402344-F73C-425A-980D-42424B8B5D45}" type="datetimeFigureOut">
              <a:rPr lang="en-GB" smtClean="0"/>
              <a:t>05/01/2016</a:t>
            </a:fld>
            <a:endParaRPr lang="en-GB" dirty="0"/>
          </a:p>
        </p:txBody>
      </p:sp>
      <p:sp>
        <p:nvSpPr>
          <p:cNvPr id="3" name="Espace réservé du pied de page 2"/>
          <p:cNvSpPr>
            <a:spLocks noGrp="1"/>
          </p:cNvSpPr>
          <p:nvPr>
            <p:ph type="ftr" sz="quarter" idx="11"/>
          </p:nvPr>
        </p:nvSpPr>
        <p:spPr/>
        <p:txBody>
          <a:bodyPr/>
          <a:lstStyle/>
          <a:p>
            <a:endParaRPr lang="en-GB" dirty="0"/>
          </a:p>
        </p:txBody>
      </p:sp>
      <p:sp>
        <p:nvSpPr>
          <p:cNvPr id="4" name="Espace réservé du numéro de diapositive 3"/>
          <p:cNvSpPr>
            <a:spLocks noGrp="1"/>
          </p:cNvSpPr>
          <p:nvPr>
            <p:ph type="sldNum" sz="quarter" idx="12"/>
          </p:nvPr>
        </p:nvSpPr>
        <p:spPr/>
        <p:txBody>
          <a:bodyPr/>
          <a:lstStyle/>
          <a:p>
            <a:fld id="{D152835D-7D37-404B-A795-5E090F301A3C}" type="slidenum">
              <a:rPr lang="en-GB" smtClean="0"/>
              <a:t>‹Nº›</a:t>
            </a:fld>
            <a:endParaRPr lang="en-GB" dirty="0"/>
          </a:p>
        </p:txBody>
      </p:sp>
    </p:spTree>
    <p:extLst>
      <p:ext uri="{BB962C8B-B14F-4D97-AF65-F5344CB8AC3E}">
        <p14:creationId xmlns:p14="http://schemas.microsoft.com/office/powerpoint/2010/main" val="2286151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0824" y="414420"/>
            <a:ext cx="8550003" cy="406235"/>
          </a:xfrm>
        </p:spPr>
        <p:txBody>
          <a:bodyPr/>
          <a:lstStyle>
            <a:lvl1pPr>
              <a:defRPr sz="2400"/>
            </a:lvl1pPr>
          </a:lstStyle>
          <a:p>
            <a:r>
              <a:rPr lang="en-US"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Rectangle 3"/>
          <p:cNvSpPr>
            <a:spLocks noGrp="1" noChangeArrowheads="1"/>
          </p:cNvSpPr>
          <p:nvPr>
            <p:ph type="subTitle" idx="13"/>
          </p:nvPr>
        </p:nvSpPr>
        <p:spPr>
          <a:xfrm>
            <a:off x="1463675" y="1009199"/>
            <a:ext cx="6854825" cy="231091"/>
          </a:xfrm>
        </p:spPr>
        <p:txBody>
          <a:bodyPr lIns="269912" tIns="10796" bIns="10796" anchor="ctr"/>
          <a:lstStyle>
            <a:lvl1pPr marL="0" indent="0">
              <a:buFontTx/>
              <a:buNone/>
              <a:defRPr sz="1600" b="1">
                <a:solidFill>
                  <a:schemeClr val="bg1"/>
                </a:solidFill>
              </a:defRPr>
            </a:lvl1pPr>
          </a:lstStyle>
          <a:p>
            <a:r>
              <a:rPr lang="en-US" smtClean="0"/>
              <a:t>Click to edit Master subtitle style</a:t>
            </a:r>
            <a:endParaRPr lang="en-GB"/>
          </a:p>
        </p:txBody>
      </p:sp>
      <p:sp>
        <p:nvSpPr>
          <p:cNvPr id="5" name="Rectangle 35"/>
          <p:cNvSpPr>
            <a:spLocks noGrp="1" noChangeArrowheads="1"/>
          </p:cNvSpPr>
          <p:nvPr>
            <p:ph type="sldNum" sz="quarter" idx="14"/>
          </p:nvPr>
        </p:nvSpPr>
        <p:spPr>
          <a:xfrm>
            <a:off x="8334376" y="938214"/>
            <a:ext cx="809625" cy="363537"/>
          </a:xfrm>
          <a:prstGeom prst="rect">
            <a:avLst/>
          </a:prstGeom>
        </p:spPr>
        <p:txBody>
          <a:bodyPr/>
          <a:lstStyle>
            <a:lvl1pPr fontAlgn="auto">
              <a:spcBef>
                <a:spcPts val="0"/>
              </a:spcBef>
              <a:spcAft>
                <a:spcPts val="0"/>
              </a:spcAft>
              <a:defRPr dirty="0"/>
            </a:lvl1pPr>
          </a:lstStyle>
          <a:p>
            <a:fld id="{D152835D-7D37-404B-A795-5E090F301A3C}" type="slidenum">
              <a:rPr lang="en-GB" smtClean="0"/>
              <a:t>‹Nº›</a:t>
            </a:fld>
            <a:endParaRPr lang="en-GB" dirty="0"/>
          </a:p>
        </p:txBody>
      </p:sp>
      <p:sp>
        <p:nvSpPr>
          <p:cNvPr id="6" name="Rectangle 39"/>
          <p:cNvSpPr>
            <a:spLocks noGrp="1" noChangeArrowheads="1"/>
          </p:cNvSpPr>
          <p:nvPr>
            <p:ph type="dt" sz="half" idx="15"/>
          </p:nvPr>
        </p:nvSpPr>
        <p:spPr/>
        <p:txBody>
          <a:bodyPr/>
          <a:lstStyle>
            <a:lvl1pPr fontAlgn="auto">
              <a:spcBef>
                <a:spcPts val="0"/>
              </a:spcBef>
              <a:spcAft>
                <a:spcPts val="0"/>
              </a:spcAft>
              <a:defRPr/>
            </a:lvl1pPr>
          </a:lstStyle>
          <a:p>
            <a:fld id="{87402344-F73C-425A-980D-42424B8B5D45}" type="datetimeFigureOut">
              <a:rPr lang="en-GB" smtClean="0"/>
              <a:t>05/01/2016</a:t>
            </a:fld>
            <a:endParaRPr lang="en-GB" dirty="0"/>
          </a:p>
        </p:txBody>
      </p:sp>
      <p:sp>
        <p:nvSpPr>
          <p:cNvPr id="8" name="Rectangle 40"/>
          <p:cNvSpPr>
            <a:spLocks noGrp="1" noChangeArrowheads="1"/>
          </p:cNvSpPr>
          <p:nvPr>
            <p:ph type="ftr" sz="quarter" idx="16"/>
          </p:nvPr>
        </p:nvSpPr>
        <p:spPr/>
        <p:txBody>
          <a:bodyPr/>
          <a:lstStyle>
            <a:lvl1pPr fontAlgn="auto">
              <a:spcBef>
                <a:spcPts val="0"/>
              </a:spcBef>
              <a:spcAft>
                <a:spcPts val="0"/>
              </a:spcAft>
              <a:defRPr dirty="0"/>
            </a:lvl1pPr>
          </a:lstStyle>
          <a:p>
            <a:endParaRPr lang="en-GB" dirty="0"/>
          </a:p>
        </p:txBody>
      </p:sp>
    </p:spTree>
    <p:extLst>
      <p:ext uri="{BB962C8B-B14F-4D97-AF65-F5344CB8AC3E}">
        <p14:creationId xmlns:p14="http://schemas.microsoft.com/office/powerpoint/2010/main" val="263271407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Standardfolie Numbered">
    <p:spTree>
      <p:nvGrpSpPr>
        <p:cNvPr id="1" name=""/>
        <p:cNvGrpSpPr/>
        <p:nvPr/>
      </p:nvGrpSpPr>
      <p:grpSpPr>
        <a:xfrm>
          <a:off x="0" y="0"/>
          <a:ext cx="0" cy="0"/>
          <a:chOff x="0" y="0"/>
          <a:chExt cx="0" cy="0"/>
        </a:xfrm>
      </p:grpSpPr>
      <p:sp>
        <p:nvSpPr>
          <p:cNvPr id="3" name="Foliennummernplatzhalter 3"/>
          <p:cNvSpPr txBox="1">
            <a:spLocks/>
          </p:cNvSpPr>
          <p:nvPr/>
        </p:nvSpPr>
        <p:spPr>
          <a:xfrm>
            <a:off x="8334376" y="938214"/>
            <a:ext cx="809625" cy="363537"/>
          </a:xfrm>
          <a:prstGeom prst="rect">
            <a:avLst/>
          </a:prstGeom>
        </p:spPr>
        <p:txBody>
          <a:bodyPr lIns="91410" tIns="45705" rIns="91410" bIns="45705"/>
          <a:lstStyle/>
          <a:p>
            <a:pPr algn="ctr" fontAlgn="base">
              <a:spcBef>
                <a:spcPct val="0"/>
              </a:spcBef>
              <a:spcAft>
                <a:spcPct val="0"/>
              </a:spcAft>
              <a:defRPr/>
            </a:pPr>
            <a:fld id="{E371AE8D-F9C4-49A8-A9B7-D46BDD3A3A8B}" type="slidenum">
              <a:rPr lang="en-GB" sz="1400">
                <a:solidFill>
                  <a:srgbClr val="969696"/>
                </a:solidFill>
              </a:rPr>
              <a:pPr algn="ctr" fontAlgn="base">
                <a:spcBef>
                  <a:spcPct val="0"/>
                </a:spcBef>
                <a:spcAft>
                  <a:spcPct val="0"/>
                </a:spcAft>
                <a:defRPr/>
              </a:pPr>
              <a:t>‹Nº›</a:t>
            </a:fld>
            <a:endParaRPr lang="en-GB" sz="1400" dirty="0">
              <a:solidFill>
                <a:srgbClr val="969696"/>
              </a:solidFill>
            </a:endParaRPr>
          </a:p>
        </p:txBody>
      </p:sp>
      <p:sp>
        <p:nvSpPr>
          <p:cNvPr id="2" name="Titel 1"/>
          <p:cNvSpPr>
            <a:spLocks noGrp="1"/>
          </p:cNvSpPr>
          <p:nvPr>
            <p:ph type="title"/>
          </p:nvPr>
        </p:nvSpPr>
        <p:spPr>
          <a:xfrm>
            <a:off x="385764" y="231287"/>
            <a:ext cx="6589489" cy="445476"/>
          </a:xfrm>
        </p:spPr>
        <p:txBody>
          <a:bodyPr/>
          <a:lstStyle/>
          <a:p>
            <a:r>
              <a:rPr lang="en-US" noProof="0" smtClean="0"/>
              <a:t>Click to edit Master title style</a:t>
            </a:r>
            <a:endParaRPr lang="en-US" noProof="0" dirty="0"/>
          </a:p>
        </p:txBody>
      </p:sp>
    </p:spTree>
    <p:extLst>
      <p:ext uri="{BB962C8B-B14F-4D97-AF65-F5344CB8AC3E}">
        <p14:creationId xmlns:p14="http://schemas.microsoft.com/office/powerpoint/2010/main" val="2824072382"/>
      </p:ext>
    </p:extLst>
  </p:cSld>
  <p:clrMapOvr>
    <a:masterClrMapping/>
  </p:clrMapOvr>
  <p:transition spd="med">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7" name="Picture 3" descr="D:\Dossier en cours\Publicis life brand\Afatinib\Photoshop\Font slide ss.png"/>
          <p:cNvPicPr preferRelativeResize="0">
            <a:picLocks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itre 1"/>
          <p:cNvSpPr>
            <a:spLocks noGrp="1"/>
          </p:cNvSpPr>
          <p:nvPr>
            <p:ph type="title"/>
          </p:nvPr>
        </p:nvSpPr>
        <p:spPr>
          <a:xfrm>
            <a:off x="430824" y="394799"/>
            <a:ext cx="8550003" cy="445476"/>
          </a:xfrm>
          <a:prstGeom prst="rect">
            <a:avLst/>
          </a:prstGeom>
        </p:spPr>
        <p:txBody>
          <a:bodyPr vert="horz" wrap="square" lIns="91410" tIns="45705" rIns="91410" bIns="45705" rtlCol="0" anchor="ctr">
            <a:sp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949568" y="1548001"/>
            <a:ext cx="7948080" cy="1293144"/>
          </a:xfrm>
          <a:prstGeom prst="rect">
            <a:avLst/>
          </a:prstGeom>
        </p:spPr>
        <p:txBody>
          <a:bodyPr vert="horz" wrap="square" lIns="91410" tIns="45705" rIns="91410" bIns="45705" rtlCol="0">
            <a:sp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2"/>
          </p:nvPr>
        </p:nvSpPr>
        <p:spPr>
          <a:xfrm>
            <a:off x="457200" y="6492876"/>
            <a:ext cx="2133600" cy="365125"/>
          </a:xfrm>
          <a:prstGeom prst="rect">
            <a:avLst/>
          </a:prstGeom>
        </p:spPr>
        <p:txBody>
          <a:bodyPr vert="horz" lIns="91410" tIns="45705" rIns="91410" bIns="45705" rtlCol="0" anchor="ctr"/>
          <a:lstStyle>
            <a:lvl1pPr algn="l">
              <a:defRPr sz="1200">
                <a:solidFill>
                  <a:schemeClr val="tx1">
                    <a:tint val="75000"/>
                  </a:schemeClr>
                </a:solidFill>
              </a:defRPr>
            </a:lvl1pPr>
          </a:lstStyle>
          <a:p>
            <a:fld id="{87402344-F73C-425A-980D-42424B8B5D45}" type="datetimeFigureOut">
              <a:rPr lang="en-GB" smtClean="0"/>
              <a:t>05/01/2016</a:t>
            </a:fld>
            <a:endParaRPr lang="en-GB" dirty="0"/>
          </a:p>
        </p:txBody>
      </p:sp>
      <p:sp>
        <p:nvSpPr>
          <p:cNvPr id="5" name="Espace réservé du pied de page 4"/>
          <p:cNvSpPr>
            <a:spLocks noGrp="1"/>
          </p:cNvSpPr>
          <p:nvPr>
            <p:ph type="ftr" sz="quarter" idx="3"/>
          </p:nvPr>
        </p:nvSpPr>
        <p:spPr>
          <a:xfrm>
            <a:off x="3124200" y="6492876"/>
            <a:ext cx="2895600" cy="365125"/>
          </a:xfrm>
          <a:prstGeom prst="rect">
            <a:avLst/>
          </a:prstGeom>
        </p:spPr>
        <p:txBody>
          <a:bodyPr vert="horz" lIns="91410" tIns="45705" rIns="91410" bIns="45705" rtlCol="0" anchor="ctr"/>
          <a:lstStyle>
            <a:lvl1pPr algn="ctr">
              <a:defRPr sz="1200">
                <a:solidFill>
                  <a:schemeClr val="tx1">
                    <a:tint val="75000"/>
                  </a:schemeClr>
                </a:solidFill>
              </a:defRPr>
            </a:lvl1pPr>
          </a:lstStyle>
          <a:p>
            <a:endParaRPr lang="en-GB" dirty="0"/>
          </a:p>
        </p:txBody>
      </p:sp>
      <p:sp>
        <p:nvSpPr>
          <p:cNvPr id="6" name="Espace réservé du numéro de diapositive 5"/>
          <p:cNvSpPr>
            <a:spLocks noGrp="1"/>
          </p:cNvSpPr>
          <p:nvPr>
            <p:ph type="sldNum" sz="quarter" idx="4"/>
          </p:nvPr>
        </p:nvSpPr>
        <p:spPr>
          <a:xfrm>
            <a:off x="5238000" y="6492876"/>
            <a:ext cx="2133600" cy="365125"/>
          </a:xfrm>
          <a:prstGeom prst="rect">
            <a:avLst/>
          </a:prstGeom>
        </p:spPr>
        <p:txBody>
          <a:bodyPr vert="horz" lIns="91410" tIns="45705" rIns="91410" bIns="45705" rtlCol="0" anchor="ctr"/>
          <a:lstStyle>
            <a:lvl1pPr algn="r">
              <a:defRPr sz="1000">
                <a:solidFill>
                  <a:schemeClr val="tx1">
                    <a:tint val="75000"/>
                  </a:schemeClr>
                </a:solidFill>
              </a:defRPr>
            </a:lvl1pPr>
          </a:lstStyle>
          <a:p>
            <a:fld id="{D152835D-7D37-404B-A795-5E090F301A3C}" type="slidenum">
              <a:rPr lang="en-GB" smtClean="0"/>
              <a:t>‹Nº›</a:t>
            </a:fld>
            <a:endParaRPr lang="en-GB" dirty="0"/>
          </a:p>
        </p:txBody>
      </p:sp>
      <p:sp>
        <p:nvSpPr>
          <p:cNvPr id="11" name="Forme libre 10"/>
          <p:cNvSpPr/>
          <p:nvPr/>
        </p:nvSpPr>
        <p:spPr>
          <a:xfrm>
            <a:off x="-4762" y="1134564"/>
            <a:ext cx="9148763" cy="483577"/>
          </a:xfrm>
          <a:custGeom>
            <a:avLst/>
            <a:gdLst>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16607 h 500184"/>
              <a:gd name="connsiteX1" fmla="*/ 1081454 w 9152792"/>
              <a:gd name="connsiteY1" fmla="*/ 16607 h 500184"/>
              <a:gd name="connsiteX2" fmla="*/ 0 w 9152792"/>
              <a:gd name="connsiteY2" fmla="*/ 500184 h 500184"/>
              <a:gd name="connsiteX0" fmla="*/ 9152792 w 9152792"/>
              <a:gd name="connsiteY0" fmla="*/ 12701 h 496278"/>
              <a:gd name="connsiteX1" fmla="*/ 1081454 w 9152792"/>
              <a:gd name="connsiteY1" fmla="*/ 12701 h 496278"/>
              <a:gd name="connsiteX2" fmla="*/ 0 w 9152792"/>
              <a:gd name="connsiteY2" fmla="*/ 496278 h 496278"/>
              <a:gd name="connsiteX0" fmla="*/ 9152792 w 9152792"/>
              <a:gd name="connsiteY0" fmla="*/ 11655 h 495232"/>
              <a:gd name="connsiteX1" fmla="*/ 1081454 w 9152792"/>
              <a:gd name="connsiteY1" fmla="*/ 11655 h 495232"/>
              <a:gd name="connsiteX2" fmla="*/ 0 w 9152792"/>
              <a:gd name="connsiteY2" fmla="*/ 495232 h 495232"/>
              <a:gd name="connsiteX0" fmla="*/ 9152792 w 9152792"/>
              <a:gd name="connsiteY0" fmla="*/ 16945 h 500522"/>
              <a:gd name="connsiteX1" fmla="*/ 1081454 w 9152792"/>
              <a:gd name="connsiteY1" fmla="*/ 16945 h 500522"/>
              <a:gd name="connsiteX2" fmla="*/ 0 w 9152792"/>
              <a:gd name="connsiteY2" fmla="*/ 500522 h 500522"/>
              <a:gd name="connsiteX0" fmla="*/ 9152792 w 9152792"/>
              <a:gd name="connsiteY0" fmla="*/ 10597 h 494174"/>
              <a:gd name="connsiteX1" fmla="*/ 1081454 w 9152792"/>
              <a:gd name="connsiteY1" fmla="*/ 10597 h 494174"/>
              <a:gd name="connsiteX2" fmla="*/ 0 w 9152792"/>
              <a:gd name="connsiteY2" fmla="*/ 494174 h 494174"/>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0 h 483577"/>
              <a:gd name="connsiteX1" fmla="*/ 1081454 w 9152792"/>
              <a:gd name="connsiteY1" fmla="*/ 0 h 483577"/>
              <a:gd name="connsiteX2" fmla="*/ 0 w 9152792"/>
              <a:gd name="connsiteY2" fmla="*/ 483577 h 483577"/>
              <a:gd name="connsiteX0" fmla="*/ 9152792 w 9152792"/>
              <a:gd name="connsiteY0" fmla="*/ 784 h 484361"/>
              <a:gd name="connsiteX1" fmla="*/ 1081454 w 9152792"/>
              <a:gd name="connsiteY1" fmla="*/ 784 h 484361"/>
              <a:gd name="connsiteX2" fmla="*/ 0 w 9152792"/>
              <a:gd name="connsiteY2" fmla="*/ 484361 h 484361"/>
              <a:gd name="connsiteX0" fmla="*/ 9152792 w 9152792"/>
              <a:gd name="connsiteY0" fmla="*/ 453 h 484030"/>
              <a:gd name="connsiteX1" fmla="*/ 1081454 w 9152792"/>
              <a:gd name="connsiteY1" fmla="*/ 453 h 484030"/>
              <a:gd name="connsiteX2" fmla="*/ 0 w 9152792"/>
              <a:gd name="connsiteY2" fmla="*/ 484030 h 484030"/>
              <a:gd name="connsiteX0" fmla="*/ 9152792 w 9152792"/>
              <a:gd name="connsiteY0" fmla="*/ 0 h 483577"/>
              <a:gd name="connsiteX1" fmla="*/ 871904 w 9152792"/>
              <a:gd name="connsiteY1" fmla="*/ 4762 h 483577"/>
              <a:gd name="connsiteX2" fmla="*/ 0 w 9152792"/>
              <a:gd name="connsiteY2" fmla="*/ 483577 h 483577"/>
              <a:gd name="connsiteX0" fmla="*/ 9153535 w 9153535"/>
              <a:gd name="connsiteY0" fmla="*/ 0 h 483577"/>
              <a:gd name="connsiteX1" fmla="*/ 872647 w 9153535"/>
              <a:gd name="connsiteY1" fmla="*/ 4762 h 483577"/>
              <a:gd name="connsiteX2" fmla="*/ 743 w 9153535"/>
              <a:gd name="connsiteY2" fmla="*/ 483577 h 483577"/>
              <a:gd name="connsiteX0" fmla="*/ 9152792 w 9152792"/>
              <a:gd name="connsiteY0" fmla="*/ 0 h 483577"/>
              <a:gd name="connsiteX1" fmla="*/ 871904 w 9152792"/>
              <a:gd name="connsiteY1" fmla="*/ 4762 h 483577"/>
              <a:gd name="connsiteX2" fmla="*/ 0 w 9152792"/>
              <a:gd name="connsiteY2" fmla="*/ 483577 h 483577"/>
              <a:gd name="connsiteX0" fmla="*/ 9152792 w 9152792"/>
              <a:gd name="connsiteY0" fmla="*/ 0 h 483577"/>
              <a:gd name="connsiteX1" fmla="*/ 871904 w 9152792"/>
              <a:gd name="connsiteY1" fmla="*/ 4762 h 483577"/>
              <a:gd name="connsiteX2" fmla="*/ 0 w 9152792"/>
              <a:gd name="connsiteY2" fmla="*/ 483577 h 483577"/>
              <a:gd name="connsiteX0" fmla="*/ 9152792 w 9152792"/>
              <a:gd name="connsiteY0" fmla="*/ 0 h 483577"/>
              <a:gd name="connsiteX1" fmla="*/ 733791 w 9152792"/>
              <a:gd name="connsiteY1" fmla="*/ 2381 h 483577"/>
              <a:gd name="connsiteX2" fmla="*/ 0 w 9152792"/>
              <a:gd name="connsiteY2" fmla="*/ 483577 h 483577"/>
              <a:gd name="connsiteX0" fmla="*/ 9152792 w 9152792"/>
              <a:gd name="connsiteY0" fmla="*/ 0 h 483577"/>
              <a:gd name="connsiteX1" fmla="*/ 733791 w 9152792"/>
              <a:gd name="connsiteY1" fmla="*/ 2381 h 483577"/>
              <a:gd name="connsiteX2" fmla="*/ 0 w 9152792"/>
              <a:gd name="connsiteY2" fmla="*/ 483577 h 483577"/>
              <a:gd name="connsiteX0" fmla="*/ 9152792 w 9152792"/>
              <a:gd name="connsiteY0" fmla="*/ 164 h 483741"/>
              <a:gd name="connsiteX1" fmla="*/ 693310 w 9152792"/>
              <a:gd name="connsiteY1" fmla="*/ 164 h 483741"/>
              <a:gd name="connsiteX2" fmla="*/ 0 w 9152792"/>
              <a:gd name="connsiteY2" fmla="*/ 483741 h 483741"/>
              <a:gd name="connsiteX0" fmla="*/ 9152792 w 9152792"/>
              <a:gd name="connsiteY0" fmla="*/ 9 h 483586"/>
              <a:gd name="connsiteX1" fmla="*/ 693310 w 9152792"/>
              <a:gd name="connsiteY1" fmla="*/ 9 h 483586"/>
              <a:gd name="connsiteX2" fmla="*/ 0 w 9152792"/>
              <a:gd name="connsiteY2" fmla="*/ 483586 h 483586"/>
              <a:gd name="connsiteX0" fmla="*/ 9152792 w 9152792"/>
              <a:gd name="connsiteY0" fmla="*/ 0 h 483577"/>
              <a:gd name="connsiteX1" fmla="*/ 693310 w 9152792"/>
              <a:gd name="connsiteY1" fmla="*/ 0 h 483577"/>
              <a:gd name="connsiteX2" fmla="*/ 0 w 9152792"/>
              <a:gd name="connsiteY2" fmla="*/ 483577 h 483577"/>
              <a:gd name="connsiteX0" fmla="*/ 9152793 w 9152793"/>
              <a:gd name="connsiteY0" fmla="*/ 0 h 483577"/>
              <a:gd name="connsiteX1" fmla="*/ 693311 w 9152793"/>
              <a:gd name="connsiteY1" fmla="*/ 0 h 483577"/>
              <a:gd name="connsiteX2" fmla="*/ 1 w 9152793"/>
              <a:gd name="connsiteY2" fmla="*/ 483577 h 483577"/>
              <a:gd name="connsiteX0" fmla="*/ 9152794 w 9152794"/>
              <a:gd name="connsiteY0" fmla="*/ 0 h 483577"/>
              <a:gd name="connsiteX1" fmla="*/ 693312 w 9152794"/>
              <a:gd name="connsiteY1" fmla="*/ 0 h 483577"/>
              <a:gd name="connsiteX2" fmla="*/ 2 w 9152794"/>
              <a:gd name="connsiteY2" fmla="*/ 483577 h 483577"/>
              <a:gd name="connsiteX0" fmla="*/ 9152794 w 9152794"/>
              <a:gd name="connsiteY0" fmla="*/ 0 h 483577"/>
              <a:gd name="connsiteX1" fmla="*/ 693312 w 9152794"/>
              <a:gd name="connsiteY1" fmla="*/ 0 h 483577"/>
              <a:gd name="connsiteX2" fmla="*/ 2 w 9152794"/>
              <a:gd name="connsiteY2" fmla="*/ 483577 h 483577"/>
            </a:gdLst>
            <a:ahLst/>
            <a:cxnLst>
              <a:cxn ang="0">
                <a:pos x="connsiteX0" y="connsiteY0"/>
              </a:cxn>
              <a:cxn ang="0">
                <a:pos x="connsiteX1" y="connsiteY1"/>
              </a:cxn>
              <a:cxn ang="0">
                <a:pos x="connsiteX2" y="connsiteY2"/>
              </a:cxn>
            </a:cxnLst>
            <a:rect l="l" t="t" r="r" b="b"/>
            <a:pathLst>
              <a:path w="9152794" h="483577">
                <a:moveTo>
                  <a:pt x="9152794" y="0"/>
                </a:moveTo>
                <a:lnTo>
                  <a:pt x="693312" y="0"/>
                </a:lnTo>
                <a:cubicBezTo>
                  <a:pt x="135314" y="292"/>
                  <a:pt x="-546" y="422215"/>
                  <a:pt x="2" y="483577"/>
                </a:cubicBezTo>
              </a:path>
            </a:pathLst>
          </a:custGeom>
          <a:noFill/>
          <a:ln w="25400">
            <a:solidFill>
              <a:srgbClr val="C5C43C"/>
            </a:solidFill>
          </a:ln>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rtlCol="0" anchor="ctr"/>
          <a:lstStyle/>
          <a:p>
            <a:pPr algn="ctr"/>
            <a:endParaRPr lang="fr-FR">
              <a:solidFill>
                <a:prstClr val="white"/>
              </a:solidFill>
            </a:endParaRPr>
          </a:p>
        </p:txBody>
      </p:sp>
    </p:spTree>
    <p:extLst>
      <p:ext uri="{BB962C8B-B14F-4D97-AF65-F5344CB8AC3E}">
        <p14:creationId xmlns:p14="http://schemas.microsoft.com/office/powerpoint/2010/main" val="2573693904"/>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Lst>
  <p:timing>
    <p:tnLst>
      <p:par>
        <p:cTn id="1" dur="indefinite" restart="never" nodeType="tmRoot"/>
      </p:par>
    </p:tnLst>
  </p:timing>
  <p:txStyles>
    <p:titleStyle>
      <a:lvl1pPr algn="l" defTabSz="914103" rtl="0" eaLnBrk="1" latinLnBrk="0" hangingPunct="1">
        <a:lnSpc>
          <a:spcPct val="85000"/>
        </a:lnSpc>
        <a:spcBef>
          <a:spcPct val="0"/>
        </a:spcBef>
        <a:buNone/>
        <a:defRPr sz="2700" kern="1200">
          <a:solidFill>
            <a:schemeClr val="bg1"/>
          </a:solidFill>
          <a:latin typeface="+mj-lt"/>
          <a:ea typeface="+mj-ea"/>
          <a:cs typeface="+mj-cs"/>
        </a:defRPr>
      </a:lvl1pPr>
    </p:titleStyle>
    <p:bodyStyle>
      <a:lvl1pPr marL="176156" indent="-176156" algn="l" defTabSz="914103" rtl="0" eaLnBrk="1" latinLnBrk="0" hangingPunct="1">
        <a:lnSpc>
          <a:spcPct val="85000"/>
        </a:lnSpc>
        <a:spcBef>
          <a:spcPts val="1200"/>
        </a:spcBef>
        <a:buClr>
          <a:srgbClr val="1CBECA"/>
        </a:buClr>
        <a:buFont typeface="Arial" pitchFamily="34" charset="0"/>
        <a:buChar char="•"/>
        <a:defRPr sz="2000" kern="1200">
          <a:solidFill>
            <a:schemeClr val="tx1">
              <a:lumMod val="65000"/>
              <a:lumOff val="35000"/>
            </a:schemeClr>
          </a:solidFill>
          <a:latin typeface="+mn-lt"/>
          <a:ea typeface="+mn-ea"/>
          <a:cs typeface="+mn-cs"/>
        </a:defRPr>
      </a:lvl1pPr>
      <a:lvl2pPr marL="720491" indent="-263439" algn="l" defTabSz="914103" rtl="0" eaLnBrk="1" latinLnBrk="0" hangingPunct="1">
        <a:lnSpc>
          <a:spcPct val="85000"/>
        </a:lnSpc>
        <a:spcBef>
          <a:spcPts val="600"/>
        </a:spcBef>
        <a:buClr>
          <a:schemeClr val="tx1">
            <a:lumMod val="65000"/>
            <a:lumOff val="35000"/>
          </a:schemeClr>
        </a:buClr>
        <a:buFont typeface="Arial" pitchFamily="34" charset="0"/>
        <a:buChar char="‒"/>
        <a:defRPr sz="1800" kern="1200">
          <a:solidFill>
            <a:schemeClr val="tx1">
              <a:lumMod val="65000"/>
              <a:lumOff val="35000"/>
            </a:schemeClr>
          </a:solidFill>
          <a:latin typeface="+mn-lt"/>
          <a:ea typeface="+mn-ea"/>
          <a:cs typeface="+mn-cs"/>
        </a:defRPr>
      </a:lvl2pPr>
      <a:lvl3pPr marL="1072801" indent="-158698" algn="l" defTabSz="914103" rtl="0" eaLnBrk="1" latinLnBrk="0" hangingPunct="1">
        <a:lnSpc>
          <a:spcPct val="85000"/>
        </a:lnSpc>
        <a:spcBef>
          <a:spcPts val="400"/>
        </a:spcBef>
        <a:buClr>
          <a:srgbClr val="1CBECA"/>
        </a:buClr>
        <a:buFont typeface="Arial" pitchFamily="34" charset="0"/>
        <a:buChar char="•"/>
        <a:defRPr sz="1600" kern="1200">
          <a:solidFill>
            <a:schemeClr val="tx1">
              <a:lumMod val="65000"/>
              <a:lumOff val="35000"/>
            </a:schemeClr>
          </a:solidFill>
          <a:latin typeface="+mn-lt"/>
          <a:ea typeface="+mn-ea"/>
          <a:cs typeface="+mn-cs"/>
        </a:defRPr>
      </a:lvl3pPr>
      <a:lvl4pPr marL="1520331" indent="-149176" algn="l" defTabSz="914103" rtl="0" eaLnBrk="1" latinLnBrk="0" hangingPunct="1">
        <a:lnSpc>
          <a:spcPct val="85000"/>
        </a:lnSpc>
        <a:spcBef>
          <a:spcPts val="0"/>
        </a:spcBef>
        <a:buClr>
          <a:srgbClr val="1CBECA"/>
        </a:buClr>
        <a:buFont typeface="Arial" pitchFamily="34" charset="0"/>
        <a:buChar char="•"/>
        <a:defRPr sz="1400" kern="1200">
          <a:solidFill>
            <a:schemeClr val="tx1">
              <a:lumMod val="65000"/>
              <a:lumOff val="35000"/>
            </a:schemeClr>
          </a:solidFill>
          <a:latin typeface="+mn-lt"/>
          <a:ea typeface="+mn-ea"/>
          <a:cs typeface="+mn-cs"/>
        </a:defRPr>
      </a:lvl4pPr>
      <a:lvl5pPr marL="1969448" indent="-141242" algn="l" defTabSz="914103" rtl="0" eaLnBrk="1" latinLnBrk="0" hangingPunct="1">
        <a:lnSpc>
          <a:spcPct val="85000"/>
        </a:lnSpc>
        <a:spcBef>
          <a:spcPts val="0"/>
        </a:spcBef>
        <a:buClr>
          <a:srgbClr val="1CBECA"/>
        </a:buClr>
        <a:buFont typeface="Arial" pitchFamily="34" charset="0"/>
        <a:buChar char="•"/>
        <a:defRPr sz="1400" kern="1200">
          <a:solidFill>
            <a:schemeClr val="tx1">
              <a:lumMod val="65000"/>
              <a:lumOff val="35000"/>
            </a:schemeClr>
          </a:solidFill>
          <a:latin typeface="+mn-lt"/>
          <a:ea typeface="+mn-ea"/>
          <a:cs typeface="+mn-cs"/>
        </a:defRPr>
      </a:lvl5pPr>
      <a:lvl6pPr marL="2513783"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4"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6"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7"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103" rtl="0" eaLnBrk="1" latinLnBrk="0" hangingPunct="1">
        <a:defRPr sz="1800" kern="1200">
          <a:solidFill>
            <a:schemeClr val="tx1"/>
          </a:solidFill>
          <a:latin typeface="+mn-lt"/>
          <a:ea typeface="+mn-ea"/>
          <a:cs typeface="+mn-cs"/>
        </a:defRPr>
      </a:lvl1pPr>
      <a:lvl2pPr marL="457051" algn="l" defTabSz="914103" rtl="0" eaLnBrk="1" latinLnBrk="0" hangingPunct="1">
        <a:defRPr sz="1800" kern="1200">
          <a:solidFill>
            <a:schemeClr val="tx1"/>
          </a:solidFill>
          <a:latin typeface="+mn-lt"/>
          <a:ea typeface="+mn-ea"/>
          <a:cs typeface="+mn-cs"/>
        </a:defRPr>
      </a:lvl2pPr>
      <a:lvl3pPr marL="914103" algn="l" defTabSz="914103" rtl="0" eaLnBrk="1" latinLnBrk="0" hangingPunct="1">
        <a:defRPr sz="1800" kern="1200">
          <a:solidFill>
            <a:schemeClr val="tx1"/>
          </a:solidFill>
          <a:latin typeface="+mn-lt"/>
          <a:ea typeface="+mn-ea"/>
          <a:cs typeface="+mn-cs"/>
        </a:defRPr>
      </a:lvl3pPr>
      <a:lvl4pPr marL="1371154" algn="l" defTabSz="914103" rtl="0" eaLnBrk="1" latinLnBrk="0" hangingPunct="1">
        <a:defRPr sz="1800" kern="1200">
          <a:solidFill>
            <a:schemeClr val="tx1"/>
          </a:solidFill>
          <a:latin typeface="+mn-lt"/>
          <a:ea typeface="+mn-ea"/>
          <a:cs typeface="+mn-cs"/>
        </a:defRPr>
      </a:lvl4pPr>
      <a:lvl5pPr marL="1828206" algn="l" defTabSz="914103" rtl="0" eaLnBrk="1" latinLnBrk="0" hangingPunct="1">
        <a:defRPr sz="1800" kern="1200">
          <a:solidFill>
            <a:schemeClr val="tx1"/>
          </a:solidFill>
          <a:latin typeface="+mn-lt"/>
          <a:ea typeface="+mn-ea"/>
          <a:cs typeface="+mn-cs"/>
        </a:defRPr>
      </a:lvl5pPr>
      <a:lvl6pPr marL="2285257" algn="l" defTabSz="914103" rtl="0" eaLnBrk="1" latinLnBrk="0" hangingPunct="1">
        <a:defRPr sz="1800" kern="1200">
          <a:solidFill>
            <a:schemeClr val="tx1"/>
          </a:solidFill>
          <a:latin typeface="+mn-lt"/>
          <a:ea typeface="+mn-ea"/>
          <a:cs typeface="+mn-cs"/>
        </a:defRPr>
      </a:lvl6pPr>
      <a:lvl7pPr marL="2742308" algn="l" defTabSz="914103" rtl="0" eaLnBrk="1" latinLnBrk="0" hangingPunct="1">
        <a:defRPr sz="1800" kern="1200">
          <a:solidFill>
            <a:schemeClr val="tx1"/>
          </a:solidFill>
          <a:latin typeface="+mn-lt"/>
          <a:ea typeface="+mn-ea"/>
          <a:cs typeface="+mn-cs"/>
        </a:defRPr>
      </a:lvl7pPr>
      <a:lvl8pPr marL="3199360" algn="l" defTabSz="914103" rtl="0" eaLnBrk="1" latinLnBrk="0" hangingPunct="1">
        <a:defRPr sz="1800" kern="1200">
          <a:solidFill>
            <a:schemeClr val="tx1"/>
          </a:solidFill>
          <a:latin typeface="+mn-lt"/>
          <a:ea typeface="+mn-ea"/>
          <a:cs typeface="+mn-cs"/>
        </a:defRPr>
      </a:lvl8pPr>
      <a:lvl9pPr marL="3656411" algn="l" defTabSz="91410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6569" y="1922972"/>
            <a:ext cx="6339264" cy="1557319"/>
          </a:xfrm>
        </p:spPr>
        <p:txBody>
          <a:bodyPr/>
          <a:lstStyle/>
          <a:p>
            <a:r>
              <a:rPr lang="en-GB" sz="2800" dirty="0"/>
              <a:t>Influence of Dose Adjustment on Afatinib Safety and Efficacy in Patients with </a:t>
            </a:r>
            <a:r>
              <a:rPr lang="en-US" sz="2800" dirty="0"/>
              <a:t>Advanced </a:t>
            </a:r>
            <a:r>
              <a:rPr lang="en-US" sz="2800" i="1" dirty="0"/>
              <a:t>EGFR</a:t>
            </a:r>
            <a:r>
              <a:rPr lang="en-US" sz="2800" dirty="0"/>
              <a:t> Mutation-positive NSCLC</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6086599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60752" y="2492896"/>
            <a:ext cx="1682472" cy="2957422"/>
          </a:xfrm>
          <a:prstGeom prst="rect">
            <a:avLst/>
          </a:prstGeom>
          <a:solidFill>
            <a:schemeClr val="bg1"/>
          </a:solidFill>
          <a:ln w="76200" cap="rnd">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dirty="0" smtClean="0"/>
              <a:t>Afatinib Dosing and Administration </a:t>
            </a:r>
            <a:endParaRPr lang="en-US" dirty="0"/>
          </a:p>
        </p:txBody>
      </p:sp>
      <p:sp>
        <p:nvSpPr>
          <p:cNvPr id="5" name="Content Placeholder 4"/>
          <p:cNvSpPr>
            <a:spLocks noGrp="1"/>
          </p:cNvSpPr>
          <p:nvPr>
            <p:ph idx="1"/>
          </p:nvPr>
        </p:nvSpPr>
        <p:spPr/>
        <p:txBody>
          <a:bodyPr/>
          <a:lstStyle/>
          <a:p>
            <a:r>
              <a:rPr lang="en-US" dirty="0" smtClean="0"/>
              <a:t>Standard dosing: 40 mg once daily </a:t>
            </a:r>
          </a:p>
          <a:p>
            <a:r>
              <a:rPr lang="en-US" dirty="0" smtClean="0"/>
              <a:t>Administration: orally (film-coated tablets)</a:t>
            </a:r>
            <a:endParaRPr lang="en-US" dirty="0"/>
          </a:p>
        </p:txBody>
      </p:sp>
      <p:pic>
        <p:nvPicPr>
          <p:cNvPr id="6" name="Picture 2" descr="C:\Users\Samantha\Desktop\Ogilvy\elearning updates\Module 1 Tomtovok\pill pictures\7712261_TomTovok_E_Learning_Pills.png"/>
          <p:cNvPicPr>
            <a:picLocks noChangeAspect="1" noChangeArrowheads="1"/>
          </p:cNvPicPr>
          <p:nvPr/>
        </p:nvPicPr>
        <p:blipFill>
          <a:blip r:embed="rId3" cstate="email"/>
          <a:srcRect/>
          <a:stretch>
            <a:fillRect/>
          </a:stretch>
        </p:blipFill>
        <p:spPr bwMode="auto">
          <a:xfrm>
            <a:off x="890635" y="2539472"/>
            <a:ext cx="7354839" cy="2910846"/>
          </a:xfrm>
          <a:prstGeom prst="rect">
            <a:avLst/>
          </a:prstGeom>
          <a:noFill/>
        </p:spPr>
      </p:pic>
    </p:spTree>
    <p:extLst>
      <p:ext uri="{BB962C8B-B14F-4D97-AF65-F5344CB8AC3E}">
        <p14:creationId xmlns:p14="http://schemas.microsoft.com/office/powerpoint/2010/main" val="16591470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Down Arrow 29"/>
          <p:cNvSpPr/>
          <p:nvPr/>
        </p:nvSpPr>
        <p:spPr>
          <a:xfrm flipV="1">
            <a:off x="7100664" y="1948462"/>
            <a:ext cx="1249680" cy="947358"/>
          </a:xfrm>
          <a:prstGeom prst="downArrow">
            <a:avLst/>
          </a:prstGeom>
          <a:solidFill>
            <a:schemeClr val="bg1"/>
          </a:solidFill>
          <a:ln w="635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own Arrow 2"/>
          <p:cNvSpPr/>
          <p:nvPr/>
        </p:nvSpPr>
        <p:spPr>
          <a:xfrm>
            <a:off x="7099488" y="3642580"/>
            <a:ext cx="1249680" cy="2235828"/>
          </a:xfrm>
          <a:prstGeom prst="downArrow">
            <a:avLst/>
          </a:prstGeom>
          <a:solidFill>
            <a:schemeClr val="bg1"/>
          </a:solidFill>
          <a:ln w="635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2505745" y="3749040"/>
            <a:ext cx="4048474" cy="1283514"/>
          </a:xfrm>
          <a:prstGeom prst="roundRect">
            <a:avLst/>
          </a:prstGeom>
          <a:ln>
            <a:solidFill>
              <a:schemeClr val="accent1">
                <a:lumMod val="75000"/>
              </a:schemeClr>
            </a:solidFill>
          </a:ln>
        </p:spPr>
        <p:style>
          <a:lnRef idx="2">
            <a:schemeClr val="accent2"/>
          </a:lnRef>
          <a:fillRef idx="1">
            <a:schemeClr val="lt1"/>
          </a:fillRef>
          <a:effectRef idx="0">
            <a:schemeClr val="accent2"/>
          </a:effectRef>
          <a:fontRef idx="minor">
            <a:schemeClr val="dk1"/>
          </a:fontRef>
        </p:style>
        <p:txBody>
          <a:bodyPr anchor="ctr"/>
          <a:lstStyle/>
          <a:p>
            <a:pPr marL="285750" indent="-285750">
              <a:buFont typeface="Arial" panose="020B0604020202020204" pitchFamily="34" charset="0"/>
              <a:buChar char="•"/>
              <a:defRPr/>
            </a:pPr>
            <a:r>
              <a:rPr lang="en-GB" sz="1400" dirty="0" smtClean="0">
                <a:solidFill>
                  <a:srgbClr val="000000"/>
                </a:solidFill>
                <a:latin typeface="Arial" panose="020B0604020202020204" pitchFamily="34" charset="0"/>
              </a:rPr>
              <a:t>Grade ≥3 adverse events</a:t>
            </a:r>
          </a:p>
          <a:p>
            <a:pPr marL="285750" indent="-285750">
              <a:buFont typeface="Arial" panose="020B0604020202020204" pitchFamily="34" charset="0"/>
              <a:buChar char="•"/>
              <a:defRPr/>
            </a:pPr>
            <a:r>
              <a:rPr lang="en-GB" sz="1400" dirty="0" smtClean="0">
                <a:solidFill>
                  <a:srgbClr val="000000"/>
                </a:solidFill>
                <a:latin typeface="Arial" panose="020B0604020202020204" pitchFamily="34" charset="0"/>
              </a:rPr>
              <a:t>Prolonged </a:t>
            </a:r>
            <a:r>
              <a:rPr lang="en-GB" sz="1400" dirty="0">
                <a:solidFill>
                  <a:srgbClr val="000000"/>
                </a:solidFill>
                <a:latin typeface="Arial" panose="020B0604020202020204" pitchFamily="34" charset="0"/>
              </a:rPr>
              <a:t>grade </a:t>
            </a:r>
            <a:r>
              <a:rPr lang="en-GB" sz="1400" dirty="0" smtClean="0">
                <a:solidFill>
                  <a:srgbClr val="000000"/>
                </a:solidFill>
                <a:latin typeface="Arial" panose="020B0604020202020204" pitchFamily="34" charset="0"/>
              </a:rPr>
              <a:t>2 (</a:t>
            </a:r>
            <a:r>
              <a:rPr lang="en-GB" sz="1400" dirty="0">
                <a:solidFill>
                  <a:srgbClr val="000000"/>
                </a:solidFill>
                <a:latin typeface="Arial" panose="020B0604020202020204" pitchFamily="34" charset="0"/>
              </a:rPr>
              <a:t>≥7 consecutive days</a:t>
            </a:r>
            <a:r>
              <a:rPr lang="en-GB" sz="1400" dirty="0" smtClean="0">
                <a:solidFill>
                  <a:srgbClr val="000000"/>
                </a:solidFill>
                <a:latin typeface="Arial" panose="020B0604020202020204" pitchFamily="34" charset="0"/>
              </a:rPr>
              <a:t>)</a:t>
            </a:r>
          </a:p>
          <a:p>
            <a:pPr marL="285750" indent="-285750">
              <a:buFont typeface="Arial" panose="020B0604020202020204" pitchFamily="34" charset="0"/>
              <a:buChar char="•"/>
              <a:defRPr/>
            </a:pPr>
            <a:r>
              <a:rPr lang="en-GB" sz="1400" b="1" dirty="0">
                <a:solidFill>
                  <a:srgbClr val="000000"/>
                </a:solidFill>
                <a:latin typeface="Arial" panose="020B0604020202020204" pitchFamily="34" charset="0"/>
              </a:rPr>
              <a:t>Diarrhoea</a:t>
            </a:r>
            <a:r>
              <a:rPr lang="en-GB" sz="1400" dirty="0">
                <a:solidFill>
                  <a:srgbClr val="000000"/>
                </a:solidFill>
                <a:latin typeface="Arial" panose="020B0604020202020204" pitchFamily="34" charset="0"/>
              </a:rPr>
              <a:t> grade 2   </a:t>
            </a:r>
            <a:r>
              <a:rPr lang="en-GB" sz="1400" dirty="0" smtClean="0">
                <a:solidFill>
                  <a:srgbClr val="000000"/>
                </a:solidFill>
                <a:latin typeface="Arial" panose="020B0604020202020204" pitchFamily="34" charset="0"/>
              </a:rPr>
              <a:t>&gt;</a:t>
            </a:r>
            <a:r>
              <a:rPr lang="en-GB" sz="1400" dirty="0">
                <a:solidFill>
                  <a:srgbClr val="000000"/>
                </a:solidFill>
                <a:latin typeface="Arial" panose="020B0604020202020204" pitchFamily="34" charset="0"/>
              </a:rPr>
              <a:t>48 hours despite optimal </a:t>
            </a:r>
            <a:r>
              <a:rPr lang="en-GB" sz="1400" dirty="0" smtClean="0">
                <a:solidFill>
                  <a:srgbClr val="000000"/>
                </a:solidFill>
                <a:latin typeface="Arial" panose="020B0604020202020204" pitchFamily="34" charset="0"/>
              </a:rPr>
              <a:t>care</a:t>
            </a:r>
          </a:p>
          <a:p>
            <a:pPr marL="285750" indent="-285750">
              <a:buFont typeface="Arial" panose="020B0604020202020204" pitchFamily="34" charset="0"/>
              <a:buChar char="•"/>
              <a:defRPr/>
            </a:pPr>
            <a:r>
              <a:rPr lang="en-GB" sz="1400" dirty="0">
                <a:solidFill>
                  <a:srgbClr val="000000"/>
                </a:solidFill>
                <a:latin typeface="Arial" panose="020B0604020202020204" pitchFamily="34" charset="0"/>
              </a:rPr>
              <a:t>Worsening</a:t>
            </a:r>
            <a:r>
              <a:rPr lang="en-GB" sz="1400" b="1" dirty="0">
                <a:solidFill>
                  <a:srgbClr val="000000"/>
                </a:solidFill>
                <a:latin typeface="Arial" panose="020B0604020202020204" pitchFamily="34" charset="0"/>
              </a:rPr>
              <a:t> </a:t>
            </a:r>
            <a:r>
              <a:rPr lang="en-GB" sz="1400" dirty="0">
                <a:solidFill>
                  <a:srgbClr val="000000"/>
                </a:solidFill>
                <a:latin typeface="Arial" panose="020B0604020202020204" pitchFamily="34" charset="0"/>
              </a:rPr>
              <a:t>of</a:t>
            </a:r>
            <a:r>
              <a:rPr lang="en-GB" sz="1400" b="1" dirty="0">
                <a:solidFill>
                  <a:srgbClr val="000000"/>
                </a:solidFill>
                <a:latin typeface="Arial" panose="020B0604020202020204" pitchFamily="34" charset="0"/>
              </a:rPr>
              <a:t> renal function</a:t>
            </a:r>
            <a:r>
              <a:rPr lang="en-GB" sz="1400" dirty="0">
                <a:solidFill>
                  <a:srgbClr val="000000"/>
                </a:solidFill>
                <a:latin typeface="Arial" panose="020B0604020202020204" pitchFamily="34" charset="0"/>
              </a:rPr>
              <a:t> </a:t>
            </a:r>
            <a:r>
              <a:rPr lang="en-GB" sz="1400" dirty="0" smtClean="0">
                <a:solidFill>
                  <a:srgbClr val="000000"/>
                </a:solidFill>
                <a:latin typeface="Arial" panose="020B0604020202020204" pitchFamily="34" charset="0"/>
              </a:rPr>
              <a:t>grade 2</a:t>
            </a:r>
            <a:endParaRPr lang="en-GB" sz="1400" dirty="0">
              <a:solidFill>
                <a:srgbClr val="000000"/>
              </a:solidFill>
              <a:latin typeface="Arial" panose="020B0604020202020204" pitchFamily="34" charset="0"/>
            </a:endParaRPr>
          </a:p>
        </p:txBody>
      </p:sp>
      <p:sp>
        <p:nvSpPr>
          <p:cNvPr id="15" name="Rounded Rectangle 14"/>
          <p:cNvSpPr/>
          <p:nvPr/>
        </p:nvSpPr>
        <p:spPr>
          <a:xfrm>
            <a:off x="1916088" y="5878408"/>
            <a:ext cx="5184576" cy="533400"/>
          </a:xfrm>
          <a:prstGeom prst="roundRect">
            <a:avLst/>
          </a:prstGeom>
          <a:solidFill>
            <a:schemeClr val="accent1"/>
          </a:solidFill>
          <a:ln>
            <a:solidFill>
              <a:schemeClr val="accent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GB" dirty="0">
                <a:solidFill>
                  <a:srgbClr val="FFFFFF"/>
                </a:solidFill>
                <a:latin typeface="Arial" panose="020B0604020202020204" pitchFamily="34" charset="0"/>
              </a:rPr>
              <a:t>Resume treatment </a:t>
            </a:r>
            <a:r>
              <a:rPr lang="en-GB" dirty="0" smtClean="0">
                <a:solidFill>
                  <a:srgbClr val="FFFFFF"/>
                </a:solidFill>
                <a:latin typeface="Arial" panose="020B0604020202020204" pitchFamily="34" charset="0"/>
              </a:rPr>
              <a:t>at dose </a:t>
            </a:r>
            <a:r>
              <a:rPr lang="en-GB" b="1" dirty="0" smtClean="0">
                <a:solidFill>
                  <a:srgbClr val="FFFFFF"/>
                </a:solidFill>
                <a:latin typeface="Arial" panose="020B0604020202020204" pitchFamily="34" charset="0"/>
              </a:rPr>
              <a:t>REDUCED</a:t>
            </a:r>
            <a:r>
              <a:rPr lang="en-GB" dirty="0" smtClean="0">
                <a:solidFill>
                  <a:srgbClr val="FFFFFF"/>
                </a:solidFill>
                <a:latin typeface="Arial" panose="020B0604020202020204" pitchFamily="34" charset="0"/>
              </a:rPr>
              <a:t> by 10 mg</a:t>
            </a:r>
            <a:endParaRPr lang="en-GB" dirty="0">
              <a:solidFill>
                <a:srgbClr val="FFFFFF"/>
              </a:solidFill>
              <a:latin typeface="Arial" panose="020B0604020202020204" pitchFamily="34" charset="0"/>
            </a:endParaRPr>
          </a:p>
        </p:txBody>
      </p:sp>
      <p:sp>
        <p:nvSpPr>
          <p:cNvPr id="18" name="Rounded Rectangle 17"/>
          <p:cNvSpPr/>
          <p:nvPr/>
        </p:nvSpPr>
        <p:spPr>
          <a:xfrm>
            <a:off x="1914912" y="2895820"/>
            <a:ext cx="5184576" cy="716060"/>
          </a:xfrm>
          <a:prstGeom prst="roundRect">
            <a:avLst/>
          </a:prstGeom>
          <a:solidFill>
            <a:schemeClr val="accent1"/>
          </a:solidFill>
          <a:ln>
            <a:solidFill>
              <a:schemeClr val="accent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GB" sz="2400" b="1" dirty="0" smtClean="0">
                <a:solidFill>
                  <a:srgbClr val="FFFFFF"/>
                </a:solidFill>
                <a:latin typeface="Arial" panose="020B0604020202020204" pitchFamily="34" charset="0"/>
              </a:rPr>
              <a:t>Standard Dose of 40 mg/d</a:t>
            </a:r>
            <a:endParaRPr lang="en-GB" sz="2400" b="1" dirty="0">
              <a:solidFill>
                <a:srgbClr val="FFFFFF"/>
              </a:solidFill>
              <a:latin typeface="Arial" panose="020B0604020202020204" pitchFamily="34" charset="0"/>
            </a:endParaRPr>
          </a:p>
        </p:txBody>
      </p:sp>
      <p:sp>
        <p:nvSpPr>
          <p:cNvPr id="19" name="Title 1"/>
          <p:cNvSpPr>
            <a:spLocks noGrp="1"/>
          </p:cNvSpPr>
          <p:nvPr>
            <p:ph type="title"/>
          </p:nvPr>
        </p:nvSpPr>
        <p:spPr>
          <a:xfrm>
            <a:off x="709613" y="361950"/>
            <a:ext cx="8242902" cy="576263"/>
          </a:xfrm>
        </p:spPr>
        <p:txBody>
          <a:bodyPr/>
          <a:lstStyle/>
          <a:p>
            <a:r>
              <a:rPr lang="en-GB" dirty="0" smtClean="0">
                <a:latin typeface="Arial" pitchFamily="34" charset="0"/>
                <a:cs typeface="Arial" pitchFamily="34" charset="0"/>
              </a:rPr>
              <a:t>Dose Modification Scheme for Afatinib in the Protocol</a:t>
            </a:r>
            <a:endParaRPr lang="en-GB" dirty="0">
              <a:latin typeface="Arial" pitchFamily="34" charset="0"/>
              <a:cs typeface="Arial" pitchFamily="34" charset="0"/>
            </a:endParaRPr>
          </a:p>
        </p:txBody>
      </p:sp>
      <p:sp>
        <p:nvSpPr>
          <p:cNvPr id="17" name="Rectangle 16"/>
          <p:cNvSpPr/>
          <p:nvPr/>
        </p:nvSpPr>
        <p:spPr>
          <a:xfrm>
            <a:off x="90817" y="6524384"/>
            <a:ext cx="931665" cy="246221"/>
          </a:xfrm>
          <a:prstGeom prst="rect">
            <a:avLst/>
          </a:prstGeom>
        </p:spPr>
        <p:txBody>
          <a:bodyPr wrap="none">
            <a:spAutoFit/>
          </a:bodyPr>
          <a:lstStyle/>
          <a:p>
            <a:r>
              <a:rPr lang="en-US" altLang="en-US" sz="1000" dirty="0" err="1" smtClean="0">
                <a:cs typeface="Arial" pitchFamily="34" charset="0"/>
              </a:rPr>
              <a:t>Giotrif</a:t>
            </a:r>
            <a:r>
              <a:rPr lang="en-US" altLang="en-US" sz="1000" dirty="0" smtClean="0">
                <a:cs typeface="Arial" pitchFamily="34" charset="0"/>
              </a:rPr>
              <a:t> </a:t>
            </a:r>
            <a:r>
              <a:rPr lang="en-US" altLang="en-US" sz="1000" dirty="0" err="1" smtClean="0">
                <a:cs typeface="Arial" pitchFamily="34" charset="0"/>
              </a:rPr>
              <a:t>SmPC</a:t>
            </a:r>
            <a:endParaRPr lang="en-US" dirty="0"/>
          </a:p>
        </p:txBody>
      </p:sp>
      <p:sp>
        <p:nvSpPr>
          <p:cNvPr id="26" name="Rounded Rectangle 25"/>
          <p:cNvSpPr/>
          <p:nvPr/>
        </p:nvSpPr>
        <p:spPr>
          <a:xfrm>
            <a:off x="2558755" y="2121630"/>
            <a:ext cx="3952252" cy="614139"/>
          </a:xfrm>
          <a:prstGeom prst="roundRect">
            <a:avLst/>
          </a:prstGeom>
          <a:solidFill>
            <a:schemeClr val="lt1"/>
          </a:solidFill>
          <a:ln>
            <a:solidFill>
              <a:schemeClr val="accent1">
                <a:lumMod val="75000"/>
              </a:schemeClr>
            </a:solidFill>
          </a:ln>
        </p:spPr>
        <p:style>
          <a:lnRef idx="2">
            <a:schemeClr val="accent2"/>
          </a:lnRef>
          <a:fillRef idx="1">
            <a:schemeClr val="lt1"/>
          </a:fillRef>
          <a:effectRef idx="0">
            <a:schemeClr val="accent2"/>
          </a:effectRef>
          <a:fontRef idx="minor">
            <a:schemeClr val="dk1"/>
          </a:fontRef>
        </p:style>
        <p:txBody>
          <a:bodyPr anchor="ctr"/>
          <a:lstStyle/>
          <a:p>
            <a:pPr marL="285750" indent="-285750">
              <a:buFont typeface="Arial" panose="020B0604020202020204" pitchFamily="34" charset="0"/>
              <a:buChar char="•"/>
            </a:pPr>
            <a:r>
              <a:rPr lang="en-GB" sz="1400" b="1" dirty="0">
                <a:solidFill>
                  <a:srgbClr val="000000"/>
                </a:solidFill>
                <a:latin typeface="Arial" panose="020B0604020202020204" pitchFamily="34" charset="0"/>
              </a:rPr>
              <a:t>Absence of </a:t>
            </a:r>
            <a:r>
              <a:rPr lang="en-GB" sz="1400" dirty="0" smtClean="0">
                <a:solidFill>
                  <a:srgbClr val="000000"/>
                </a:solidFill>
                <a:latin typeface="Arial" panose="020B0604020202020204" pitchFamily="34" charset="0"/>
              </a:rPr>
              <a:t>drug-related events &gt;CTCAE </a:t>
            </a:r>
            <a:r>
              <a:rPr lang="en-GB" sz="1400" dirty="0">
                <a:solidFill>
                  <a:srgbClr val="000000"/>
                </a:solidFill>
                <a:latin typeface="Arial" panose="020B0604020202020204" pitchFamily="34" charset="0"/>
              </a:rPr>
              <a:t>grade </a:t>
            </a:r>
            <a:r>
              <a:rPr lang="en-GB" sz="1400" dirty="0" smtClean="0">
                <a:solidFill>
                  <a:srgbClr val="000000"/>
                </a:solidFill>
                <a:latin typeface="Arial" panose="020B0604020202020204" pitchFamily="34" charset="0"/>
              </a:rPr>
              <a:t>1 within </a:t>
            </a:r>
            <a:r>
              <a:rPr lang="en-GB" sz="1400" dirty="0">
                <a:solidFill>
                  <a:srgbClr val="000000"/>
                </a:solidFill>
                <a:latin typeface="Arial" panose="020B0604020202020204" pitchFamily="34" charset="0"/>
              </a:rPr>
              <a:t>first 3 weeks of treatment</a:t>
            </a:r>
          </a:p>
        </p:txBody>
      </p:sp>
      <p:sp>
        <p:nvSpPr>
          <p:cNvPr id="28" name="Rounded Rectangle 27"/>
          <p:cNvSpPr/>
          <p:nvPr/>
        </p:nvSpPr>
        <p:spPr>
          <a:xfrm>
            <a:off x="2505745" y="1415062"/>
            <a:ext cx="4005262" cy="533400"/>
          </a:xfrm>
          <a:prstGeom prst="roundRect">
            <a:avLst/>
          </a:prstGeom>
          <a:solidFill>
            <a:schemeClr val="accent1"/>
          </a:solidFill>
          <a:ln>
            <a:solidFill>
              <a:schemeClr val="accent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GB" dirty="0" smtClean="0">
                <a:solidFill>
                  <a:srgbClr val="FFFFFF"/>
                </a:solidFill>
                <a:latin typeface="Arial" panose="020B0604020202020204" pitchFamily="34" charset="0"/>
              </a:rPr>
              <a:t>Continue with 50 mg/d Dose</a:t>
            </a:r>
            <a:endParaRPr lang="en-GB" dirty="0">
              <a:solidFill>
                <a:srgbClr val="FFFFFF"/>
              </a:solidFill>
              <a:latin typeface="Arial" panose="020B0604020202020204" pitchFamily="34" charset="0"/>
            </a:endParaRPr>
          </a:p>
        </p:txBody>
      </p:sp>
      <p:sp>
        <p:nvSpPr>
          <p:cNvPr id="29" name="Rounded Rectangle 28"/>
          <p:cNvSpPr/>
          <p:nvPr/>
        </p:nvSpPr>
        <p:spPr>
          <a:xfrm>
            <a:off x="3242280" y="5176680"/>
            <a:ext cx="2529840" cy="588957"/>
          </a:xfrm>
          <a:prstGeom prst="roundRect">
            <a:avLst/>
          </a:prstGeom>
          <a:ln>
            <a:solidFill>
              <a:schemeClr val="accent1">
                <a:lumMod val="75000"/>
              </a:schemeClr>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GB" sz="1400" dirty="0">
                <a:solidFill>
                  <a:srgbClr val="000000"/>
                </a:solidFill>
                <a:latin typeface="Arial" panose="020B0604020202020204" pitchFamily="34" charset="0"/>
              </a:rPr>
              <a:t>PAUSE until recovery to grade ≤1 or </a:t>
            </a:r>
            <a:r>
              <a:rPr lang="en-GB" sz="1400" dirty="0" smtClean="0">
                <a:solidFill>
                  <a:srgbClr val="000000"/>
                </a:solidFill>
                <a:latin typeface="Arial" panose="020B0604020202020204" pitchFamily="34" charset="0"/>
              </a:rPr>
              <a:t>baseline </a:t>
            </a:r>
            <a:endParaRPr lang="en-GB" sz="1400" dirty="0">
              <a:solidFill>
                <a:srgbClr val="000000"/>
              </a:solidFill>
              <a:latin typeface="Arial" panose="020B0604020202020204" pitchFamily="34" charset="0"/>
            </a:endParaRPr>
          </a:p>
        </p:txBody>
      </p:sp>
    </p:spTree>
    <p:extLst>
      <p:ext uri="{BB962C8B-B14F-4D97-AF65-F5344CB8AC3E}">
        <p14:creationId xmlns:p14="http://schemas.microsoft.com/office/powerpoint/2010/main" val="338086017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824" y="257453"/>
            <a:ext cx="8550003" cy="720167"/>
          </a:xfrm>
        </p:spPr>
        <p:txBody>
          <a:bodyPr/>
          <a:lstStyle/>
          <a:p>
            <a:r>
              <a:rPr lang="en-GB" sz="2400" dirty="0"/>
              <a:t>Influence of Dose Adjustment on Afatinib Safety and </a:t>
            </a:r>
            <a:r>
              <a:rPr lang="en-GB" sz="2400" dirty="0" smtClean="0"/>
              <a:t>Efficacy - </a:t>
            </a:r>
            <a:r>
              <a:rPr lang="en-GB" sz="2400" dirty="0"/>
              <a:t>Post-hoc </a:t>
            </a:r>
            <a:r>
              <a:rPr lang="en-GB" sz="2400" dirty="0" smtClean="0"/>
              <a:t>Analyses </a:t>
            </a:r>
            <a:r>
              <a:rPr lang="en-GB" sz="2400" dirty="0"/>
              <a:t>of LUX-Lung 3 </a:t>
            </a:r>
          </a:p>
        </p:txBody>
      </p:sp>
      <p:sp>
        <p:nvSpPr>
          <p:cNvPr id="3" name="Content Placeholder 2"/>
          <p:cNvSpPr>
            <a:spLocks noGrp="1"/>
          </p:cNvSpPr>
          <p:nvPr>
            <p:ph idx="1"/>
          </p:nvPr>
        </p:nvSpPr>
        <p:spPr>
          <a:xfrm>
            <a:off x="949568" y="1347752"/>
            <a:ext cx="7948080" cy="4185731"/>
          </a:xfrm>
        </p:spPr>
        <p:txBody>
          <a:bodyPr/>
          <a:lstStyle/>
          <a:p>
            <a:pPr>
              <a:spcAft>
                <a:spcPts val="600"/>
              </a:spcAft>
            </a:pPr>
            <a:r>
              <a:rPr lang="en-GB" dirty="0" smtClean="0"/>
              <a:t>All </a:t>
            </a:r>
            <a:r>
              <a:rPr lang="en-GB" dirty="0"/>
              <a:t>patients treated with afatinib in LUX-Lung 3 were included in the analyses </a:t>
            </a:r>
          </a:p>
          <a:p>
            <a:pPr>
              <a:spcAft>
                <a:spcPts val="600"/>
              </a:spcAft>
            </a:pPr>
            <a:r>
              <a:rPr lang="en-GB" dirty="0"/>
              <a:t>For patients who had afatinib dose reductions, frequency and severity of the most common AEs pre- and post-dose reduction from 40 mg were </a:t>
            </a:r>
            <a:r>
              <a:rPr lang="en-GB" dirty="0" err="1"/>
              <a:t>analyzed</a:t>
            </a:r>
            <a:r>
              <a:rPr lang="en-GB" dirty="0"/>
              <a:t> </a:t>
            </a:r>
          </a:p>
          <a:p>
            <a:pPr>
              <a:spcAft>
                <a:spcPts val="600"/>
              </a:spcAft>
            </a:pPr>
            <a:r>
              <a:rPr lang="en-GB" dirty="0"/>
              <a:t>PK data collected at Day 22 and as part of the final standard visit schedule (Day 43) were used to compare plasma afatinib concentrations in patients who reduced to 30 mg versus those remaining at 40 mg </a:t>
            </a:r>
          </a:p>
          <a:p>
            <a:pPr>
              <a:spcAft>
                <a:spcPts val="600"/>
              </a:spcAft>
            </a:pPr>
            <a:r>
              <a:rPr lang="en-GB" dirty="0"/>
              <a:t>PFS (at time of primary PFS analysis) was compared between patients who dose reduced within the first 6 months of treatment and those who remained on afatinib 40 mg once daily A cut-off of 6 months was used as most dose reductions occur during this time </a:t>
            </a:r>
          </a:p>
        </p:txBody>
      </p:sp>
      <p:sp>
        <p:nvSpPr>
          <p:cNvPr id="4" name="Slide Number Placeholder 3"/>
          <p:cNvSpPr>
            <a:spLocks noGrp="1"/>
          </p:cNvSpPr>
          <p:nvPr>
            <p:ph type="sldNum" sz="quarter" idx="12"/>
          </p:nvPr>
        </p:nvSpPr>
        <p:spPr/>
        <p:txBody>
          <a:bodyPr/>
          <a:lstStyle/>
          <a:p>
            <a:fld id="{677F52A4-604D-42BA-A94F-BB7ADAD781D5}" type="slidenum">
              <a:rPr lang="fr-FR" smtClean="0">
                <a:solidFill>
                  <a:prstClr val="black">
                    <a:tint val="75000"/>
                  </a:prstClr>
                </a:solidFill>
              </a:rPr>
              <a:pPr/>
              <a:t>4</a:t>
            </a:fld>
            <a:endParaRPr lang="fr-FR">
              <a:solidFill>
                <a:prstClr val="black">
                  <a:tint val="75000"/>
                </a:prstClr>
              </a:solidFill>
            </a:endParaRPr>
          </a:p>
        </p:txBody>
      </p:sp>
      <p:sp>
        <p:nvSpPr>
          <p:cNvPr id="6" name="Rectangle 5"/>
          <p:cNvSpPr/>
          <p:nvPr/>
        </p:nvSpPr>
        <p:spPr>
          <a:xfrm>
            <a:off x="184245" y="6360952"/>
            <a:ext cx="4572000" cy="276999"/>
          </a:xfrm>
          <a:prstGeom prst="rect">
            <a:avLst/>
          </a:prstGeom>
        </p:spPr>
        <p:txBody>
          <a:bodyPr>
            <a:spAutoFit/>
          </a:bodyPr>
          <a:lstStyle/>
          <a:p>
            <a:pPr>
              <a:spcAft>
                <a:spcPts val="300"/>
              </a:spcAft>
            </a:pPr>
            <a:r>
              <a:rPr lang="fr-FR" sz="1200" dirty="0"/>
              <a:t>Yang J et al. </a:t>
            </a:r>
            <a:r>
              <a:rPr lang="en-GB" sz="1200" dirty="0"/>
              <a:t>J </a:t>
            </a:r>
            <a:r>
              <a:rPr lang="en-GB" sz="1200" dirty="0" err="1"/>
              <a:t>Clin</a:t>
            </a:r>
            <a:r>
              <a:rPr lang="en-GB" sz="1200" dirty="0"/>
              <a:t> </a:t>
            </a:r>
            <a:r>
              <a:rPr lang="en-GB" sz="1200" dirty="0" err="1"/>
              <a:t>Oncol</a:t>
            </a:r>
            <a:r>
              <a:rPr lang="en-GB" sz="1200" dirty="0"/>
              <a:t> 33, 2015 (</a:t>
            </a:r>
            <a:r>
              <a:rPr lang="en-GB" sz="1200" dirty="0" err="1"/>
              <a:t>suppl</a:t>
            </a:r>
            <a:r>
              <a:rPr lang="en-GB" sz="1200" dirty="0"/>
              <a:t>; </a:t>
            </a:r>
            <a:r>
              <a:rPr lang="en-GB" sz="1200" dirty="0" err="1"/>
              <a:t>abstr</a:t>
            </a:r>
            <a:r>
              <a:rPr lang="en-GB" sz="1200" dirty="0"/>
              <a:t> 8073)</a:t>
            </a:r>
            <a:endParaRPr lang="en-US" sz="1200" dirty="0"/>
          </a:p>
        </p:txBody>
      </p:sp>
    </p:spTree>
    <p:extLst>
      <p:ext uri="{BB962C8B-B14F-4D97-AF65-F5344CB8AC3E}">
        <p14:creationId xmlns:p14="http://schemas.microsoft.com/office/powerpoint/2010/main" val="5225246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 Same Side Corner Rectangle 5"/>
          <p:cNvSpPr/>
          <p:nvPr/>
        </p:nvSpPr>
        <p:spPr>
          <a:xfrm>
            <a:off x="4122996" y="1208817"/>
            <a:ext cx="4686767" cy="770103"/>
          </a:xfrm>
          <a:prstGeom prst="round2SameRect">
            <a:avLst>
              <a:gd name="adj1" fmla="val 24707"/>
              <a:gd name="adj2" fmla="val 0"/>
            </a:avLst>
          </a:prstGeom>
          <a:solidFill>
            <a:schemeClr val="accent1"/>
          </a:solidFill>
          <a:ln w="127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 Same Side Corner Rectangle 6"/>
          <p:cNvSpPr/>
          <p:nvPr/>
        </p:nvSpPr>
        <p:spPr>
          <a:xfrm rot="10800000">
            <a:off x="4122998" y="1978918"/>
            <a:ext cx="4686763" cy="4790366"/>
          </a:xfrm>
          <a:prstGeom prst="round2SameRect">
            <a:avLst>
              <a:gd name="adj1" fmla="val 5800"/>
              <a:gd name="adj2" fmla="val 0"/>
            </a:avLst>
          </a:prstGeom>
          <a:solidFill>
            <a:schemeClr val="bg1"/>
          </a:solidFill>
          <a:ln w="127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602" name="Title 1"/>
          <p:cNvSpPr>
            <a:spLocks noGrp="1"/>
          </p:cNvSpPr>
          <p:nvPr>
            <p:ph type="title"/>
          </p:nvPr>
        </p:nvSpPr>
        <p:spPr>
          <a:xfrm>
            <a:off x="430823" y="394799"/>
            <a:ext cx="8550003" cy="445476"/>
          </a:xfrm>
        </p:spPr>
        <p:txBody>
          <a:bodyPr/>
          <a:lstStyle/>
          <a:p>
            <a:r>
              <a:rPr lang="de-DE" dirty="0"/>
              <a:t>Patient </a:t>
            </a:r>
            <a:r>
              <a:rPr lang="de-DE" dirty="0" err="1"/>
              <a:t>Characteristics</a:t>
            </a:r>
            <a:r>
              <a:rPr lang="de-DE" dirty="0"/>
              <a:t> at </a:t>
            </a:r>
            <a:r>
              <a:rPr lang="de-DE" dirty="0" smtClean="0"/>
              <a:t>Baseline</a:t>
            </a:r>
            <a:endParaRPr lang="en-GB" altLang="zh-TW" dirty="0" smtClean="0">
              <a:ea typeface="PMingLiU" pitchFamily="18" charset="-120"/>
            </a:endParaRPr>
          </a:p>
        </p:txBody>
      </p:sp>
      <p:sp>
        <p:nvSpPr>
          <p:cNvPr id="10" name="Rectangle 1"/>
          <p:cNvSpPr>
            <a:spLocks noChangeArrowheads="1"/>
          </p:cNvSpPr>
          <p:nvPr/>
        </p:nvSpPr>
        <p:spPr bwMode="auto">
          <a:xfrm>
            <a:off x="133350" y="6445172"/>
            <a:ext cx="7242306" cy="324113"/>
          </a:xfrm>
          <a:prstGeom prst="rect">
            <a:avLst/>
          </a:prstGeom>
          <a:noFill/>
          <a:ln w="9525">
            <a:noFill/>
            <a:miter lim="800000"/>
            <a:headEnd/>
            <a:tailEnd/>
          </a:ln>
        </p:spPr>
        <p:txBody>
          <a:bodyPr wrap="square" lIns="0" tIns="0" rIns="0" bIns="0" anchor="b" anchorCtr="0">
            <a:noAutofit/>
          </a:bodyPr>
          <a:lstStyle/>
          <a:p>
            <a:endParaRPr lang="en-US" sz="1000" dirty="0" smtClean="0"/>
          </a:p>
          <a:p>
            <a:pPr>
              <a:spcAft>
                <a:spcPts val="300"/>
              </a:spcAft>
            </a:pPr>
            <a:r>
              <a:rPr lang="en-GB" sz="1200" dirty="0"/>
              <a:t>Data are n (%)</a:t>
            </a:r>
            <a:br>
              <a:rPr lang="en-GB" sz="1200" dirty="0"/>
            </a:br>
            <a:r>
              <a:rPr lang="fr-FR" sz="1200" dirty="0" smtClean="0"/>
              <a:t>Yang J et </a:t>
            </a:r>
            <a:r>
              <a:rPr lang="fr-FR" sz="1200" dirty="0"/>
              <a:t>al. </a:t>
            </a:r>
            <a:r>
              <a:rPr lang="en-GB" sz="1200" dirty="0"/>
              <a:t>J </a:t>
            </a:r>
            <a:r>
              <a:rPr lang="en-GB" sz="1200" dirty="0" err="1"/>
              <a:t>Clin</a:t>
            </a:r>
            <a:r>
              <a:rPr lang="en-GB" sz="1200" dirty="0"/>
              <a:t> </a:t>
            </a:r>
            <a:r>
              <a:rPr lang="en-GB" sz="1200" dirty="0" err="1"/>
              <a:t>Oncol</a:t>
            </a:r>
            <a:r>
              <a:rPr lang="en-GB" sz="1200" dirty="0"/>
              <a:t> 33, 2015 (</a:t>
            </a:r>
            <a:r>
              <a:rPr lang="en-GB" sz="1200" dirty="0" err="1"/>
              <a:t>suppl</a:t>
            </a:r>
            <a:r>
              <a:rPr lang="en-GB" sz="1200" dirty="0"/>
              <a:t>; </a:t>
            </a:r>
            <a:r>
              <a:rPr lang="en-GB" sz="1200" dirty="0" err="1"/>
              <a:t>abstr</a:t>
            </a:r>
            <a:r>
              <a:rPr lang="en-GB" sz="1200" dirty="0"/>
              <a:t> 8073)</a:t>
            </a:r>
            <a:endParaRPr lang="en-US" sz="1200" dirty="0"/>
          </a:p>
        </p:txBody>
      </p:sp>
      <p:sp>
        <p:nvSpPr>
          <p:cNvPr id="9" name="Content Placeholder 3"/>
          <p:cNvSpPr txBox="1">
            <a:spLocks/>
          </p:cNvSpPr>
          <p:nvPr/>
        </p:nvSpPr>
        <p:spPr>
          <a:xfrm>
            <a:off x="393468" y="1787849"/>
            <a:ext cx="3361035" cy="3944212"/>
          </a:xfrm>
          <a:prstGeom prst="rect">
            <a:avLst/>
          </a:prstGeom>
        </p:spPr>
        <p:txBody>
          <a:bodyPr/>
          <a:lstStyle>
            <a:lvl1pPr marL="176156" indent="-176156" algn="l" defTabSz="914103" rtl="0" eaLnBrk="1" latinLnBrk="0" hangingPunct="1">
              <a:lnSpc>
                <a:spcPct val="85000"/>
              </a:lnSpc>
              <a:spcBef>
                <a:spcPts val="1200"/>
              </a:spcBef>
              <a:buClr>
                <a:srgbClr val="1CBECA"/>
              </a:buClr>
              <a:buFont typeface="Arial" pitchFamily="34" charset="0"/>
              <a:buChar char="•"/>
              <a:defRPr sz="2000" kern="1200">
                <a:solidFill>
                  <a:schemeClr val="tx1">
                    <a:lumMod val="65000"/>
                    <a:lumOff val="35000"/>
                  </a:schemeClr>
                </a:solidFill>
                <a:latin typeface="+mn-lt"/>
                <a:ea typeface="+mn-ea"/>
                <a:cs typeface="+mn-cs"/>
              </a:defRPr>
            </a:lvl1pPr>
            <a:lvl2pPr marL="720491" indent="-263439" algn="l" defTabSz="914103" rtl="0" eaLnBrk="1" latinLnBrk="0" hangingPunct="1">
              <a:lnSpc>
                <a:spcPct val="85000"/>
              </a:lnSpc>
              <a:spcBef>
                <a:spcPts val="600"/>
              </a:spcBef>
              <a:buClr>
                <a:schemeClr val="tx1">
                  <a:lumMod val="65000"/>
                  <a:lumOff val="35000"/>
                </a:schemeClr>
              </a:buClr>
              <a:buFont typeface="Arial" pitchFamily="34" charset="0"/>
              <a:buChar char="‒"/>
              <a:defRPr sz="1800" kern="1200">
                <a:solidFill>
                  <a:schemeClr val="tx1">
                    <a:lumMod val="65000"/>
                    <a:lumOff val="35000"/>
                  </a:schemeClr>
                </a:solidFill>
                <a:latin typeface="+mn-lt"/>
                <a:ea typeface="+mn-ea"/>
                <a:cs typeface="+mn-cs"/>
              </a:defRPr>
            </a:lvl2pPr>
            <a:lvl3pPr marL="1072801" indent="-158698" algn="l" defTabSz="914103" rtl="0" eaLnBrk="1" latinLnBrk="0" hangingPunct="1">
              <a:lnSpc>
                <a:spcPct val="85000"/>
              </a:lnSpc>
              <a:spcBef>
                <a:spcPts val="400"/>
              </a:spcBef>
              <a:buClr>
                <a:srgbClr val="1CBECA"/>
              </a:buClr>
              <a:buFont typeface="Arial" pitchFamily="34" charset="0"/>
              <a:buChar char="•"/>
              <a:defRPr sz="1600" kern="1200">
                <a:solidFill>
                  <a:schemeClr val="tx1">
                    <a:lumMod val="65000"/>
                    <a:lumOff val="35000"/>
                  </a:schemeClr>
                </a:solidFill>
                <a:latin typeface="+mn-lt"/>
                <a:ea typeface="+mn-ea"/>
                <a:cs typeface="+mn-cs"/>
              </a:defRPr>
            </a:lvl3pPr>
            <a:lvl4pPr marL="1520331" indent="-149176" algn="l" defTabSz="914103" rtl="0" eaLnBrk="1" latinLnBrk="0" hangingPunct="1">
              <a:lnSpc>
                <a:spcPct val="85000"/>
              </a:lnSpc>
              <a:spcBef>
                <a:spcPts val="0"/>
              </a:spcBef>
              <a:buClr>
                <a:srgbClr val="1CBECA"/>
              </a:buClr>
              <a:buFont typeface="Arial" pitchFamily="34" charset="0"/>
              <a:buChar char="•"/>
              <a:defRPr sz="1400" kern="1200">
                <a:solidFill>
                  <a:schemeClr val="tx1">
                    <a:lumMod val="65000"/>
                    <a:lumOff val="35000"/>
                  </a:schemeClr>
                </a:solidFill>
                <a:latin typeface="+mn-lt"/>
                <a:ea typeface="+mn-ea"/>
                <a:cs typeface="+mn-cs"/>
              </a:defRPr>
            </a:lvl4pPr>
            <a:lvl5pPr marL="1969448" indent="-141242" algn="l" defTabSz="914103" rtl="0" eaLnBrk="1" latinLnBrk="0" hangingPunct="1">
              <a:lnSpc>
                <a:spcPct val="85000"/>
              </a:lnSpc>
              <a:spcBef>
                <a:spcPts val="0"/>
              </a:spcBef>
              <a:buClr>
                <a:srgbClr val="1CBECA"/>
              </a:buClr>
              <a:buFont typeface="Arial" pitchFamily="34" charset="0"/>
              <a:buChar char="•"/>
              <a:defRPr sz="1400" kern="1200">
                <a:solidFill>
                  <a:schemeClr val="tx1">
                    <a:lumMod val="65000"/>
                    <a:lumOff val="35000"/>
                  </a:schemeClr>
                </a:solidFill>
                <a:latin typeface="+mn-lt"/>
                <a:ea typeface="+mn-ea"/>
                <a:cs typeface="+mn-cs"/>
              </a:defRPr>
            </a:lvl5pPr>
            <a:lvl6pPr marL="2513783"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4"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6"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7"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smtClean="0"/>
              <a:t>53% patients treated with afatinib reduced dose</a:t>
            </a:r>
          </a:p>
          <a:p>
            <a:r>
              <a:rPr lang="en-GB" dirty="0" smtClean="0"/>
              <a:t>86% dose reductions occurred within the first 6 months of treatment </a:t>
            </a:r>
          </a:p>
          <a:p>
            <a:pPr>
              <a:buFont typeface="Wingdings" panose="05000000000000000000" pitchFamily="2" charset="2"/>
              <a:buChar char="§"/>
            </a:pPr>
            <a:r>
              <a:rPr lang="en-GB" dirty="0" smtClean="0"/>
              <a:t>Dose reductions tended to be more common in:     </a:t>
            </a:r>
          </a:p>
          <a:p>
            <a:pPr lvl="1">
              <a:buFont typeface="Wingdings" panose="05000000000000000000" pitchFamily="2" charset="2"/>
              <a:buChar char="§"/>
            </a:pPr>
            <a:r>
              <a:rPr lang="en-GB" dirty="0" smtClean="0"/>
              <a:t>female patients, </a:t>
            </a:r>
          </a:p>
          <a:p>
            <a:pPr lvl="1">
              <a:buFont typeface="Wingdings" panose="05000000000000000000" pitchFamily="2" charset="2"/>
              <a:buChar char="§"/>
            </a:pPr>
            <a:r>
              <a:rPr lang="en-GB" dirty="0" smtClean="0"/>
              <a:t>older patients, </a:t>
            </a:r>
          </a:p>
          <a:p>
            <a:pPr lvl="1">
              <a:buFont typeface="Wingdings" panose="05000000000000000000" pitchFamily="2" charset="2"/>
              <a:buChar char="§"/>
            </a:pPr>
            <a:r>
              <a:rPr lang="en-GB" dirty="0" smtClean="0"/>
              <a:t>patients of Eastern Asian ethnicity and </a:t>
            </a:r>
          </a:p>
          <a:p>
            <a:pPr lvl="1">
              <a:buFont typeface="Wingdings" panose="05000000000000000000" pitchFamily="2" charset="2"/>
              <a:buChar char="§"/>
            </a:pPr>
            <a:r>
              <a:rPr lang="en-GB" dirty="0" smtClean="0"/>
              <a:t>patients with lower body weight </a:t>
            </a:r>
          </a:p>
        </p:txBody>
      </p:sp>
      <p:graphicFrame>
        <p:nvGraphicFramePr>
          <p:cNvPr id="2" name="Table 1"/>
          <p:cNvGraphicFramePr>
            <a:graphicFrameLocks noGrp="1"/>
          </p:cNvGraphicFramePr>
          <p:nvPr>
            <p:extLst>
              <p:ext uri="{D42A27DB-BD31-4B8C-83A1-F6EECF244321}">
                <p14:modId xmlns:p14="http://schemas.microsoft.com/office/powerpoint/2010/main" val="2630151066"/>
              </p:ext>
            </p:extLst>
          </p:nvPr>
        </p:nvGraphicFramePr>
        <p:xfrm>
          <a:off x="4123000" y="1262878"/>
          <a:ext cx="4686764" cy="5468112"/>
        </p:xfrm>
        <a:graphic>
          <a:graphicData uri="http://schemas.openxmlformats.org/drawingml/2006/table">
            <a:tbl>
              <a:tblPr firstRow="1" bandRow="1">
                <a:tableStyleId>{5C22544A-7EE6-4342-B048-85BDC9FD1C3A}</a:tableStyleId>
              </a:tblPr>
              <a:tblGrid>
                <a:gridCol w="1858926"/>
                <a:gridCol w="1473453"/>
                <a:gridCol w="1354385"/>
              </a:tblGrid>
              <a:tr h="370840">
                <a:tc>
                  <a:txBody>
                    <a:bodyPr/>
                    <a:lstStyle/>
                    <a:p>
                      <a:pPr>
                        <a:lnSpc>
                          <a:spcPct val="115000"/>
                        </a:lnSpc>
                        <a:spcAft>
                          <a:spcPts val="0"/>
                        </a:spcAft>
                      </a:pPr>
                      <a:r>
                        <a:rPr lang="en-GB" sz="1300" dirty="0" smtClean="0">
                          <a:solidFill>
                            <a:schemeClr val="bg1"/>
                          </a:solidFill>
                          <a:effectLst/>
                          <a:latin typeface="+mj-lt"/>
                          <a:ea typeface="Calibri"/>
                          <a:cs typeface="Times New Roman"/>
                        </a:rPr>
                        <a:t>Characteristic</a:t>
                      </a:r>
                      <a:endParaRPr lang="en-GB" sz="1300" dirty="0">
                        <a:solidFill>
                          <a:schemeClr val="bg1"/>
                        </a:solidFill>
                        <a:effectLst/>
                        <a:latin typeface="+mj-lt"/>
                        <a:ea typeface="Calibri"/>
                        <a:cs typeface="Times New Roman"/>
                      </a:endParaRPr>
                    </a:p>
                  </a:txBody>
                  <a:tcPr marL="68580" marR="6858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115000"/>
                        </a:lnSpc>
                        <a:spcAft>
                          <a:spcPts val="0"/>
                        </a:spcAft>
                      </a:pPr>
                      <a:r>
                        <a:rPr lang="en-GB" sz="1300" dirty="0">
                          <a:solidFill>
                            <a:schemeClr val="bg1"/>
                          </a:solidFill>
                          <a:effectLst/>
                          <a:latin typeface="+mj-lt"/>
                          <a:ea typeface="Calibri"/>
                          <a:cs typeface="Times New Roman"/>
                        </a:rPr>
                        <a:t>Dose reduced </a:t>
                      </a:r>
                      <a:r>
                        <a:rPr lang="en-GB" sz="1300" dirty="0" smtClean="0">
                          <a:solidFill>
                            <a:schemeClr val="bg1"/>
                          </a:solidFill>
                          <a:effectLst/>
                          <a:latin typeface="+mj-lt"/>
                          <a:ea typeface="Calibri"/>
                          <a:cs typeface="Times New Roman"/>
                        </a:rPr>
                        <a:t>to &lt;40 </a:t>
                      </a:r>
                      <a:r>
                        <a:rPr lang="en-GB" sz="1300" dirty="0">
                          <a:solidFill>
                            <a:schemeClr val="bg1"/>
                          </a:solidFill>
                          <a:effectLst/>
                          <a:latin typeface="+mj-lt"/>
                          <a:ea typeface="Calibri"/>
                          <a:cs typeface="Times New Roman"/>
                        </a:rPr>
                        <a:t>mg at any time </a:t>
                      </a:r>
                      <a:r>
                        <a:rPr lang="en-GB" sz="1300" dirty="0" smtClean="0">
                          <a:solidFill>
                            <a:schemeClr val="bg1"/>
                          </a:solidFill>
                          <a:effectLst/>
                          <a:latin typeface="+mj-lt"/>
                          <a:ea typeface="Calibri"/>
                          <a:cs typeface="Times New Roman"/>
                        </a:rPr>
                        <a:t>(</a:t>
                      </a:r>
                      <a:r>
                        <a:rPr lang="en-GB" sz="1300" dirty="0">
                          <a:solidFill>
                            <a:schemeClr val="bg1"/>
                          </a:solidFill>
                          <a:effectLst/>
                          <a:latin typeface="+mj-lt"/>
                          <a:ea typeface="Calibri"/>
                          <a:cs typeface="Times New Roman"/>
                        </a:rPr>
                        <a:t>n=122)</a:t>
                      </a: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115000"/>
                        </a:lnSpc>
                        <a:spcAft>
                          <a:spcPts val="0"/>
                        </a:spcAft>
                      </a:pPr>
                      <a:r>
                        <a:rPr lang="en-GB" sz="1300" dirty="0" smtClean="0">
                          <a:solidFill>
                            <a:schemeClr val="bg1"/>
                          </a:solidFill>
                          <a:effectLst/>
                          <a:latin typeface="+mj-lt"/>
                          <a:ea typeface="Calibri"/>
                          <a:cs typeface="Times New Roman"/>
                        </a:rPr>
                        <a:t>Dose at </a:t>
                      </a:r>
                      <a:r>
                        <a:rPr lang="en-GB" sz="1300" dirty="0">
                          <a:solidFill>
                            <a:schemeClr val="bg1"/>
                          </a:solidFill>
                          <a:effectLst/>
                          <a:latin typeface="+mj-lt"/>
                          <a:ea typeface="Calibri"/>
                          <a:cs typeface="Times New Roman"/>
                        </a:rPr>
                        <a:t>≥40 mg </a:t>
                      </a:r>
                      <a:r>
                        <a:rPr lang="en-GB" sz="1300" dirty="0" smtClean="0">
                          <a:solidFill>
                            <a:schemeClr val="bg1"/>
                          </a:solidFill>
                          <a:effectLst/>
                          <a:latin typeface="+mj-lt"/>
                          <a:ea typeface="Calibri"/>
                          <a:cs typeface="Times New Roman"/>
                        </a:rPr>
                        <a:t>throughout</a:t>
                      </a:r>
                      <a:endParaRPr lang="en-GB" sz="1300" dirty="0">
                        <a:solidFill>
                          <a:schemeClr val="bg1"/>
                        </a:solidFill>
                        <a:effectLst/>
                        <a:latin typeface="+mj-lt"/>
                        <a:ea typeface="Calibri"/>
                        <a:cs typeface="Times New Roman"/>
                      </a:endParaRPr>
                    </a:p>
                    <a:p>
                      <a:pPr algn="ctr">
                        <a:lnSpc>
                          <a:spcPct val="115000"/>
                        </a:lnSpc>
                        <a:spcAft>
                          <a:spcPts val="0"/>
                        </a:spcAft>
                      </a:pPr>
                      <a:r>
                        <a:rPr lang="en-GB" sz="1300" dirty="0" smtClean="0">
                          <a:solidFill>
                            <a:schemeClr val="bg1"/>
                          </a:solidFill>
                          <a:effectLst/>
                          <a:latin typeface="+mj-lt"/>
                          <a:ea typeface="Calibri"/>
                          <a:cs typeface="Times New Roman"/>
                        </a:rPr>
                        <a:t>(</a:t>
                      </a:r>
                      <a:r>
                        <a:rPr lang="en-GB" sz="1300" dirty="0">
                          <a:solidFill>
                            <a:schemeClr val="bg1"/>
                          </a:solidFill>
                          <a:effectLst/>
                          <a:latin typeface="+mj-lt"/>
                          <a:ea typeface="Calibri"/>
                          <a:cs typeface="Times New Roman"/>
                        </a:rPr>
                        <a:t>n=107)</a:t>
                      </a:r>
                    </a:p>
                  </a:txBody>
                  <a:tcPr marL="68580" marR="6858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70840">
                <a:tc>
                  <a:txBody>
                    <a:bodyPr/>
                    <a:lstStyle/>
                    <a:p>
                      <a:pPr>
                        <a:lnSpc>
                          <a:spcPct val="115000"/>
                        </a:lnSpc>
                        <a:spcAft>
                          <a:spcPts val="0"/>
                        </a:spcAft>
                      </a:pPr>
                      <a:r>
                        <a:rPr lang="en-GB" sz="1300" b="1" dirty="0">
                          <a:effectLst/>
                          <a:latin typeface="+mj-lt"/>
                          <a:ea typeface="Calibri"/>
                          <a:cs typeface="Times New Roman"/>
                        </a:rPr>
                        <a:t>Gender</a:t>
                      </a:r>
                    </a:p>
                    <a:p>
                      <a:pPr marL="180340">
                        <a:lnSpc>
                          <a:spcPct val="115000"/>
                        </a:lnSpc>
                        <a:spcAft>
                          <a:spcPts val="0"/>
                        </a:spcAft>
                      </a:pPr>
                      <a:r>
                        <a:rPr lang="en-GB" sz="1300" dirty="0">
                          <a:effectLst/>
                          <a:latin typeface="+mj-lt"/>
                          <a:ea typeface="Calibri"/>
                          <a:cs typeface="Times New Roman"/>
                        </a:rPr>
                        <a:t>Male </a:t>
                      </a:r>
                    </a:p>
                    <a:p>
                      <a:pPr marL="180340">
                        <a:lnSpc>
                          <a:spcPct val="115000"/>
                        </a:lnSpc>
                        <a:spcAft>
                          <a:spcPts val="0"/>
                        </a:spcAft>
                      </a:pPr>
                      <a:r>
                        <a:rPr lang="en-GB" sz="1300" dirty="0">
                          <a:effectLst/>
                          <a:latin typeface="+mj-lt"/>
                          <a:ea typeface="Calibri"/>
                          <a:cs typeface="Times New Roman"/>
                        </a:rPr>
                        <a:t>Female</a:t>
                      </a: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115000"/>
                        </a:lnSpc>
                        <a:spcAft>
                          <a:spcPts val="0"/>
                        </a:spcAft>
                      </a:pPr>
                      <a:r>
                        <a:rPr lang="en-GB" sz="1300" dirty="0">
                          <a:effectLst/>
                          <a:latin typeface="+mj-lt"/>
                          <a:ea typeface="Calibri"/>
                          <a:cs typeface="Times New Roman"/>
                        </a:rPr>
                        <a:t> </a:t>
                      </a:r>
                    </a:p>
                    <a:p>
                      <a:pPr algn="ctr">
                        <a:lnSpc>
                          <a:spcPct val="115000"/>
                        </a:lnSpc>
                        <a:spcAft>
                          <a:spcPts val="0"/>
                        </a:spcAft>
                      </a:pPr>
                      <a:r>
                        <a:rPr lang="en-GB" sz="1300" dirty="0">
                          <a:effectLst/>
                          <a:latin typeface="+mj-lt"/>
                          <a:ea typeface="Calibri"/>
                          <a:cs typeface="Times New Roman"/>
                        </a:rPr>
                        <a:t>31 (25.4)</a:t>
                      </a:r>
                    </a:p>
                    <a:p>
                      <a:pPr algn="ctr">
                        <a:lnSpc>
                          <a:spcPct val="115000"/>
                        </a:lnSpc>
                        <a:spcAft>
                          <a:spcPts val="0"/>
                        </a:spcAft>
                      </a:pPr>
                      <a:r>
                        <a:rPr lang="en-GB" sz="1300" dirty="0">
                          <a:effectLst/>
                          <a:latin typeface="+mj-lt"/>
                          <a:ea typeface="Calibri"/>
                          <a:cs typeface="Times New Roman"/>
                        </a:rPr>
                        <a:t>91 (74.6)</a:t>
                      </a: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115000"/>
                        </a:lnSpc>
                        <a:spcAft>
                          <a:spcPts val="0"/>
                        </a:spcAft>
                      </a:pPr>
                      <a:r>
                        <a:rPr lang="en-GB" sz="1300" dirty="0">
                          <a:effectLst/>
                          <a:latin typeface="+mj-lt"/>
                          <a:ea typeface="Calibri"/>
                          <a:cs typeface="Times New Roman"/>
                        </a:rPr>
                        <a:t> </a:t>
                      </a:r>
                    </a:p>
                    <a:p>
                      <a:pPr algn="ctr">
                        <a:lnSpc>
                          <a:spcPct val="115000"/>
                        </a:lnSpc>
                        <a:spcAft>
                          <a:spcPts val="0"/>
                        </a:spcAft>
                      </a:pPr>
                      <a:r>
                        <a:rPr lang="en-GB" sz="1300" dirty="0">
                          <a:effectLst/>
                          <a:latin typeface="+mj-lt"/>
                          <a:ea typeface="Calibri"/>
                          <a:cs typeface="Times New Roman"/>
                        </a:rPr>
                        <a:t>51 (47.7)</a:t>
                      </a:r>
                    </a:p>
                    <a:p>
                      <a:pPr algn="ctr">
                        <a:lnSpc>
                          <a:spcPct val="115000"/>
                        </a:lnSpc>
                        <a:spcAft>
                          <a:spcPts val="0"/>
                        </a:spcAft>
                      </a:pPr>
                      <a:r>
                        <a:rPr lang="en-GB" sz="1300" dirty="0">
                          <a:effectLst/>
                          <a:latin typeface="+mj-lt"/>
                          <a:ea typeface="Calibri"/>
                          <a:cs typeface="Times New Roman"/>
                        </a:rPr>
                        <a:t>56 (52.3)</a:t>
                      </a: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370840">
                <a:tc>
                  <a:txBody>
                    <a:bodyPr/>
                    <a:lstStyle/>
                    <a:p>
                      <a:pPr>
                        <a:lnSpc>
                          <a:spcPct val="115000"/>
                        </a:lnSpc>
                        <a:spcAft>
                          <a:spcPts val="0"/>
                        </a:spcAft>
                      </a:pPr>
                      <a:r>
                        <a:rPr lang="en-GB" sz="1300" b="1" dirty="0">
                          <a:effectLst/>
                          <a:latin typeface="+mj-lt"/>
                          <a:ea typeface="Calibri"/>
                          <a:cs typeface="Times New Roman"/>
                        </a:rPr>
                        <a:t>Age</a:t>
                      </a:r>
                    </a:p>
                    <a:p>
                      <a:pPr marL="180340">
                        <a:lnSpc>
                          <a:spcPct val="115000"/>
                        </a:lnSpc>
                        <a:spcAft>
                          <a:spcPts val="0"/>
                        </a:spcAft>
                      </a:pPr>
                      <a:r>
                        <a:rPr lang="en-GB" sz="1300" dirty="0">
                          <a:effectLst/>
                          <a:latin typeface="+mj-lt"/>
                          <a:ea typeface="Calibri"/>
                          <a:cs typeface="Times New Roman"/>
                        </a:rPr>
                        <a:t>&lt;</a:t>
                      </a:r>
                      <a:r>
                        <a:rPr lang="en-GB" sz="1300" dirty="0" smtClean="0">
                          <a:effectLst/>
                          <a:latin typeface="+mj-lt"/>
                          <a:ea typeface="Calibri"/>
                          <a:cs typeface="Times New Roman"/>
                        </a:rPr>
                        <a:t>65 years</a:t>
                      </a:r>
                      <a:endParaRPr lang="en-GB" sz="1300" dirty="0">
                        <a:effectLst/>
                        <a:latin typeface="+mj-lt"/>
                        <a:ea typeface="Calibri"/>
                        <a:cs typeface="Times New Roman"/>
                      </a:endParaRPr>
                    </a:p>
                    <a:p>
                      <a:pPr marL="180340">
                        <a:lnSpc>
                          <a:spcPct val="115000"/>
                        </a:lnSpc>
                        <a:spcAft>
                          <a:spcPts val="0"/>
                        </a:spcAft>
                      </a:pPr>
                      <a:r>
                        <a:rPr lang="en-GB" sz="1300" dirty="0">
                          <a:effectLst/>
                          <a:latin typeface="+mj-lt"/>
                          <a:ea typeface="Calibri"/>
                          <a:cs typeface="Times New Roman"/>
                        </a:rPr>
                        <a:t>≥</a:t>
                      </a:r>
                      <a:r>
                        <a:rPr lang="en-GB" sz="1300" dirty="0" smtClean="0">
                          <a:effectLst/>
                          <a:latin typeface="+mj-lt"/>
                          <a:ea typeface="Calibri"/>
                          <a:cs typeface="Times New Roman"/>
                        </a:rPr>
                        <a:t>65 years</a:t>
                      </a:r>
                      <a:endParaRPr lang="en-GB" sz="1300" dirty="0">
                        <a:effectLst/>
                        <a:latin typeface="+mj-lt"/>
                        <a:ea typeface="Calibri"/>
                        <a:cs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15000"/>
                        </a:lnSpc>
                        <a:spcAft>
                          <a:spcPts val="0"/>
                        </a:spcAft>
                      </a:pPr>
                      <a:r>
                        <a:rPr lang="en-GB" sz="1300" dirty="0">
                          <a:effectLst/>
                          <a:latin typeface="+mj-lt"/>
                          <a:ea typeface="Calibri"/>
                          <a:cs typeface="Times New Roman"/>
                        </a:rPr>
                        <a:t> </a:t>
                      </a:r>
                    </a:p>
                    <a:p>
                      <a:pPr algn="ctr">
                        <a:lnSpc>
                          <a:spcPct val="115000"/>
                        </a:lnSpc>
                        <a:spcAft>
                          <a:spcPts val="0"/>
                        </a:spcAft>
                      </a:pPr>
                      <a:r>
                        <a:rPr lang="en-GB" sz="1300" dirty="0">
                          <a:effectLst/>
                          <a:latin typeface="+mj-lt"/>
                          <a:ea typeface="Calibri"/>
                          <a:cs typeface="Times New Roman"/>
                        </a:rPr>
                        <a:t>65 (53.3)</a:t>
                      </a:r>
                    </a:p>
                    <a:p>
                      <a:pPr algn="ctr">
                        <a:lnSpc>
                          <a:spcPct val="115000"/>
                        </a:lnSpc>
                        <a:spcAft>
                          <a:spcPts val="0"/>
                        </a:spcAft>
                      </a:pPr>
                      <a:r>
                        <a:rPr lang="en-GB" sz="1300" dirty="0">
                          <a:effectLst/>
                          <a:latin typeface="+mj-lt"/>
                          <a:ea typeface="Calibri"/>
                          <a:cs typeface="Times New Roman"/>
                        </a:rPr>
                        <a:t>57 (46.7)</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15000"/>
                        </a:lnSpc>
                        <a:spcAft>
                          <a:spcPts val="0"/>
                        </a:spcAft>
                      </a:pPr>
                      <a:r>
                        <a:rPr lang="en-GB" sz="1300" dirty="0">
                          <a:effectLst/>
                          <a:latin typeface="+mj-lt"/>
                          <a:ea typeface="Calibri"/>
                          <a:cs typeface="Times New Roman"/>
                        </a:rPr>
                        <a:t> </a:t>
                      </a:r>
                    </a:p>
                    <a:p>
                      <a:pPr algn="ctr">
                        <a:lnSpc>
                          <a:spcPct val="115000"/>
                        </a:lnSpc>
                        <a:spcAft>
                          <a:spcPts val="0"/>
                        </a:spcAft>
                      </a:pPr>
                      <a:r>
                        <a:rPr lang="en-GB" sz="1300" dirty="0">
                          <a:effectLst/>
                          <a:latin typeface="+mj-lt"/>
                          <a:ea typeface="Calibri"/>
                          <a:cs typeface="Times New Roman"/>
                        </a:rPr>
                        <a:t>74 (69.2)</a:t>
                      </a:r>
                    </a:p>
                    <a:p>
                      <a:pPr algn="ctr">
                        <a:lnSpc>
                          <a:spcPct val="115000"/>
                        </a:lnSpc>
                        <a:spcAft>
                          <a:spcPts val="0"/>
                        </a:spcAft>
                      </a:pPr>
                      <a:r>
                        <a:rPr lang="en-GB" sz="1300" dirty="0">
                          <a:effectLst/>
                          <a:latin typeface="+mj-lt"/>
                          <a:ea typeface="Calibri"/>
                          <a:cs typeface="Times New Roman"/>
                        </a:rPr>
                        <a:t>33 (30.8)</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pPr>
                        <a:lnSpc>
                          <a:spcPct val="115000"/>
                        </a:lnSpc>
                        <a:spcAft>
                          <a:spcPts val="0"/>
                        </a:spcAft>
                      </a:pPr>
                      <a:r>
                        <a:rPr lang="en-GB" sz="1300" b="1" dirty="0">
                          <a:effectLst/>
                          <a:latin typeface="+mj-lt"/>
                          <a:ea typeface="Calibri"/>
                          <a:cs typeface="Times New Roman"/>
                        </a:rPr>
                        <a:t>Race</a:t>
                      </a:r>
                    </a:p>
                    <a:p>
                      <a:pPr marL="180340">
                        <a:lnSpc>
                          <a:spcPct val="115000"/>
                        </a:lnSpc>
                        <a:spcAft>
                          <a:spcPts val="0"/>
                        </a:spcAft>
                      </a:pPr>
                      <a:r>
                        <a:rPr lang="en-GB" sz="1300" dirty="0">
                          <a:effectLst/>
                          <a:latin typeface="+mj-lt"/>
                          <a:ea typeface="Calibri"/>
                          <a:cs typeface="Times New Roman"/>
                        </a:rPr>
                        <a:t>Caucasian</a:t>
                      </a:r>
                    </a:p>
                    <a:p>
                      <a:pPr marL="180340">
                        <a:lnSpc>
                          <a:spcPct val="115000"/>
                        </a:lnSpc>
                        <a:spcAft>
                          <a:spcPts val="0"/>
                        </a:spcAft>
                      </a:pPr>
                      <a:r>
                        <a:rPr lang="en-GB" sz="1300" dirty="0">
                          <a:effectLst/>
                          <a:latin typeface="+mj-lt"/>
                          <a:ea typeface="Calibri"/>
                          <a:cs typeface="Times New Roman"/>
                        </a:rPr>
                        <a:t>Eastern Asian</a:t>
                      </a:r>
                    </a:p>
                    <a:p>
                      <a:pPr marL="180340">
                        <a:lnSpc>
                          <a:spcPct val="115000"/>
                        </a:lnSpc>
                        <a:spcAft>
                          <a:spcPts val="0"/>
                        </a:spcAft>
                      </a:pPr>
                      <a:r>
                        <a:rPr lang="en-GB" sz="1300" dirty="0">
                          <a:effectLst/>
                          <a:latin typeface="+mj-lt"/>
                          <a:ea typeface="Calibri"/>
                          <a:cs typeface="Times New Roman"/>
                        </a:rPr>
                        <a:t>Other</a:t>
                      </a:r>
                    </a:p>
                    <a:p>
                      <a:pPr marL="180340">
                        <a:lnSpc>
                          <a:spcPct val="115000"/>
                        </a:lnSpc>
                        <a:spcAft>
                          <a:spcPts val="0"/>
                        </a:spcAft>
                      </a:pPr>
                      <a:r>
                        <a:rPr lang="en-GB" sz="1300" dirty="0">
                          <a:effectLst/>
                          <a:latin typeface="+mj-lt"/>
                          <a:ea typeface="Calibri"/>
                          <a:cs typeface="Times New Roman"/>
                        </a:rPr>
                        <a:t>Other Asian</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15000"/>
                        </a:lnSpc>
                        <a:spcAft>
                          <a:spcPts val="0"/>
                        </a:spcAft>
                      </a:pPr>
                      <a:r>
                        <a:rPr lang="en-GB" sz="1300" dirty="0">
                          <a:effectLst/>
                          <a:latin typeface="+mj-lt"/>
                          <a:ea typeface="Calibri"/>
                          <a:cs typeface="Times New Roman"/>
                        </a:rPr>
                        <a:t> </a:t>
                      </a:r>
                    </a:p>
                    <a:p>
                      <a:pPr algn="ctr">
                        <a:lnSpc>
                          <a:spcPct val="115000"/>
                        </a:lnSpc>
                        <a:spcAft>
                          <a:spcPts val="0"/>
                        </a:spcAft>
                      </a:pPr>
                      <a:r>
                        <a:rPr lang="en-GB" sz="1300" dirty="0">
                          <a:effectLst/>
                          <a:latin typeface="+mj-lt"/>
                          <a:ea typeface="Calibri"/>
                          <a:cs typeface="Times New Roman"/>
                        </a:rPr>
                        <a:t>23 (18.9)</a:t>
                      </a:r>
                    </a:p>
                    <a:p>
                      <a:pPr algn="ctr">
                        <a:lnSpc>
                          <a:spcPct val="115000"/>
                        </a:lnSpc>
                        <a:spcAft>
                          <a:spcPts val="0"/>
                        </a:spcAft>
                      </a:pPr>
                      <a:r>
                        <a:rPr lang="en-GB" sz="1300" dirty="0">
                          <a:effectLst/>
                          <a:latin typeface="+mj-lt"/>
                          <a:ea typeface="Calibri"/>
                          <a:cs typeface="Times New Roman"/>
                        </a:rPr>
                        <a:t>98 (80.3)</a:t>
                      </a:r>
                    </a:p>
                    <a:p>
                      <a:pPr algn="ctr">
                        <a:lnSpc>
                          <a:spcPct val="115000"/>
                        </a:lnSpc>
                        <a:spcAft>
                          <a:spcPts val="0"/>
                        </a:spcAft>
                      </a:pPr>
                      <a:r>
                        <a:rPr lang="en-GB" sz="1300" dirty="0">
                          <a:effectLst/>
                          <a:latin typeface="+mj-lt"/>
                          <a:ea typeface="Calibri"/>
                          <a:cs typeface="Times New Roman"/>
                        </a:rPr>
                        <a:t>1 (0.8)</a:t>
                      </a:r>
                    </a:p>
                    <a:p>
                      <a:pPr algn="ctr">
                        <a:lnSpc>
                          <a:spcPct val="115000"/>
                        </a:lnSpc>
                        <a:spcAft>
                          <a:spcPts val="0"/>
                        </a:spcAft>
                      </a:pPr>
                      <a:r>
                        <a:rPr lang="en-GB" sz="1300" dirty="0">
                          <a:effectLst/>
                          <a:latin typeface="+mj-lt"/>
                          <a:ea typeface="Calibri"/>
                          <a:cs typeface="Times New Roman"/>
                        </a:rPr>
                        <a:t>0 (0.0)</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15000"/>
                        </a:lnSpc>
                        <a:spcAft>
                          <a:spcPts val="0"/>
                        </a:spcAft>
                      </a:pPr>
                      <a:r>
                        <a:rPr lang="en-GB" sz="1300" dirty="0">
                          <a:effectLst/>
                          <a:latin typeface="+mj-lt"/>
                          <a:ea typeface="Calibri"/>
                          <a:cs typeface="Times New Roman"/>
                        </a:rPr>
                        <a:t> </a:t>
                      </a:r>
                    </a:p>
                    <a:p>
                      <a:pPr algn="ctr">
                        <a:lnSpc>
                          <a:spcPct val="115000"/>
                        </a:lnSpc>
                        <a:spcAft>
                          <a:spcPts val="0"/>
                        </a:spcAft>
                      </a:pPr>
                      <a:r>
                        <a:rPr lang="en-GB" sz="1300" dirty="0">
                          <a:effectLst/>
                          <a:latin typeface="+mj-lt"/>
                          <a:ea typeface="Calibri"/>
                          <a:cs typeface="Times New Roman"/>
                        </a:rPr>
                        <a:t>38 (35.5)</a:t>
                      </a:r>
                    </a:p>
                    <a:p>
                      <a:pPr algn="ctr">
                        <a:lnSpc>
                          <a:spcPct val="115000"/>
                        </a:lnSpc>
                        <a:spcAft>
                          <a:spcPts val="0"/>
                        </a:spcAft>
                      </a:pPr>
                      <a:r>
                        <a:rPr lang="en-GB" sz="1300" dirty="0">
                          <a:effectLst/>
                          <a:latin typeface="+mj-lt"/>
                          <a:ea typeface="Calibri"/>
                          <a:cs typeface="Times New Roman"/>
                        </a:rPr>
                        <a:t>66 (61.7)</a:t>
                      </a:r>
                    </a:p>
                    <a:p>
                      <a:pPr algn="ctr">
                        <a:lnSpc>
                          <a:spcPct val="115000"/>
                        </a:lnSpc>
                        <a:spcAft>
                          <a:spcPts val="0"/>
                        </a:spcAft>
                      </a:pPr>
                      <a:r>
                        <a:rPr lang="en-GB" sz="1300" dirty="0">
                          <a:effectLst/>
                          <a:latin typeface="+mj-lt"/>
                          <a:ea typeface="Calibri"/>
                          <a:cs typeface="Times New Roman"/>
                        </a:rPr>
                        <a:t>2 (1.9)</a:t>
                      </a:r>
                    </a:p>
                    <a:p>
                      <a:pPr algn="ctr">
                        <a:lnSpc>
                          <a:spcPct val="115000"/>
                        </a:lnSpc>
                        <a:spcAft>
                          <a:spcPts val="0"/>
                        </a:spcAft>
                      </a:pPr>
                      <a:r>
                        <a:rPr lang="en-GB" sz="1300" dirty="0">
                          <a:effectLst/>
                          <a:latin typeface="+mj-lt"/>
                          <a:ea typeface="Calibri"/>
                          <a:cs typeface="Times New Roman"/>
                        </a:rPr>
                        <a:t>1 (0.9)</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pPr>
                        <a:lnSpc>
                          <a:spcPct val="115000"/>
                        </a:lnSpc>
                        <a:spcAft>
                          <a:spcPts val="0"/>
                        </a:spcAft>
                      </a:pPr>
                      <a:r>
                        <a:rPr lang="en-GB" sz="1300" b="1" dirty="0" smtClean="0">
                          <a:effectLst/>
                          <a:latin typeface="+mj-lt"/>
                          <a:ea typeface="Calibri"/>
                          <a:cs typeface="Times New Roman"/>
                        </a:rPr>
                        <a:t>Smoking status</a:t>
                      </a:r>
                      <a:endParaRPr lang="en-GB" sz="1300" b="1" dirty="0">
                        <a:effectLst/>
                        <a:latin typeface="+mj-lt"/>
                        <a:ea typeface="Calibri"/>
                        <a:cs typeface="Times New Roman"/>
                      </a:endParaRPr>
                    </a:p>
                    <a:p>
                      <a:pPr marL="180340">
                        <a:lnSpc>
                          <a:spcPct val="115000"/>
                        </a:lnSpc>
                        <a:spcAft>
                          <a:spcPts val="0"/>
                        </a:spcAft>
                      </a:pPr>
                      <a:r>
                        <a:rPr lang="en-GB" sz="1300" dirty="0">
                          <a:effectLst/>
                          <a:latin typeface="+mj-lt"/>
                          <a:ea typeface="Calibri"/>
                          <a:cs typeface="Times New Roman"/>
                        </a:rPr>
                        <a:t>Never smoked</a:t>
                      </a:r>
                    </a:p>
                    <a:p>
                      <a:pPr marL="180340">
                        <a:lnSpc>
                          <a:spcPct val="115000"/>
                        </a:lnSpc>
                        <a:spcAft>
                          <a:spcPts val="0"/>
                        </a:spcAft>
                      </a:pPr>
                      <a:r>
                        <a:rPr lang="en-GB" sz="1300" dirty="0">
                          <a:effectLst/>
                          <a:latin typeface="+mj-lt"/>
                          <a:ea typeface="Calibri"/>
                          <a:cs typeface="Times New Roman"/>
                        </a:rPr>
                        <a:t>Ex-smoker</a:t>
                      </a:r>
                    </a:p>
                    <a:p>
                      <a:pPr marL="180340">
                        <a:lnSpc>
                          <a:spcPct val="115000"/>
                        </a:lnSpc>
                        <a:spcAft>
                          <a:spcPts val="0"/>
                        </a:spcAft>
                      </a:pPr>
                      <a:r>
                        <a:rPr lang="en-GB" sz="1300" dirty="0">
                          <a:effectLst/>
                          <a:latin typeface="+mj-lt"/>
                          <a:ea typeface="Calibri"/>
                          <a:cs typeface="Times New Roman"/>
                        </a:rPr>
                        <a:t>Currently smokes</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15000"/>
                        </a:lnSpc>
                        <a:spcAft>
                          <a:spcPts val="0"/>
                        </a:spcAft>
                      </a:pPr>
                      <a:r>
                        <a:rPr lang="en-GB" sz="1300" dirty="0">
                          <a:effectLst/>
                          <a:latin typeface="+mj-lt"/>
                          <a:ea typeface="Calibri"/>
                          <a:cs typeface="Times New Roman"/>
                        </a:rPr>
                        <a:t> </a:t>
                      </a:r>
                    </a:p>
                    <a:p>
                      <a:pPr algn="ctr">
                        <a:lnSpc>
                          <a:spcPct val="115000"/>
                        </a:lnSpc>
                        <a:spcAft>
                          <a:spcPts val="0"/>
                        </a:spcAft>
                      </a:pPr>
                      <a:r>
                        <a:rPr lang="en-GB" sz="1300" dirty="0">
                          <a:effectLst/>
                          <a:latin typeface="+mj-lt"/>
                          <a:ea typeface="Calibri"/>
                          <a:cs typeface="Times New Roman"/>
                        </a:rPr>
                        <a:t>87 (71.3)</a:t>
                      </a:r>
                    </a:p>
                    <a:p>
                      <a:pPr algn="ctr">
                        <a:lnSpc>
                          <a:spcPct val="115000"/>
                        </a:lnSpc>
                        <a:spcAft>
                          <a:spcPts val="0"/>
                        </a:spcAft>
                      </a:pPr>
                      <a:r>
                        <a:rPr lang="en-GB" sz="1300" dirty="0">
                          <a:effectLst/>
                          <a:latin typeface="+mj-lt"/>
                          <a:ea typeface="Calibri"/>
                          <a:cs typeface="Times New Roman"/>
                        </a:rPr>
                        <a:t>34 (27.9)</a:t>
                      </a:r>
                    </a:p>
                    <a:p>
                      <a:pPr algn="ctr">
                        <a:lnSpc>
                          <a:spcPct val="115000"/>
                        </a:lnSpc>
                        <a:spcAft>
                          <a:spcPts val="0"/>
                        </a:spcAft>
                      </a:pPr>
                      <a:r>
                        <a:rPr lang="en-GB" sz="1300" dirty="0">
                          <a:effectLst/>
                          <a:latin typeface="+mj-lt"/>
                          <a:ea typeface="Calibri"/>
                          <a:cs typeface="Times New Roman"/>
                        </a:rPr>
                        <a:t>1 (0.8)</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15000"/>
                        </a:lnSpc>
                        <a:spcAft>
                          <a:spcPts val="0"/>
                        </a:spcAft>
                      </a:pPr>
                      <a:r>
                        <a:rPr lang="en-GB" sz="1300" dirty="0">
                          <a:effectLst/>
                          <a:latin typeface="+mj-lt"/>
                          <a:ea typeface="Calibri"/>
                          <a:cs typeface="Times New Roman"/>
                        </a:rPr>
                        <a:t> </a:t>
                      </a:r>
                    </a:p>
                    <a:p>
                      <a:pPr algn="ctr">
                        <a:lnSpc>
                          <a:spcPct val="115000"/>
                        </a:lnSpc>
                        <a:spcAft>
                          <a:spcPts val="0"/>
                        </a:spcAft>
                      </a:pPr>
                      <a:r>
                        <a:rPr lang="en-GB" sz="1300" dirty="0">
                          <a:effectLst/>
                          <a:latin typeface="+mj-lt"/>
                          <a:ea typeface="Calibri"/>
                          <a:cs typeface="Times New Roman"/>
                        </a:rPr>
                        <a:t>67 (62.6)</a:t>
                      </a:r>
                    </a:p>
                    <a:p>
                      <a:pPr algn="ctr">
                        <a:lnSpc>
                          <a:spcPct val="115000"/>
                        </a:lnSpc>
                        <a:spcAft>
                          <a:spcPts val="0"/>
                        </a:spcAft>
                      </a:pPr>
                      <a:r>
                        <a:rPr lang="en-GB" sz="1300" dirty="0">
                          <a:effectLst/>
                          <a:latin typeface="+mj-lt"/>
                          <a:ea typeface="Calibri"/>
                          <a:cs typeface="Times New Roman"/>
                        </a:rPr>
                        <a:t>36 (33.6)</a:t>
                      </a:r>
                    </a:p>
                    <a:p>
                      <a:pPr algn="ctr">
                        <a:lnSpc>
                          <a:spcPct val="115000"/>
                        </a:lnSpc>
                        <a:spcAft>
                          <a:spcPts val="0"/>
                        </a:spcAft>
                      </a:pPr>
                      <a:r>
                        <a:rPr lang="en-GB" sz="1300" dirty="0">
                          <a:effectLst/>
                          <a:latin typeface="+mj-lt"/>
                          <a:ea typeface="Calibri"/>
                          <a:cs typeface="Times New Roman"/>
                        </a:rPr>
                        <a:t>4 (3.7)</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pPr>
                        <a:lnSpc>
                          <a:spcPct val="115000"/>
                        </a:lnSpc>
                        <a:spcAft>
                          <a:spcPts val="0"/>
                        </a:spcAft>
                      </a:pPr>
                      <a:r>
                        <a:rPr lang="en-GB" sz="1300" b="1" dirty="0" smtClean="0">
                          <a:effectLst/>
                          <a:latin typeface="+mj-lt"/>
                          <a:ea typeface="Calibri"/>
                          <a:cs typeface="Times New Roman"/>
                        </a:rPr>
                        <a:t>Weight category</a:t>
                      </a:r>
                    </a:p>
                    <a:p>
                      <a:pPr marL="0" indent="174625">
                        <a:lnSpc>
                          <a:spcPct val="115000"/>
                        </a:lnSpc>
                        <a:spcAft>
                          <a:spcPts val="0"/>
                        </a:spcAft>
                      </a:pPr>
                      <a:r>
                        <a:rPr lang="en-GB" sz="1300" dirty="0" smtClean="0">
                          <a:effectLst/>
                          <a:latin typeface="+mj-lt"/>
                          <a:ea typeface="Calibri"/>
                          <a:cs typeface="Times New Roman"/>
                        </a:rPr>
                        <a:t>&lt;50 kg</a:t>
                      </a:r>
                    </a:p>
                    <a:p>
                      <a:pPr marL="0" indent="174625">
                        <a:lnSpc>
                          <a:spcPct val="115000"/>
                        </a:lnSpc>
                        <a:spcAft>
                          <a:spcPts val="0"/>
                        </a:spcAft>
                      </a:pPr>
                      <a:r>
                        <a:rPr lang="en-GB" sz="1300" dirty="0" smtClean="0">
                          <a:effectLst/>
                          <a:latin typeface="+mj-lt"/>
                          <a:ea typeface="Calibri"/>
                          <a:cs typeface="Times New Roman"/>
                        </a:rPr>
                        <a:t>≥50</a:t>
                      </a:r>
                      <a:r>
                        <a:rPr lang="en-GB" sz="1300" baseline="0" dirty="0" smtClean="0">
                          <a:effectLst/>
                          <a:latin typeface="+mj-lt"/>
                          <a:ea typeface="Calibri"/>
                          <a:cs typeface="Times New Roman"/>
                        </a:rPr>
                        <a:t> kg</a:t>
                      </a:r>
                      <a:endParaRPr lang="en-GB" sz="1300" dirty="0">
                        <a:effectLst/>
                        <a:latin typeface="+mj-lt"/>
                        <a:ea typeface="Calibri"/>
                        <a:cs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15000"/>
                        </a:lnSpc>
                        <a:spcAft>
                          <a:spcPts val="0"/>
                        </a:spcAft>
                      </a:pPr>
                      <a:endParaRPr lang="en-GB" sz="1300" dirty="0" smtClean="0">
                        <a:effectLst/>
                        <a:latin typeface="+mj-lt"/>
                        <a:ea typeface="Calibri"/>
                        <a:cs typeface="Times New Roman"/>
                      </a:endParaRPr>
                    </a:p>
                    <a:p>
                      <a:pPr algn="ctr">
                        <a:lnSpc>
                          <a:spcPct val="115000"/>
                        </a:lnSpc>
                        <a:spcAft>
                          <a:spcPts val="0"/>
                        </a:spcAft>
                      </a:pPr>
                      <a:r>
                        <a:rPr lang="en-GB" sz="1300" dirty="0" smtClean="0">
                          <a:effectLst/>
                          <a:latin typeface="+mj-lt"/>
                          <a:ea typeface="Calibri"/>
                          <a:cs typeface="Times New Roman"/>
                        </a:rPr>
                        <a:t>31 (25.4)</a:t>
                      </a:r>
                    </a:p>
                    <a:p>
                      <a:pPr algn="ctr">
                        <a:lnSpc>
                          <a:spcPct val="115000"/>
                        </a:lnSpc>
                        <a:spcAft>
                          <a:spcPts val="0"/>
                        </a:spcAft>
                      </a:pPr>
                      <a:r>
                        <a:rPr lang="en-GB" sz="1300" dirty="0" smtClean="0">
                          <a:effectLst/>
                          <a:latin typeface="+mj-lt"/>
                          <a:ea typeface="Calibri"/>
                          <a:cs typeface="Times New Roman"/>
                        </a:rPr>
                        <a:t>91 (74.6)</a:t>
                      </a:r>
                      <a:endParaRPr lang="en-GB" sz="1300" dirty="0">
                        <a:effectLst/>
                        <a:latin typeface="+mj-lt"/>
                        <a:ea typeface="Calibri"/>
                        <a:cs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15000"/>
                        </a:lnSpc>
                        <a:spcAft>
                          <a:spcPts val="0"/>
                        </a:spcAft>
                      </a:pPr>
                      <a:endParaRPr lang="en-GB" sz="1300" dirty="0" smtClean="0">
                        <a:effectLst/>
                        <a:latin typeface="+mj-lt"/>
                        <a:ea typeface="Calibri"/>
                        <a:cs typeface="Times New Roman"/>
                      </a:endParaRPr>
                    </a:p>
                    <a:p>
                      <a:pPr algn="ctr">
                        <a:lnSpc>
                          <a:spcPct val="115000"/>
                        </a:lnSpc>
                        <a:spcAft>
                          <a:spcPts val="0"/>
                        </a:spcAft>
                      </a:pPr>
                      <a:r>
                        <a:rPr lang="en-GB" sz="1300" dirty="0" smtClean="0">
                          <a:effectLst/>
                          <a:latin typeface="+mj-lt"/>
                          <a:ea typeface="Calibri"/>
                          <a:cs typeface="Times New Roman"/>
                        </a:rPr>
                        <a:t>14 (13.1)</a:t>
                      </a:r>
                    </a:p>
                    <a:p>
                      <a:pPr algn="ctr">
                        <a:lnSpc>
                          <a:spcPct val="115000"/>
                        </a:lnSpc>
                        <a:spcAft>
                          <a:spcPts val="0"/>
                        </a:spcAft>
                      </a:pPr>
                      <a:r>
                        <a:rPr lang="en-GB" sz="1300" dirty="0" smtClean="0">
                          <a:effectLst/>
                          <a:latin typeface="+mj-lt"/>
                          <a:ea typeface="Calibri"/>
                          <a:cs typeface="Times New Roman"/>
                        </a:rPr>
                        <a:t>93</a:t>
                      </a:r>
                      <a:r>
                        <a:rPr lang="en-GB" sz="1300" baseline="0" dirty="0" smtClean="0">
                          <a:effectLst/>
                          <a:latin typeface="+mj-lt"/>
                          <a:ea typeface="Calibri"/>
                          <a:cs typeface="Times New Roman"/>
                        </a:rPr>
                        <a:t> </a:t>
                      </a:r>
                      <a:r>
                        <a:rPr lang="en-GB" sz="1300" dirty="0" smtClean="0">
                          <a:effectLst/>
                          <a:latin typeface="+mj-lt"/>
                          <a:ea typeface="Calibri"/>
                          <a:cs typeface="Times New Roman"/>
                        </a:rPr>
                        <a:t>(86.9)</a:t>
                      </a:r>
                      <a:endParaRPr lang="en-GB" sz="1300" dirty="0">
                        <a:effectLst/>
                        <a:latin typeface="+mj-lt"/>
                        <a:ea typeface="Calibri"/>
                        <a:cs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pPr>
                        <a:lnSpc>
                          <a:spcPct val="115000"/>
                        </a:lnSpc>
                        <a:spcAft>
                          <a:spcPts val="0"/>
                        </a:spcAft>
                      </a:pPr>
                      <a:r>
                        <a:rPr lang="en-GB" sz="1300" b="1" dirty="0" smtClean="0">
                          <a:effectLst/>
                          <a:latin typeface="+mj-lt"/>
                          <a:ea typeface="Calibri"/>
                          <a:cs typeface="Times New Roman"/>
                        </a:rPr>
                        <a:t>ECOG PS</a:t>
                      </a:r>
                      <a:endParaRPr lang="en-GB" sz="1300" b="1" dirty="0">
                        <a:effectLst/>
                        <a:latin typeface="+mj-lt"/>
                        <a:ea typeface="Calibri"/>
                        <a:cs typeface="Times New Roman"/>
                      </a:endParaRPr>
                    </a:p>
                    <a:p>
                      <a:pPr marL="180340">
                        <a:lnSpc>
                          <a:spcPct val="115000"/>
                        </a:lnSpc>
                        <a:spcAft>
                          <a:spcPts val="0"/>
                        </a:spcAft>
                      </a:pPr>
                      <a:r>
                        <a:rPr lang="en-GB" sz="1300" dirty="0">
                          <a:effectLst/>
                          <a:latin typeface="+mj-lt"/>
                          <a:ea typeface="Calibri"/>
                          <a:cs typeface="Times New Roman"/>
                        </a:rPr>
                        <a:t>0</a:t>
                      </a:r>
                    </a:p>
                    <a:p>
                      <a:pPr marL="180340">
                        <a:lnSpc>
                          <a:spcPct val="115000"/>
                        </a:lnSpc>
                        <a:spcAft>
                          <a:spcPts val="0"/>
                        </a:spcAft>
                      </a:pPr>
                      <a:r>
                        <a:rPr lang="en-GB" sz="1300" dirty="0">
                          <a:effectLst/>
                          <a:latin typeface="+mj-lt"/>
                          <a:ea typeface="Calibri"/>
                          <a:cs typeface="Times New Roman"/>
                        </a:rPr>
                        <a:t>1</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15000"/>
                        </a:lnSpc>
                        <a:spcAft>
                          <a:spcPts val="0"/>
                        </a:spcAft>
                      </a:pPr>
                      <a:r>
                        <a:rPr lang="en-GB" sz="1300" dirty="0">
                          <a:effectLst/>
                          <a:latin typeface="+mj-lt"/>
                          <a:ea typeface="Calibri"/>
                          <a:cs typeface="Times New Roman"/>
                        </a:rPr>
                        <a:t> </a:t>
                      </a:r>
                    </a:p>
                    <a:p>
                      <a:pPr algn="ctr">
                        <a:lnSpc>
                          <a:spcPct val="115000"/>
                        </a:lnSpc>
                        <a:spcAft>
                          <a:spcPts val="0"/>
                        </a:spcAft>
                      </a:pPr>
                      <a:r>
                        <a:rPr lang="en-GB" sz="1300" dirty="0">
                          <a:effectLst/>
                          <a:latin typeface="+mj-lt"/>
                          <a:ea typeface="Calibri"/>
                          <a:cs typeface="Times New Roman"/>
                        </a:rPr>
                        <a:t>48 (39.3)</a:t>
                      </a:r>
                    </a:p>
                    <a:p>
                      <a:pPr algn="ctr">
                        <a:lnSpc>
                          <a:spcPct val="115000"/>
                        </a:lnSpc>
                        <a:spcAft>
                          <a:spcPts val="0"/>
                        </a:spcAft>
                      </a:pPr>
                      <a:r>
                        <a:rPr lang="en-GB" sz="1300" dirty="0">
                          <a:effectLst/>
                          <a:latin typeface="+mj-lt"/>
                          <a:ea typeface="Calibri"/>
                          <a:cs typeface="Times New Roman"/>
                        </a:rPr>
                        <a:t>74 (60.7)</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15000"/>
                        </a:lnSpc>
                        <a:spcAft>
                          <a:spcPts val="0"/>
                        </a:spcAft>
                      </a:pPr>
                      <a:r>
                        <a:rPr lang="en-GB" sz="1300" dirty="0">
                          <a:effectLst/>
                          <a:latin typeface="+mj-lt"/>
                          <a:ea typeface="Calibri"/>
                          <a:cs typeface="Times New Roman"/>
                        </a:rPr>
                        <a:t> </a:t>
                      </a:r>
                    </a:p>
                    <a:p>
                      <a:pPr algn="ctr">
                        <a:lnSpc>
                          <a:spcPct val="115000"/>
                        </a:lnSpc>
                        <a:spcAft>
                          <a:spcPts val="0"/>
                        </a:spcAft>
                      </a:pPr>
                      <a:r>
                        <a:rPr lang="en-GB" sz="1300" dirty="0">
                          <a:effectLst/>
                          <a:latin typeface="+mj-lt"/>
                          <a:ea typeface="Calibri"/>
                          <a:cs typeface="Times New Roman"/>
                        </a:rPr>
                        <a:t>44 (41.1)</a:t>
                      </a:r>
                    </a:p>
                    <a:p>
                      <a:pPr algn="ctr">
                        <a:lnSpc>
                          <a:spcPct val="115000"/>
                        </a:lnSpc>
                        <a:spcAft>
                          <a:spcPts val="0"/>
                        </a:spcAft>
                      </a:pPr>
                      <a:r>
                        <a:rPr lang="en-GB" sz="1300" dirty="0">
                          <a:effectLst/>
                          <a:latin typeface="+mj-lt"/>
                          <a:ea typeface="Calibri"/>
                          <a:cs typeface="Times New Roman"/>
                        </a:rPr>
                        <a:t>63 (58.9)</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3334941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p:cNvGrpSpPr/>
          <p:nvPr/>
        </p:nvGrpSpPr>
        <p:grpSpPr>
          <a:xfrm>
            <a:off x="2792338" y="1170085"/>
            <a:ext cx="5871713" cy="4832160"/>
            <a:chOff x="4236774" y="1220316"/>
            <a:chExt cx="4414307" cy="2409567"/>
          </a:xfrm>
        </p:grpSpPr>
        <p:sp>
          <p:nvSpPr>
            <p:cNvPr id="47" name="Round Same Side Corner Rectangle 46"/>
            <p:cNvSpPr/>
            <p:nvPr/>
          </p:nvSpPr>
          <p:spPr>
            <a:xfrm rot="10800000">
              <a:off x="4236774" y="1325540"/>
              <a:ext cx="4414304" cy="2304343"/>
            </a:xfrm>
            <a:prstGeom prst="round2SameRect">
              <a:avLst>
                <a:gd name="adj1" fmla="val 4503"/>
                <a:gd name="adj2" fmla="val 0"/>
              </a:avLst>
            </a:prstGeom>
            <a:solidFill>
              <a:schemeClr val="bg1"/>
            </a:solidFill>
            <a:ln w="127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ound Same Side Corner Rectangle 47"/>
            <p:cNvSpPr/>
            <p:nvPr/>
          </p:nvSpPr>
          <p:spPr>
            <a:xfrm>
              <a:off x="4236778" y="1220316"/>
              <a:ext cx="4414303" cy="105224"/>
            </a:xfrm>
            <a:prstGeom prst="round2SameRect">
              <a:avLst>
                <a:gd name="adj1" fmla="val 50000"/>
                <a:gd name="adj2" fmla="val 0"/>
              </a:avLst>
            </a:prstGeom>
            <a:solidFill>
              <a:schemeClr val="accent1"/>
            </a:solidFill>
            <a:ln w="127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a:xfrm>
            <a:off x="430824" y="218212"/>
            <a:ext cx="8550003" cy="798650"/>
          </a:xfrm>
        </p:spPr>
        <p:txBody>
          <a:bodyPr/>
          <a:lstStyle/>
          <a:p>
            <a:r>
              <a:rPr lang="en-GB" dirty="0" smtClean="0"/>
              <a:t>Key Treatment-related </a:t>
            </a:r>
            <a:r>
              <a:rPr lang="en-GB" dirty="0"/>
              <a:t>AEs in </a:t>
            </a:r>
            <a:r>
              <a:rPr lang="en-GB" dirty="0" smtClean="0"/>
              <a:t>Patients Requiring Tolerability-guided Dose Modification </a:t>
            </a:r>
            <a:endParaRPr lang="en-GB" dirty="0"/>
          </a:p>
        </p:txBody>
      </p:sp>
      <p:sp>
        <p:nvSpPr>
          <p:cNvPr id="4" name="Slide Number Placeholder 3"/>
          <p:cNvSpPr>
            <a:spLocks noGrp="1"/>
          </p:cNvSpPr>
          <p:nvPr>
            <p:ph type="sldNum" sz="quarter" idx="12"/>
          </p:nvPr>
        </p:nvSpPr>
        <p:spPr>
          <a:xfrm>
            <a:off x="5700765" y="1094243"/>
            <a:ext cx="2133600" cy="365125"/>
          </a:xfrm>
        </p:spPr>
        <p:txBody>
          <a:bodyPr/>
          <a:lstStyle/>
          <a:p>
            <a:fld id="{677F52A4-604D-42BA-A94F-BB7ADAD781D5}" type="slidenum">
              <a:rPr lang="fr-FR" smtClean="0">
                <a:solidFill>
                  <a:prstClr val="black">
                    <a:tint val="75000"/>
                  </a:prstClr>
                </a:solidFill>
              </a:rPr>
              <a:pPr/>
              <a:t>6</a:t>
            </a:fld>
            <a:endParaRPr lang="fr-FR">
              <a:solidFill>
                <a:prstClr val="black">
                  <a:tint val="75000"/>
                </a:prstClr>
              </a:solidFill>
            </a:endParaRPr>
          </a:p>
        </p:txBody>
      </p:sp>
      <p:sp>
        <p:nvSpPr>
          <p:cNvPr id="3" name="TextBox 2"/>
          <p:cNvSpPr txBox="1"/>
          <p:nvPr/>
        </p:nvSpPr>
        <p:spPr>
          <a:xfrm>
            <a:off x="202893" y="5991750"/>
            <a:ext cx="8831925" cy="646331"/>
          </a:xfrm>
          <a:prstGeom prst="rect">
            <a:avLst/>
          </a:prstGeom>
          <a:noFill/>
        </p:spPr>
        <p:txBody>
          <a:bodyPr wrap="square" rtlCol="0">
            <a:spAutoFit/>
          </a:bodyPr>
          <a:lstStyle/>
          <a:p>
            <a:r>
              <a:rPr lang="en-GB" dirty="0">
                <a:solidFill>
                  <a:schemeClr val="tx1">
                    <a:lumMod val="65000"/>
                    <a:lumOff val="35000"/>
                  </a:schemeClr>
                </a:solidFill>
              </a:rPr>
              <a:t>Despite longer treatment exposure at lower doses, tolerability-guided dose reduction led to decreases in the incidence and severity of treatment-related AEs.</a:t>
            </a:r>
          </a:p>
        </p:txBody>
      </p:sp>
      <p:sp>
        <p:nvSpPr>
          <p:cNvPr id="5" name="Content Placeholder 4"/>
          <p:cNvSpPr>
            <a:spLocks noGrp="1"/>
          </p:cNvSpPr>
          <p:nvPr>
            <p:ph idx="1"/>
          </p:nvPr>
        </p:nvSpPr>
        <p:spPr>
          <a:xfrm>
            <a:off x="-300256" y="2595280"/>
            <a:ext cx="3175517" cy="1814313"/>
          </a:xfrm>
        </p:spPr>
        <p:txBody>
          <a:bodyPr/>
          <a:lstStyle/>
          <a:p>
            <a:pPr marL="0" indent="0">
              <a:buNone/>
            </a:pPr>
            <a:endParaRPr lang="en-GB" sz="1800" dirty="0" smtClean="0"/>
          </a:p>
          <a:p>
            <a:pPr lvl="1"/>
            <a:r>
              <a:rPr lang="en-GB" sz="1600" dirty="0" smtClean="0"/>
              <a:t>48.5 </a:t>
            </a:r>
            <a:r>
              <a:rPr lang="en-GB" sz="1600" dirty="0"/>
              <a:t>days on 40 mg (n=122), </a:t>
            </a:r>
            <a:endParaRPr lang="en-GB" sz="1600" dirty="0" smtClean="0"/>
          </a:p>
          <a:p>
            <a:pPr lvl="1"/>
            <a:r>
              <a:rPr lang="en-GB" sz="1600" dirty="0" smtClean="0"/>
              <a:t>140 </a:t>
            </a:r>
            <a:r>
              <a:rPr lang="en-GB" sz="1600" dirty="0"/>
              <a:t>days on 30 mg (n=120</a:t>
            </a:r>
            <a:r>
              <a:rPr lang="en-GB" sz="1600" dirty="0" smtClean="0"/>
              <a:t>),</a:t>
            </a:r>
          </a:p>
          <a:p>
            <a:pPr lvl="1"/>
            <a:r>
              <a:rPr lang="en-GB" sz="1600" dirty="0" smtClean="0"/>
              <a:t>276.5 </a:t>
            </a:r>
            <a:r>
              <a:rPr lang="en-GB" sz="1600" dirty="0"/>
              <a:t>days on 20 mg (n=40) </a:t>
            </a:r>
          </a:p>
        </p:txBody>
      </p:sp>
      <p:sp>
        <p:nvSpPr>
          <p:cNvPr id="10" name="TextBox 9"/>
          <p:cNvSpPr txBox="1"/>
          <p:nvPr/>
        </p:nvSpPr>
        <p:spPr>
          <a:xfrm>
            <a:off x="2792338" y="5740635"/>
            <a:ext cx="6709533" cy="261610"/>
          </a:xfrm>
          <a:prstGeom prst="rect">
            <a:avLst/>
          </a:prstGeom>
          <a:noFill/>
        </p:spPr>
        <p:txBody>
          <a:bodyPr wrap="square" rtlCol="0">
            <a:spAutoFit/>
          </a:bodyPr>
          <a:lstStyle/>
          <a:p>
            <a:r>
              <a:rPr lang="en-GB" sz="1100" dirty="0" smtClean="0"/>
              <a:t>Pre: AEs before dose reduction from 40 mg; post: AEs after first dose reduction from 40 mg</a:t>
            </a:r>
          </a:p>
        </p:txBody>
      </p:sp>
      <p:sp>
        <p:nvSpPr>
          <p:cNvPr id="32" name="Rectangle 1"/>
          <p:cNvSpPr>
            <a:spLocks noChangeArrowheads="1"/>
          </p:cNvSpPr>
          <p:nvPr/>
        </p:nvSpPr>
        <p:spPr bwMode="auto">
          <a:xfrm>
            <a:off x="133350" y="6514760"/>
            <a:ext cx="7242306" cy="324113"/>
          </a:xfrm>
          <a:prstGeom prst="rect">
            <a:avLst/>
          </a:prstGeom>
          <a:noFill/>
          <a:ln w="9525">
            <a:noFill/>
            <a:miter lim="800000"/>
            <a:headEnd/>
            <a:tailEnd/>
          </a:ln>
        </p:spPr>
        <p:txBody>
          <a:bodyPr wrap="square" lIns="0" tIns="0" rIns="0" bIns="0" anchor="b" anchorCtr="0">
            <a:noAutofit/>
          </a:bodyPr>
          <a:lstStyle/>
          <a:p>
            <a:endParaRPr lang="en-US" sz="1000" dirty="0" smtClean="0"/>
          </a:p>
          <a:p>
            <a:pPr>
              <a:spcAft>
                <a:spcPts val="300"/>
              </a:spcAft>
            </a:pPr>
            <a:r>
              <a:rPr lang="en-GB" sz="1200" dirty="0"/>
              <a:t/>
            </a:r>
            <a:br>
              <a:rPr lang="en-GB" sz="1200" dirty="0"/>
            </a:br>
            <a:r>
              <a:rPr lang="fr-FR" sz="1200" dirty="0"/>
              <a:t>Yang J et al. </a:t>
            </a:r>
            <a:r>
              <a:rPr lang="en-GB" sz="1200" dirty="0"/>
              <a:t>J </a:t>
            </a:r>
            <a:r>
              <a:rPr lang="en-GB" sz="1200" dirty="0" err="1"/>
              <a:t>Clin</a:t>
            </a:r>
            <a:r>
              <a:rPr lang="en-GB" sz="1200" dirty="0"/>
              <a:t> </a:t>
            </a:r>
            <a:r>
              <a:rPr lang="en-GB" sz="1200" dirty="0" err="1"/>
              <a:t>Oncol</a:t>
            </a:r>
            <a:r>
              <a:rPr lang="en-GB" sz="1200" dirty="0"/>
              <a:t> 33, 2015 (</a:t>
            </a:r>
            <a:r>
              <a:rPr lang="en-GB" sz="1200" dirty="0" err="1"/>
              <a:t>suppl</a:t>
            </a:r>
            <a:r>
              <a:rPr lang="en-GB" sz="1200" dirty="0"/>
              <a:t>; </a:t>
            </a:r>
            <a:r>
              <a:rPr lang="en-GB" sz="1200" dirty="0" err="1"/>
              <a:t>abstr</a:t>
            </a:r>
            <a:r>
              <a:rPr lang="en-GB" sz="1200" dirty="0"/>
              <a:t> 8073)</a:t>
            </a:r>
            <a:endParaRPr lang="en-US" sz="1200" dirty="0"/>
          </a:p>
        </p:txBody>
      </p:sp>
      <p:grpSp>
        <p:nvGrpSpPr>
          <p:cNvPr id="33" name="Group 32"/>
          <p:cNvGrpSpPr/>
          <p:nvPr/>
        </p:nvGrpSpPr>
        <p:grpSpPr>
          <a:xfrm>
            <a:off x="3057090" y="1381101"/>
            <a:ext cx="6502026" cy="4322365"/>
            <a:chOff x="1524000" y="1397000"/>
            <a:chExt cx="6096000" cy="4322365"/>
          </a:xfrm>
        </p:grpSpPr>
        <p:graphicFrame>
          <p:nvGraphicFramePr>
            <p:cNvPr id="34" name="Chart 33"/>
            <p:cNvGraphicFramePr/>
            <p:nvPr>
              <p:extLst>
                <p:ext uri="{D42A27DB-BD31-4B8C-83A1-F6EECF244321}">
                  <p14:modId xmlns:p14="http://schemas.microsoft.com/office/powerpoint/2010/main" val="1969631912"/>
                </p:ext>
              </p:extLst>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35" name="TextBox 34"/>
            <p:cNvSpPr txBox="1"/>
            <p:nvPr/>
          </p:nvSpPr>
          <p:spPr>
            <a:xfrm>
              <a:off x="2264919" y="5438818"/>
              <a:ext cx="844013" cy="276999"/>
            </a:xfrm>
            <a:prstGeom prst="rect">
              <a:avLst/>
            </a:prstGeom>
            <a:noFill/>
          </p:spPr>
          <p:txBody>
            <a:bodyPr wrap="square" rtlCol="0">
              <a:spAutoFit/>
            </a:bodyPr>
            <a:lstStyle/>
            <a:p>
              <a:pPr algn="ctr"/>
              <a:r>
                <a:rPr lang="en-GB" sz="1200" dirty="0" smtClean="0">
                  <a:solidFill>
                    <a:prstClr val="black"/>
                  </a:solidFill>
                </a:rPr>
                <a:t>Any</a:t>
              </a:r>
              <a:endParaRPr lang="en-GB" sz="1200" dirty="0">
                <a:solidFill>
                  <a:prstClr val="black"/>
                </a:solidFill>
              </a:endParaRPr>
            </a:p>
          </p:txBody>
        </p:sp>
        <p:sp>
          <p:nvSpPr>
            <p:cNvPr id="36" name="TextBox 35"/>
            <p:cNvSpPr txBox="1"/>
            <p:nvPr/>
          </p:nvSpPr>
          <p:spPr>
            <a:xfrm>
              <a:off x="3108933" y="5434558"/>
              <a:ext cx="875210" cy="276999"/>
            </a:xfrm>
            <a:prstGeom prst="rect">
              <a:avLst/>
            </a:prstGeom>
            <a:noFill/>
          </p:spPr>
          <p:txBody>
            <a:bodyPr wrap="square" rtlCol="0">
              <a:spAutoFit/>
            </a:bodyPr>
            <a:lstStyle/>
            <a:p>
              <a:pPr algn="ctr"/>
              <a:r>
                <a:rPr lang="en-GB" sz="1200" dirty="0" smtClean="0">
                  <a:solidFill>
                    <a:prstClr val="black"/>
                  </a:solidFill>
                </a:rPr>
                <a:t>Diarrhea</a:t>
              </a:r>
              <a:endParaRPr lang="en-GB" sz="1200" dirty="0">
                <a:solidFill>
                  <a:prstClr val="black"/>
                </a:solidFill>
              </a:endParaRPr>
            </a:p>
          </p:txBody>
        </p:sp>
        <p:sp>
          <p:nvSpPr>
            <p:cNvPr id="37" name="TextBox 36"/>
            <p:cNvSpPr txBox="1"/>
            <p:nvPr/>
          </p:nvSpPr>
          <p:spPr>
            <a:xfrm>
              <a:off x="3984143" y="5442366"/>
              <a:ext cx="873826" cy="276999"/>
            </a:xfrm>
            <a:prstGeom prst="rect">
              <a:avLst/>
            </a:prstGeom>
            <a:noFill/>
          </p:spPr>
          <p:txBody>
            <a:bodyPr wrap="square" rtlCol="0">
              <a:spAutoFit/>
            </a:bodyPr>
            <a:lstStyle/>
            <a:p>
              <a:pPr algn="ctr"/>
              <a:r>
                <a:rPr lang="en-GB" sz="1200" dirty="0" smtClean="0">
                  <a:solidFill>
                    <a:prstClr val="black"/>
                  </a:solidFill>
                </a:rPr>
                <a:t>Rash/acne</a:t>
              </a:r>
              <a:endParaRPr lang="en-GB" sz="1200" dirty="0">
                <a:solidFill>
                  <a:prstClr val="black"/>
                </a:solidFill>
              </a:endParaRPr>
            </a:p>
          </p:txBody>
        </p:sp>
        <p:sp>
          <p:nvSpPr>
            <p:cNvPr id="38" name="TextBox 37"/>
            <p:cNvSpPr txBox="1"/>
            <p:nvPr/>
          </p:nvSpPr>
          <p:spPr>
            <a:xfrm>
              <a:off x="4857969" y="5438782"/>
              <a:ext cx="874884" cy="276999"/>
            </a:xfrm>
            <a:prstGeom prst="rect">
              <a:avLst/>
            </a:prstGeom>
            <a:noFill/>
          </p:spPr>
          <p:txBody>
            <a:bodyPr wrap="square" rtlCol="0">
              <a:spAutoFit/>
            </a:bodyPr>
            <a:lstStyle/>
            <a:p>
              <a:pPr algn="ctr"/>
              <a:r>
                <a:rPr lang="en-GB" sz="1200" dirty="0" smtClean="0">
                  <a:solidFill>
                    <a:prstClr val="black"/>
                  </a:solidFill>
                </a:rPr>
                <a:t>Stomatitis</a:t>
              </a:r>
              <a:endParaRPr lang="en-GB" sz="1200" dirty="0">
                <a:solidFill>
                  <a:prstClr val="black"/>
                </a:solidFill>
              </a:endParaRPr>
            </a:p>
          </p:txBody>
        </p:sp>
        <p:sp>
          <p:nvSpPr>
            <p:cNvPr id="39" name="TextBox 38"/>
            <p:cNvSpPr txBox="1"/>
            <p:nvPr/>
          </p:nvSpPr>
          <p:spPr>
            <a:xfrm>
              <a:off x="5732853" y="5440019"/>
              <a:ext cx="892078" cy="276999"/>
            </a:xfrm>
            <a:prstGeom prst="rect">
              <a:avLst/>
            </a:prstGeom>
            <a:noFill/>
          </p:spPr>
          <p:txBody>
            <a:bodyPr wrap="square" rtlCol="0">
              <a:spAutoFit/>
            </a:bodyPr>
            <a:lstStyle/>
            <a:p>
              <a:pPr algn="ctr"/>
              <a:r>
                <a:rPr lang="en-GB" sz="1200" dirty="0" smtClean="0">
                  <a:solidFill>
                    <a:prstClr val="black"/>
                  </a:solidFill>
                </a:rPr>
                <a:t>Nail effects</a:t>
              </a:r>
              <a:endParaRPr lang="en-GB" sz="1200" dirty="0">
                <a:solidFill>
                  <a:prstClr val="black"/>
                </a:solidFill>
              </a:endParaRPr>
            </a:p>
          </p:txBody>
        </p:sp>
      </p:grpSp>
      <p:sp>
        <p:nvSpPr>
          <p:cNvPr id="40" name="Line 98"/>
          <p:cNvSpPr>
            <a:spLocks noChangeShapeType="1"/>
          </p:cNvSpPr>
          <p:nvPr/>
        </p:nvSpPr>
        <p:spPr bwMode="auto">
          <a:xfrm>
            <a:off x="3814044" y="5107842"/>
            <a:ext cx="0" cy="587815"/>
          </a:xfrm>
          <a:prstGeom prst="line">
            <a:avLst/>
          </a:prstGeom>
          <a:noFill/>
          <a:ln w="12700" cap="sq">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 name="Line 98"/>
          <p:cNvSpPr>
            <a:spLocks noChangeShapeType="1"/>
          </p:cNvSpPr>
          <p:nvPr/>
        </p:nvSpPr>
        <p:spPr bwMode="auto">
          <a:xfrm>
            <a:off x="4747586" y="1381102"/>
            <a:ext cx="1" cy="4314555"/>
          </a:xfrm>
          <a:prstGeom prst="line">
            <a:avLst/>
          </a:prstGeom>
          <a:noFill/>
          <a:ln w="12700" cap="sq">
            <a:solidFill>
              <a:schemeClr val="tx1"/>
            </a:solidFill>
            <a:prstDash val="sysDot"/>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 name="Line 98"/>
          <p:cNvSpPr>
            <a:spLocks noChangeShapeType="1"/>
          </p:cNvSpPr>
          <p:nvPr/>
        </p:nvSpPr>
        <p:spPr bwMode="auto">
          <a:xfrm>
            <a:off x="5681092" y="1381101"/>
            <a:ext cx="0" cy="4314555"/>
          </a:xfrm>
          <a:prstGeom prst="line">
            <a:avLst/>
          </a:prstGeom>
          <a:noFill/>
          <a:ln w="12700" cap="sq">
            <a:solidFill>
              <a:schemeClr val="tx1"/>
            </a:solidFill>
            <a:prstDash val="sysDot"/>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 name="Line 98"/>
          <p:cNvSpPr>
            <a:spLocks noChangeShapeType="1"/>
          </p:cNvSpPr>
          <p:nvPr/>
        </p:nvSpPr>
        <p:spPr bwMode="auto">
          <a:xfrm>
            <a:off x="6612987" y="1381102"/>
            <a:ext cx="132" cy="4314554"/>
          </a:xfrm>
          <a:prstGeom prst="line">
            <a:avLst/>
          </a:prstGeom>
          <a:noFill/>
          <a:ln w="12700" cap="sq">
            <a:solidFill>
              <a:schemeClr val="tx1"/>
            </a:solidFill>
            <a:prstDash val="sysDot"/>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 name="Line 98"/>
          <p:cNvSpPr>
            <a:spLocks noChangeShapeType="1"/>
          </p:cNvSpPr>
          <p:nvPr/>
        </p:nvSpPr>
        <p:spPr bwMode="auto">
          <a:xfrm flipH="1">
            <a:off x="7546275" y="1381103"/>
            <a:ext cx="0" cy="4314552"/>
          </a:xfrm>
          <a:prstGeom prst="line">
            <a:avLst/>
          </a:prstGeom>
          <a:noFill/>
          <a:ln w="12700" cap="sq">
            <a:solidFill>
              <a:schemeClr val="tx1"/>
            </a:solidFill>
            <a:prstDash val="sysDot"/>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 name="Line 98"/>
          <p:cNvSpPr>
            <a:spLocks noChangeShapeType="1"/>
          </p:cNvSpPr>
          <p:nvPr/>
        </p:nvSpPr>
        <p:spPr bwMode="auto">
          <a:xfrm>
            <a:off x="8478720" y="5099791"/>
            <a:ext cx="0" cy="598243"/>
          </a:xfrm>
          <a:prstGeom prst="line">
            <a:avLst/>
          </a:prstGeom>
          <a:noFill/>
          <a:ln w="12700" cap="sq">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 name="Content Placeholder 4"/>
          <p:cNvSpPr txBox="1">
            <a:spLocks/>
          </p:cNvSpPr>
          <p:nvPr/>
        </p:nvSpPr>
        <p:spPr>
          <a:xfrm>
            <a:off x="19476" y="2346129"/>
            <a:ext cx="2877774" cy="537040"/>
          </a:xfrm>
          <a:prstGeom prst="rect">
            <a:avLst/>
          </a:prstGeom>
        </p:spPr>
        <p:txBody>
          <a:bodyPr vert="horz" wrap="square" lIns="91410" tIns="45705" rIns="91410" bIns="45705" rtlCol="0">
            <a:spAutoFit/>
          </a:bodyPr>
          <a:lstStyle>
            <a:lvl1pPr marL="176156" indent="-176156" algn="l" defTabSz="914103" rtl="0" eaLnBrk="1" latinLnBrk="0" hangingPunct="1">
              <a:lnSpc>
                <a:spcPct val="85000"/>
              </a:lnSpc>
              <a:spcBef>
                <a:spcPts val="1200"/>
              </a:spcBef>
              <a:buClr>
                <a:srgbClr val="1CBECA"/>
              </a:buClr>
              <a:buFont typeface="Arial" pitchFamily="34" charset="0"/>
              <a:buChar char="•"/>
              <a:defRPr sz="2000" kern="1200">
                <a:solidFill>
                  <a:schemeClr val="tx1">
                    <a:lumMod val="65000"/>
                    <a:lumOff val="35000"/>
                  </a:schemeClr>
                </a:solidFill>
                <a:latin typeface="+mn-lt"/>
                <a:ea typeface="+mn-ea"/>
                <a:cs typeface="+mn-cs"/>
              </a:defRPr>
            </a:lvl1pPr>
            <a:lvl2pPr marL="720491" indent="-263439" algn="l" defTabSz="914103" rtl="0" eaLnBrk="1" latinLnBrk="0" hangingPunct="1">
              <a:lnSpc>
                <a:spcPct val="85000"/>
              </a:lnSpc>
              <a:spcBef>
                <a:spcPts val="600"/>
              </a:spcBef>
              <a:buClr>
                <a:schemeClr val="tx1">
                  <a:lumMod val="65000"/>
                  <a:lumOff val="35000"/>
                </a:schemeClr>
              </a:buClr>
              <a:buFont typeface="Arial" pitchFamily="34" charset="0"/>
              <a:buChar char="‒"/>
              <a:defRPr sz="1800" kern="1200">
                <a:solidFill>
                  <a:schemeClr val="tx1">
                    <a:lumMod val="65000"/>
                    <a:lumOff val="35000"/>
                  </a:schemeClr>
                </a:solidFill>
                <a:latin typeface="+mn-lt"/>
                <a:ea typeface="+mn-ea"/>
                <a:cs typeface="+mn-cs"/>
              </a:defRPr>
            </a:lvl2pPr>
            <a:lvl3pPr marL="1072801" indent="-158698" algn="l" defTabSz="914103" rtl="0" eaLnBrk="1" latinLnBrk="0" hangingPunct="1">
              <a:lnSpc>
                <a:spcPct val="85000"/>
              </a:lnSpc>
              <a:spcBef>
                <a:spcPts val="400"/>
              </a:spcBef>
              <a:buClr>
                <a:srgbClr val="1CBECA"/>
              </a:buClr>
              <a:buFont typeface="Arial" pitchFamily="34" charset="0"/>
              <a:buChar char="•"/>
              <a:defRPr sz="1600" kern="1200">
                <a:solidFill>
                  <a:schemeClr val="tx1">
                    <a:lumMod val="65000"/>
                    <a:lumOff val="35000"/>
                  </a:schemeClr>
                </a:solidFill>
                <a:latin typeface="+mn-lt"/>
                <a:ea typeface="+mn-ea"/>
                <a:cs typeface="+mn-cs"/>
              </a:defRPr>
            </a:lvl3pPr>
            <a:lvl4pPr marL="1520331" indent="-149176" algn="l" defTabSz="914103" rtl="0" eaLnBrk="1" latinLnBrk="0" hangingPunct="1">
              <a:lnSpc>
                <a:spcPct val="85000"/>
              </a:lnSpc>
              <a:spcBef>
                <a:spcPts val="0"/>
              </a:spcBef>
              <a:buClr>
                <a:srgbClr val="1CBECA"/>
              </a:buClr>
              <a:buFont typeface="Arial" pitchFamily="34" charset="0"/>
              <a:buChar char="•"/>
              <a:defRPr sz="1400" kern="1200">
                <a:solidFill>
                  <a:schemeClr val="tx1">
                    <a:lumMod val="65000"/>
                    <a:lumOff val="35000"/>
                  </a:schemeClr>
                </a:solidFill>
                <a:latin typeface="+mn-lt"/>
                <a:ea typeface="+mn-ea"/>
                <a:cs typeface="+mn-cs"/>
              </a:defRPr>
            </a:lvl4pPr>
            <a:lvl5pPr marL="1969448" indent="-141242" algn="l" defTabSz="914103" rtl="0" eaLnBrk="1" latinLnBrk="0" hangingPunct="1">
              <a:lnSpc>
                <a:spcPct val="85000"/>
              </a:lnSpc>
              <a:spcBef>
                <a:spcPts val="0"/>
              </a:spcBef>
              <a:buClr>
                <a:srgbClr val="1CBECA"/>
              </a:buClr>
              <a:buFont typeface="Arial" pitchFamily="34" charset="0"/>
              <a:buChar char="•"/>
              <a:defRPr sz="1400" kern="1200">
                <a:solidFill>
                  <a:schemeClr val="tx1">
                    <a:lumMod val="65000"/>
                    <a:lumOff val="35000"/>
                  </a:schemeClr>
                </a:solidFill>
                <a:latin typeface="+mn-lt"/>
                <a:ea typeface="+mn-ea"/>
                <a:cs typeface="+mn-cs"/>
              </a:defRPr>
            </a:lvl5pPr>
            <a:lvl6pPr marL="2513783"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4"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6"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7"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sz="1600" b="1" dirty="0" smtClean="0"/>
              <a:t>Median treatment exposure for dose-reduced patients</a:t>
            </a:r>
            <a:r>
              <a:rPr lang="en-GB" sz="1800" dirty="0" smtClean="0"/>
              <a:t>:</a:t>
            </a:r>
          </a:p>
        </p:txBody>
      </p:sp>
    </p:spTree>
    <p:extLst>
      <p:ext uri="{BB962C8B-B14F-4D97-AF65-F5344CB8AC3E}">
        <p14:creationId xmlns:p14="http://schemas.microsoft.com/office/powerpoint/2010/main" val="25570955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 name="Group 105"/>
          <p:cNvGrpSpPr/>
          <p:nvPr/>
        </p:nvGrpSpPr>
        <p:grpSpPr>
          <a:xfrm>
            <a:off x="2606722" y="1320213"/>
            <a:ext cx="6277971" cy="4590258"/>
            <a:chOff x="4236774" y="1220316"/>
            <a:chExt cx="4414307" cy="2409567"/>
          </a:xfrm>
        </p:grpSpPr>
        <p:sp>
          <p:nvSpPr>
            <p:cNvPr id="107" name="Round Same Side Corner Rectangle 106"/>
            <p:cNvSpPr/>
            <p:nvPr/>
          </p:nvSpPr>
          <p:spPr>
            <a:xfrm rot="10800000">
              <a:off x="4236774" y="1325540"/>
              <a:ext cx="4414304" cy="2304343"/>
            </a:xfrm>
            <a:prstGeom prst="round2SameRect">
              <a:avLst>
                <a:gd name="adj1" fmla="val 4503"/>
                <a:gd name="adj2" fmla="val 0"/>
              </a:avLst>
            </a:prstGeom>
            <a:solidFill>
              <a:schemeClr val="bg1"/>
            </a:solidFill>
            <a:ln w="127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ound Same Side Corner Rectangle 107"/>
            <p:cNvSpPr/>
            <p:nvPr/>
          </p:nvSpPr>
          <p:spPr>
            <a:xfrm>
              <a:off x="4236778" y="1220316"/>
              <a:ext cx="4414303" cy="105224"/>
            </a:xfrm>
            <a:prstGeom prst="round2SameRect">
              <a:avLst>
                <a:gd name="adj1" fmla="val 50000"/>
                <a:gd name="adj2" fmla="val 0"/>
              </a:avLst>
            </a:prstGeom>
            <a:solidFill>
              <a:schemeClr val="accent1"/>
            </a:solidFill>
            <a:ln w="127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a:xfrm>
            <a:off x="430824" y="218212"/>
            <a:ext cx="8550003" cy="798650"/>
          </a:xfrm>
        </p:spPr>
        <p:txBody>
          <a:bodyPr/>
          <a:lstStyle/>
          <a:p>
            <a:r>
              <a:rPr lang="en-GB" dirty="0"/>
              <a:t>Afatinib </a:t>
            </a:r>
            <a:r>
              <a:rPr lang="en-GB" dirty="0" smtClean="0"/>
              <a:t>Plasma Levels </a:t>
            </a:r>
            <a:r>
              <a:rPr lang="en-GB" dirty="0"/>
              <a:t>in </a:t>
            </a:r>
            <a:r>
              <a:rPr lang="en-GB" dirty="0" smtClean="0"/>
              <a:t>Patients Who Dose Reduced and Those Who Remained </a:t>
            </a:r>
            <a:r>
              <a:rPr lang="en-GB" dirty="0"/>
              <a:t>on </a:t>
            </a:r>
            <a:r>
              <a:rPr lang="en-GB" dirty="0" smtClean="0"/>
              <a:t>Afatinib </a:t>
            </a:r>
            <a:r>
              <a:rPr lang="en-GB" dirty="0"/>
              <a:t>40 mg </a:t>
            </a:r>
          </a:p>
        </p:txBody>
      </p:sp>
      <p:sp>
        <p:nvSpPr>
          <p:cNvPr id="5" name="Content Placeholder 4"/>
          <p:cNvSpPr>
            <a:spLocks noGrp="1"/>
          </p:cNvSpPr>
          <p:nvPr>
            <p:ph idx="1"/>
          </p:nvPr>
        </p:nvSpPr>
        <p:spPr>
          <a:xfrm>
            <a:off x="-1" y="1983380"/>
            <a:ext cx="2711692" cy="3564022"/>
          </a:xfrm>
        </p:spPr>
        <p:txBody>
          <a:bodyPr/>
          <a:lstStyle/>
          <a:p>
            <a:r>
              <a:rPr lang="en-GB" sz="1800" dirty="0" smtClean="0"/>
              <a:t>Dose </a:t>
            </a:r>
            <a:r>
              <a:rPr lang="en-GB" sz="1800" dirty="0"/>
              <a:t>reduction was more likely in patients </a:t>
            </a:r>
            <a:r>
              <a:rPr lang="en-GB" sz="1800" dirty="0" smtClean="0"/>
              <a:t>with </a:t>
            </a:r>
            <a:r>
              <a:rPr lang="en-GB" sz="1800" dirty="0"/>
              <a:t>higher plasma </a:t>
            </a:r>
            <a:r>
              <a:rPr lang="en-GB" sz="1800" dirty="0" smtClean="0"/>
              <a:t>concentrations </a:t>
            </a:r>
          </a:p>
          <a:p>
            <a:r>
              <a:rPr lang="en-GB" sz="1800" dirty="0" smtClean="0"/>
              <a:t>Geometric </a:t>
            </a:r>
            <a:r>
              <a:rPr lang="en-GB" sz="1800" dirty="0"/>
              <a:t>mean plasma </a:t>
            </a:r>
            <a:r>
              <a:rPr lang="en-GB" sz="1800" dirty="0" smtClean="0"/>
              <a:t>concentrations</a:t>
            </a:r>
          </a:p>
          <a:p>
            <a:pPr lvl="1"/>
            <a:r>
              <a:rPr lang="en-GB" sz="1600" dirty="0"/>
              <a:t>24.4 ng/mL </a:t>
            </a:r>
            <a:r>
              <a:rPr lang="en-GB" sz="1600" dirty="0" smtClean="0"/>
              <a:t>after dose reduction to </a:t>
            </a:r>
            <a:r>
              <a:rPr lang="en-GB" sz="1600" dirty="0"/>
              <a:t>30 mg ≥4 days previously (</a:t>
            </a:r>
            <a:r>
              <a:rPr lang="en-GB" sz="1600" dirty="0" smtClean="0"/>
              <a:t>n=38)</a:t>
            </a:r>
          </a:p>
          <a:p>
            <a:pPr lvl="1"/>
            <a:r>
              <a:rPr lang="en-GB" sz="1600" dirty="0"/>
              <a:t>23.7 </a:t>
            </a:r>
            <a:r>
              <a:rPr lang="en-GB" sz="1600" dirty="0" smtClean="0"/>
              <a:t>ng/mL in patients who remained on 40 mg </a:t>
            </a:r>
            <a:r>
              <a:rPr lang="en-GB" sz="1600" dirty="0"/>
              <a:t>(n=126</a:t>
            </a:r>
            <a:r>
              <a:rPr lang="en-GB" sz="1600" dirty="0" smtClean="0"/>
              <a:t>)</a:t>
            </a:r>
            <a:endParaRPr lang="en-GB" sz="1600" dirty="0"/>
          </a:p>
        </p:txBody>
      </p:sp>
      <p:sp>
        <p:nvSpPr>
          <p:cNvPr id="4" name="Slide Number Placeholder 3"/>
          <p:cNvSpPr>
            <a:spLocks noGrp="1"/>
          </p:cNvSpPr>
          <p:nvPr>
            <p:ph type="sldNum" sz="quarter" idx="12"/>
          </p:nvPr>
        </p:nvSpPr>
        <p:spPr/>
        <p:txBody>
          <a:bodyPr/>
          <a:lstStyle/>
          <a:p>
            <a:fld id="{677F52A4-604D-42BA-A94F-BB7ADAD781D5}" type="slidenum">
              <a:rPr lang="fr-FR" smtClean="0">
                <a:solidFill>
                  <a:prstClr val="black">
                    <a:tint val="75000"/>
                  </a:prstClr>
                </a:solidFill>
              </a:rPr>
              <a:pPr/>
              <a:t>7</a:t>
            </a:fld>
            <a:endParaRPr lang="fr-FR">
              <a:solidFill>
                <a:prstClr val="black">
                  <a:tint val="75000"/>
                </a:prstClr>
              </a:solidFill>
            </a:endParaRPr>
          </a:p>
        </p:txBody>
      </p:sp>
      <p:sp>
        <p:nvSpPr>
          <p:cNvPr id="8" name="TextBox 7"/>
          <p:cNvSpPr txBox="1"/>
          <p:nvPr/>
        </p:nvSpPr>
        <p:spPr>
          <a:xfrm>
            <a:off x="2363846" y="5910471"/>
            <a:ext cx="6709533" cy="769441"/>
          </a:xfrm>
          <a:prstGeom prst="rect">
            <a:avLst/>
          </a:prstGeom>
          <a:noFill/>
        </p:spPr>
        <p:txBody>
          <a:bodyPr wrap="square" rtlCol="0">
            <a:spAutoFit/>
          </a:bodyPr>
          <a:lstStyle/>
          <a:p>
            <a:r>
              <a:rPr lang="en-GB" sz="1100" dirty="0" smtClean="0"/>
              <a:t>   : patients who remained on 40 mg until C3V1 (n=126);   , patients who dose reduced to 30 mg before C3V1 (n=38; only 10 of these patients had valid trough concentrations on 40 mg afatinib at C2V1 [the rest had either no PK sampling due to dose interruption, were already on 30 mg afatinib or were excluded due to invalid sampling])</a:t>
            </a:r>
          </a:p>
        </p:txBody>
      </p:sp>
      <p:grpSp>
        <p:nvGrpSpPr>
          <p:cNvPr id="9" name="Group 8"/>
          <p:cNvGrpSpPr/>
          <p:nvPr/>
        </p:nvGrpSpPr>
        <p:grpSpPr>
          <a:xfrm>
            <a:off x="2711691" y="2106977"/>
            <a:ext cx="6069595" cy="3679670"/>
            <a:chOff x="21979396" y="10297249"/>
            <a:chExt cx="5922938" cy="3590760"/>
          </a:xfrm>
        </p:grpSpPr>
        <p:sp>
          <p:nvSpPr>
            <p:cNvPr id="10" name="TextBox 9"/>
            <p:cNvSpPr txBox="1"/>
            <p:nvPr/>
          </p:nvSpPr>
          <p:spPr>
            <a:xfrm>
              <a:off x="22245496" y="10297249"/>
              <a:ext cx="479230" cy="303419"/>
            </a:xfrm>
            <a:prstGeom prst="rect">
              <a:avLst/>
            </a:prstGeom>
            <a:noFill/>
          </p:spPr>
          <p:txBody>
            <a:bodyPr wrap="square" rtlCol="0">
              <a:spAutoFit/>
            </a:bodyPr>
            <a:lstStyle/>
            <a:p>
              <a:pPr algn="r">
                <a:tabLst>
                  <a:tab pos="1076325" algn="ctr"/>
                </a:tabLst>
              </a:pPr>
              <a:r>
                <a:rPr lang="en-GB" sz="1200" dirty="0" smtClean="0"/>
                <a:t>140</a:t>
              </a:r>
            </a:p>
          </p:txBody>
        </p:sp>
        <p:sp>
          <p:nvSpPr>
            <p:cNvPr id="11" name="TextBox 10"/>
            <p:cNvSpPr txBox="1"/>
            <p:nvPr/>
          </p:nvSpPr>
          <p:spPr>
            <a:xfrm>
              <a:off x="22245496" y="10680213"/>
              <a:ext cx="479230" cy="303419"/>
            </a:xfrm>
            <a:prstGeom prst="rect">
              <a:avLst/>
            </a:prstGeom>
            <a:noFill/>
          </p:spPr>
          <p:txBody>
            <a:bodyPr wrap="square" rtlCol="0">
              <a:spAutoFit/>
            </a:bodyPr>
            <a:lstStyle/>
            <a:p>
              <a:pPr algn="r">
                <a:tabLst>
                  <a:tab pos="1076325" algn="ctr"/>
                </a:tabLst>
              </a:pPr>
              <a:r>
                <a:rPr lang="en-GB" sz="1200" dirty="0" smtClean="0"/>
                <a:t>120</a:t>
              </a:r>
            </a:p>
          </p:txBody>
        </p:sp>
        <p:sp>
          <p:nvSpPr>
            <p:cNvPr id="12" name="TextBox 11"/>
            <p:cNvSpPr txBox="1"/>
            <p:nvPr/>
          </p:nvSpPr>
          <p:spPr>
            <a:xfrm>
              <a:off x="22245496" y="11063177"/>
              <a:ext cx="479230" cy="303419"/>
            </a:xfrm>
            <a:prstGeom prst="rect">
              <a:avLst/>
            </a:prstGeom>
            <a:noFill/>
          </p:spPr>
          <p:txBody>
            <a:bodyPr wrap="square" rtlCol="0">
              <a:spAutoFit/>
            </a:bodyPr>
            <a:lstStyle/>
            <a:p>
              <a:pPr algn="r">
                <a:tabLst>
                  <a:tab pos="1076325" algn="ctr"/>
                </a:tabLst>
              </a:pPr>
              <a:r>
                <a:rPr lang="en-GB" sz="1200" dirty="0" smtClean="0"/>
                <a:t>100</a:t>
              </a:r>
            </a:p>
          </p:txBody>
        </p:sp>
        <p:sp>
          <p:nvSpPr>
            <p:cNvPr id="13" name="TextBox 12"/>
            <p:cNvSpPr txBox="1"/>
            <p:nvPr/>
          </p:nvSpPr>
          <p:spPr>
            <a:xfrm>
              <a:off x="22245496" y="11446140"/>
              <a:ext cx="479230" cy="303419"/>
            </a:xfrm>
            <a:prstGeom prst="rect">
              <a:avLst/>
            </a:prstGeom>
            <a:noFill/>
          </p:spPr>
          <p:txBody>
            <a:bodyPr wrap="square" rtlCol="0">
              <a:spAutoFit/>
            </a:bodyPr>
            <a:lstStyle/>
            <a:p>
              <a:pPr algn="r">
                <a:tabLst>
                  <a:tab pos="1076325" algn="ctr"/>
                </a:tabLst>
              </a:pPr>
              <a:r>
                <a:rPr lang="en-GB" sz="1200" dirty="0" smtClean="0"/>
                <a:t>80</a:t>
              </a:r>
            </a:p>
          </p:txBody>
        </p:sp>
        <p:sp>
          <p:nvSpPr>
            <p:cNvPr id="14" name="TextBox 13"/>
            <p:cNvSpPr txBox="1"/>
            <p:nvPr/>
          </p:nvSpPr>
          <p:spPr>
            <a:xfrm>
              <a:off x="22245496" y="11829104"/>
              <a:ext cx="479230" cy="303419"/>
            </a:xfrm>
            <a:prstGeom prst="rect">
              <a:avLst/>
            </a:prstGeom>
            <a:noFill/>
          </p:spPr>
          <p:txBody>
            <a:bodyPr wrap="square" rtlCol="0">
              <a:spAutoFit/>
            </a:bodyPr>
            <a:lstStyle/>
            <a:p>
              <a:pPr algn="r">
                <a:tabLst>
                  <a:tab pos="1076325" algn="ctr"/>
                </a:tabLst>
              </a:pPr>
              <a:r>
                <a:rPr lang="en-GB" sz="1200" dirty="0" smtClean="0"/>
                <a:t>60</a:t>
              </a:r>
            </a:p>
          </p:txBody>
        </p:sp>
        <p:sp>
          <p:nvSpPr>
            <p:cNvPr id="15" name="TextBox 14"/>
            <p:cNvSpPr txBox="1"/>
            <p:nvPr/>
          </p:nvSpPr>
          <p:spPr>
            <a:xfrm>
              <a:off x="22245496" y="12212068"/>
              <a:ext cx="479230" cy="303419"/>
            </a:xfrm>
            <a:prstGeom prst="rect">
              <a:avLst/>
            </a:prstGeom>
            <a:noFill/>
          </p:spPr>
          <p:txBody>
            <a:bodyPr wrap="square" rtlCol="0">
              <a:spAutoFit/>
            </a:bodyPr>
            <a:lstStyle/>
            <a:p>
              <a:pPr algn="r">
                <a:tabLst>
                  <a:tab pos="1076325" algn="ctr"/>
                </a:tabLst>
              </a:pPr>
              <a:r>
                <a:rPr lang="en-GB" sz="1200" dirty="0" smtClean="0"/>
                <a:t>40</a:t>
              </a:r>
            </a:p>
          </p:txBody>
        </p:sp>
        <p:sp>
          <p:nvSpPr>
            <p:cNvPr id="16" name="TextBox 15"/>
            <p:cNvSpPr txBox="1"/>
            <p:nvPr/>
          </p:nvSpPr>
          <p:spPr>
            <a:xfrm>
              <a:off x="22245496" y="12595031"/>
              <a:ext cx="479230" cy="303419"/>
            </a:xfrm>
            <a:prstGeom prst="rect">
              <a:avLst/>
            </a:prstGeom>
            <a:noFill/>
          </p:spPr>
          <p:txBody>
            <a:bodyPr wrap="square" rtlCol="0">
              <a:spAutoFit/>
            </a:bodyPr>
            <a:lstStyle/>
            <a:p>
              <a:pPr algn="r">
                <a:tabLst>
                  <a:tab pos="1076325" algn="ctr"/>
                </a:tabLst>
              </a:pPr>
              <a:r>
                <a:rPr lang="en-GB" sz="1200" dirty="0" smtClean="0"/>
                <a:t>20</a:t>
              </a:r>
            </a:p>
          </p:txBody>
        </p:sp>
        <p:sp>
          <p:nvSpPr>
            <p:cNvPr id="17" name="TextBox 16"/>
            <p:cNvSpPr txBox="1"/>
            <p:nvPr/>
          </p:nvSpPr>
          <p:spPr>
            <a:xfrm>
              <a:off x="22245496" y="12977992"/>
              <a:ext cx="479230" cy="303419"/>
            </a:xfrm>
            <a:prstGeom prst="rect">
              <a:avLst/>
            </a:prstGeom>
            <a:noFill/>
          </p:spPr>
          <p:txBody>
            <a:bodyPr wrap="square" rtlCol="0">
              <a:spAutoFit/>
            </a:bodyPr>
            <a:lstStyle/>
            <a:p>
              <a:pPr algn="r">
                <a:tabLst>
                  <a:tab pos="1076325" algn="ctr"/>
                </a:tabLst>
              </a:pPr>
              <a:r>
                <a:rPr lang="en-GB" sz="1200" dirty="0" smtClean="0"/>
                <a:t>0</a:t>
              </a:r>
            </a:p>
          </p:txBody>
        </p:sp>
        <p:sp>
          <p:nvSpPr>
            <p:cNvPr id="18" name="TextBox 17"/>
            <p:cNvSpPr txBox="1"/>
            <p:nvPr/>
          </p:nvSpPr>
          <p:spPr>
            <a:xfrm rot="16200000">
              <a:off x="20698323" y="11669468"/>
              <a:ext cx="2832452" cy="270306"/>
            </a:xfrm>
            <a:prstGeom prst="rect">
              <a:avLst/>
            </a:prstGeom>
            <a:noFill/>
          </p:spPr>
          <p:txBody>
            <a:bodyPr wrap="square" rtlCol="0">
              <a:spAutoFit/>
            </a:bodyPr>
            <a:lstStyle/>
            <a:p>
              <a:pPr algn="ctr">
                <a:tabLst>
                  <a:tab pos="1076325" algn="ctr"/>
                </a:tabLst>
              </a:pPr>
              <a:r>
                <a:rPr lang="en-GB" sz="1200" dirty="0" smtClean="0"/>
                <a:t>Trough plasma concentrations (ng/mL)</a:t>
              </a:r>
            </a:p>
          </p:txBody>
        </p:sp>
        <p:sp>
          <p:nvSpPr>
            <p:cNvPr id="19" name="Freeform 5"/>
            <p:cNvSpPr>
              <a:spLocks/>
            </p:cNvSpPr>
            <p:nvPr/>
          </p:nvSpPr>
          <p:spPr bwMode="auto">
            <a:xfrm>
              <a:off x="22838665" y="10447395"/>
              <a:ext cx="5063669" cy="2681410"/>
            </a:xfrm>
            <a:custGeom>
              <a:avLst/>
              <a:gdLst>
                <a:gd name="T0" fmla="*/ 0 w 3271"/>
                <a:gd name="T1" fmla="*/ 0 h 1542"/>
                <a:gd name="T2" fmla="*/ 0 w 3271"/>
                <a:gd name="T3" fmla="*/ 1542 h 1542"/>
                <a:gd name="T4" fmla="*/ 3271 w 3271"/>
                <a:gd name="T5" fmla="*/ 1542 h 1542"/>
              </a:gdLst>
              <a:ahLst/>
              <a:cxnLst>
                <a:cxn ang="0">
                  <a:pos x="T0" y="T1"/>
                </a:cxn>
                <a:cxn ang="0">
                  <a:pos x="T2" y="T3"/>
                </a:cxn>
                <a:cxn ang="0">
                  <a:pos x="T4" y="T5"/>
                </a:cxn>
              </a:cxnLst>
              <a:rect l="0" t="0" r="r" b="b"/>
              <a:pathLst>
                <a:path w="3271" h="1542">
                  <a:moveTo>
                    <a:pt x="0" y="0"/>
                  </a:moveTo>
                  <a:lnTo>
                    <a:pt x="0" y="1542"/>
                  </a:lnTo>
                  <a:lnTo>
                    <a:pt x="3271" y="1542"/>
                  </a:lnTo>
                </a:path>
              </a:pathLst>
            </a:custGeom>
            <a:noFill/>
            <a:ln w="1270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 name="Line 6"/>
            <p:cNvSpPr>
              <a:spLocks noChangeShapeType="1"/>
            </p:cNvSpPr>
            <p:nvPr/>
          </p:nvSpPr>
          <p:spPr bwMode="auto">
            <a:xfrm>
              <a:off x="22736067" y="10447395"/>
              <a:ext cx="102597" cy="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 name="Line 7"/>
            <p:cNvSpPr>
              <a:spLocks noChangeShapeType="1"/>
            </p:cNvSpPr>
            <p:nvPr/>
          </p:nvSpPr>
          <p:spPr bwMode="auto">
            <a:xfrm>
              <a:off x="22736067" y="10829957"/>
              <a:ext cx="102597" cy="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 name="Line 8"/>
            <p:cNvSpPr>
              <a:spLocks noChangeShapeType="1"/>
            </p:cNvSpPr>
            <p:nvPr/>
          </p:nvSpPr>
          <p:spPr bwMode="auto">
            <a:xfrm>
              <a:off x="22736067" y="11214258"/>
              <a:ext cx="102597" cy="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 name="Line 9"/>
            <p:cNvSpPr>
              <a:spLocks noChangeShapeType="1"/>
            </p:cNvSpPr>
            <p:nvPr/>
          </p:nvSpPr>
          <p:spPr bwMode="auto">
            <a:xfrm>
              <a:off x="22736067" y="11595080"/>
              <a:ext cx="102597" cy="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 name="Line 10"/>
            <p:cNvSpPr>
              <a:spLocks noChangeShapeType="1"/>
            </p:cNvSpPr>
            <p:nvPr/>
          </p:nvSpPr>
          <p:spPr bwMode="auto">
            <a:xfrm>
              <a:off x="22736067" y="11981120"/>
              <a:ext cx="102597" cy="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 name="Line 11"/>
            <p:cNvSpPr>
              <a:spLocks noChangeShapeType="1"/>
            </p:cNvSpPr>
            <p:nvPr/>
          </p:nvSpPr>
          <p:spPr bwMode="auto">
            <a:xfrm>
              <a:off x="22736067" y="12361943"/>
              <a:ext cx="102597" cy="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 name="Line 12"/>
            <p:cNvSpPr>
              <a:spLocks noChangeShapeType="1"/>
            </p:cNvSpPr>
            <p:nvPr/>
          </p:nvSpPr>
          <p:spPr bwMode="auto">
            <a:xfrm>
              <a:off x="22736067" y="12747983"/>
              <a:ext cx="102597" cy="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 name="Line 13"/>
            <p:cNvSpPr>
              <a:spLocks noChangeShapeType="1"/>
            </p:cNvSpPr>
            <p:nvPr/>
          </p:nvSpPr>
          <p:spPr bwMode="auto">
            <a:xfrm>
              <a:off x="22736067" y="13128805"/>
              <a:ext cx="102597" cy="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 name="TextBox 27"/>
            <p:cNvSpPr txBox="1"/>
            <p:nvPr/>
          </p:nvSpPr>
          <p:spPr>
            <a:xfrm>
              <a:off x="25980260" y="13584590"/>
              <a:ext cx="1517015" cy="303419"/>
            </a:xfrm>
            <a:prstGeom prst="rect">
              <a:avLst/>
            </a:prstGeom>
            <a:noFill/>
          </p:spPr>
          <p:txBody>
            <a:bodyPr wrap="square" rtlCol="0">
              <a:spAutoFit/>
            </a:bodyPr>
            <a:lstStyle/>
            <a:p>
              <a:pPr algn="ctr"/>
              <a:r>
                <a:rPr lang="en-GB" sz="1200" dirty="0" smtClean="0"/>
                <a:t>C3V1 (Day 43)</a:t>
              </a:r>
            </a:p>
          </p:txBody>
        </p:sp>
        <p:sp>
          <p:nvSpPr>
            <p:cNvPr id="29" name="TextBox 28"/>
            <p:cNvSpPr txBox="1"/>
            <p:nvPr/>
          </p:nvSpPr>
          <p:spPr>
            <a:xfrm>
              <a:off x="25916240" y="13127094"/>
              <a:ext cx="848986" cy="505699"/>
            </a:xfrm>
            <a:prstGeom prst="rect">
              <a:avLst/>
            </a:prstGeom>
            <a:noFill/>
          </p:spPr>
          <p:txBody>
            <a:bodyPr wrap="square" rtlCol="0">
              <a:spAutoFit/>
            </a:bodyPr>
            <a:lstStyle/>
            <a:p>
              <a:pPr algn="ctr">
                <a:tabLst>
                  <a:tab pos="1076325" algn="ctr"/>
                </a:tabLst>
              </a:pPr>
              <a:r>
                <a:rPr lang="en-GB" sz="1200" dirty="0" smtClean="0"/>
                <a:t>40 mg</a:t>
              </a:r>
              <a:br>
                <a:rPr lang="en-GB" sz="1200" dirty="0" smtClean="0"/>
              </a:br>
              <a:r>
                <a:rPr lang="en-GB" sz="1200" dirty="0" smtClean="0"/>
                <a:t>(n=126)</a:t>
              </a:r>
            </a:p>
          </p:txBody>
        </p:sp>
        <p:sp>
          <p:nvSpPr>
            <p:cNvPr id="30" name="TextBox 29"/>
            <p:cNvSpPr txBox="1"/>
            <p:nvPr/>
          </p:nvSpPr>
          <p:spPr>
            <a:xfrm>
              <a:off x="26693645" y="13127094"/>
              <a:ext cx="848986" cy="505699"/>
            </a:xfrm>
            <a:prstGeom prst="rect">
              <a:avLst/>
            </a:prstGeom>
            <a:noFill/>
          </p:spPr>
          <p:txBody>
            <a:bodyPr wrap="square" rtlCol="0">
              <a:spAutoFit/>
            </a:bodyPr>
            <a:lstStyle/>
            <a:p>
              <a:pPr algn="ctr">
                <a:tabLst>
                  <a:tab pos="1076325" algn="ctr"/>
                </a:tabLst>
              </a:pPr>
              <a:r>
                <a:rPr lang="en-GB" sz="1200" dirty="0" smtClean="0"/>
                <a:t>30 mg</a:t>
              </a:r>
              <a:br>
                <a:rPr lang="en-GB" sz="1200" dirty="0" smtClean="0"/>
              </a:br>
              <a:r>
                <a:rPr lang="en-GB" sz="1200" dirty="0" smtClean="0"/>
                <a:t>(n=38)</a:t>
              </a:r>
            </a:p>
          </p:txBody>
        </p:sp>
        <p:sp>
          <p:nvSpPr>
            <p:cNvPr id="31" name="Rectangle 16"/>
            <p:cNvSpPr>
              <a:spLocks noChangeArrowheads="1"/>
            </p:cNvSpPr>
            <p:nvPr/>
          </p:nvSpPr>
          <p:spPr bwMode="auto">
            <a:xfrm>
              <a:off x="25975670" y="12447150"/>
              <a:ext cx="730345" cy="379084"/>
            </a:xfrm>
            <a:prstGeom prst="rect">
              <a:avLst/>
            </a:prstGeom>
            <a:solidFill>
              <a:schemeClr val="accent2"/>
            </a:solidFill>
            <a:ln w="1270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32" name="Line 17"/>
            <p:cNvSpPr>
              <a:spLocks noChangeShapeType="1"/>
            </p:cNvSpPr>
            <p:nvPr/>
          </p:nvSpPr>
          <p:spPr bwMode="auto">
            <a:xfrm>
              <a:off x="25975670" y="12701031"/>
              <a:ext cx="730345" cy="0"/>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 name="Rectangle 18"/>
            <p:cNvSpPr>
              <a:spLocks noChangeArrowheads="1"/>
            </p:cNvSpPr>
            <p:nvPr/>
          </p:nvSpPr>
          <p:spPr bwMode="auto">
            <a:xfrm>
              <a:off x="26773832" y="12398460"/>
              <a:ext cx="711218" cy="452118"/>
            </a:xfrm>
            <a:prstGeom prst="rect">
              <a:avLst/>
            </a:prstGeom>
            <a:solidFill>
              <a:schemeClr val="accent1"/>
            </a:solidFill>
            <a:ln w="1270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34" name="Line 19"/>
            <p:cNvSpPr>
              <a:spLocks noChangeShapeType="1"/>
            </p:cNvSpPr>
            <p:nvPr/>
          </p:nvSpPr>
          <p:spPr bwMode="auto">
            <a:xfrm>
              <a:off x="26773832" y="12687120"/>
              <a:ext cx="711218" cy="0"/>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 name="Line 26"/>
            <p:cNvSpPr>
              <a:spLocks noChangeShapeType="1"/>
            </p:cNvSpPr>
            <p:nvPr/>
          </p:nvSpPr>
          <p:spPr bwMode="auto">
            <a:xfrm>
              <a:off x="26339103" y="12165445"/>
              <a:ext cx="0" cy="281705"/>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 name="Line 27"/>
            <p:cNvSpPr>
              <a:spLocks noChangeShapeType="1"/>
            </p:cNvSpPr>
            <p:nvPr/>
          </p:nvSpPr>
          <p:spPr bwMode="auto">
            <a:xfrm>
              <a:off x="26226074" y="12165445"/>
              <a:ext cx="226059" cy="0"/>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 name="Line 28"/>
            <p:cNvSpPr>
              <a:spLocks noChangeShapeType="1"/>
            </p:cNvSpPr>
            <p:nvPr/>
          </p:nvSpPr>
          <p:spPr bwMode="auto">
            <a:xfrm>
              <a:off x="27121616" y="12116755"/>
              <a:ext cx="0" cy="281705"/>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 name="Line 29"/>
            <p:cNvSpPr>
              <a:spLocks noChangeShapeType="1"/>
            </p:cNvSpPr>
            <p:nvPr/>
          </p:nvSpPr>
          <p:spPr bwMode="auto">
            <a:xfrm>
              <a:off x="27005109" y="12116755"/>
              <a:ext cx="229537" cy="0"/>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 name="Line 30"/>
            <p:cNvSpPr>
              <a:spLocks noChangeShapeType="1"/>
            </p:cNvSpPr>
            <p:nvPr/>
          </p:nvSpPr>
          <p:spPr bwMode="auto">
            <a:xfrm flipV="1">
              <a:off x="26339103" y="12826233"/>
              <a:ext cx="0" cy="92163"/>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 name="Line 31"/>
            <p:cNvSpPr>
              <a:spLocks noChangeShapeType="1"/>
            </p:cNvSpPr>
            <p:nvPr/>
          </p:nvSpPr>
          <p:spPr bwMode="auto">
            <a:xfrm flipH="1">
              <a:off x="26226074" y="12918397"/>
              <a:ext cx="226059" cy="0"/>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 name="Line 32"/>
            <p:cNvSpPr>
              <a:spLocks noChangeShapeType="1"/>
            </p:cNvSpPr>
            <p:nvPr/>
          </p:nvSpPr>
          <p:spPr bwMode="auto">
            <a:xfrm flipV="1">
              <a:off x="27118138" y="12850578"/>
              <a:ext cx="0" cy="67818"/>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 name="Line 33"/>
            <p:cNvSpPr>
              <a:spLocks noChangeShapeType="1"/>
            </p:cNvSpPr>
            <p:nvPr/>
          </p:nvSpPr>
          <p:spPr bwMode="auto">
            <a:xfrm flipH="1">
              <a:off x="27005109" y="12918397"/>
              <a:ext cx="229537" cy="0"/>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 name="Oval 40"/>
            <p:cNvSpPr>
              <a:spLocks noChangeArrowheads="1"/>
            </p:cNvSpPr>
            <p:nvPr/>
          </p:nvSpPr>
          <p:spPr bwMode="auto">
            <a:xfrm>
              <a:off x="26321714" y="11196869"/>
              <a:ext cx="38256" cy="3477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4" name="Oval 41"/>
            <p:cNvSpPr>
              <a:spLocks noChangeArrowheads="1"/>
            </p:cNvSpPr>
            <p:nvPr/>
          </p:nvSpPr>
          <p:spPr bwMode="auto">
            <a:xfrm>
              <a:off x="26321714" y="11489007"/>
              <a:ext cx="3825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5" name="Oval 42"/>
            <p:cNvSpPr>
              <a:spLocks noChangeArrowheads="1"/>
            </p:cNvSpPr>
            <p:nvPr/>
          </p:nvSpPr>
          <p:spPr bwMode="auto">
            <a:xfrm>
              <a:off x="26321714" y="11692460"/>
              <a:ext cx="3825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6" name="Oval 43"/>
            <p:cNvSpPr>
              <a:spLocks noChangeArrowheads="1"/>
            </p:cNvSpPr>
            <p:nvPr/>
          </p:nvSpPr>
          <p:spPr bwMode="auto">
            <a:xfrm>
              <a:off x="26321714" y="11749844"/>
              <a:ext cx="3825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7" name="Oval 44"/>
            <p:cNvSpPr>
              <a:spLocks noChangeArrowheads="1"/>
            </p:cNvSpPr>
            <p:nvPr/>
          </p:nvSpPr>
          <p:spPr bwMode="auto">
            <a:xfrm>
              <a:off x="26321714" y="11842007"/>
              <a:ext cx="3825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8" name="Oval 45"/>
            <p:cNvSpPr>
              <a:spLocks noChangeArrowheads="1"/>
            </p:cNvSpPr>
            <p:nvPr/>
          </p:nvSpPr>
          <p:spPr bwMode="auto">
            <a:xfrm>
              <a:off x="26321714" y="11876785"/>
              <a:ext cx="38256" cy="3651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9" name="Oval 46"/>
            <p:cNvSpPr>
              <a:spLocks noChangeArrowheads="1"/>
            </p:cNvSpPr>
            <p:nvPr/>
          </p:nvSpPr>
          <p:spPr bwMode="auto">
            <a:xfrm>
              <a:off x="26321714" y="11955037"/>
              <a:ext cx="38256" cy="3999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0" name="Oval 47"/>
            <p:cNvSpPr>
              <a:spLocks noChangeArrowheads="1"/>
            </p:cNvSpPr>
            <p:nvPr/>
          </p:nvSpPr>
          <p:spPr bwMode="auto">
            <a:xfrm>
              <a:off x="26321714" y="11984598"/>
              <a:ext cx="38256" cy="3477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1" name="Oval 48"/>
            <p:cNvSpPr>
              <a:spLocks noChangeArrowheads="1"/>
            </p:cNvSpPr>
            <p:nvPr/>
          </p:nvSpPr>
          <p:spPr bwMode="auto">
            <a:xfrm>
              <a:off x="26321714" y="12066327"/>
              <a:ext cx="38256" cy="3477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2" name="Oval 49"/>
            <p:cNvSpPr>
              <a:spLocks noChangeArrowheads="1"/>
            </p:cNvSpPr>
            <p:nvPr/>
          </p:nvSpPr>
          <p:spPr bwMode="auto">
            <a:xfrm>
              <a:off x="26321714" y="12894052"/>
              <a:ext cx="3825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3" name="Oval 50"/>
            <p:cNvSpPr>
              <a:spLocks noChangeArrowheads="1"/>
            </p:cNvSpPr>
            <p:nvPr/>
          </p:nvSpPr>
          <p:spPr bwMode="auto">
            <a:xfrm>
              <a:off x="26321714" y="12907963"/>
              <a:ext cx="3825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4" name="Oval 51"/>
            <p:cNvSpPr>
              <a:spLocks noChangeArrowheads="1"/>
            </p:cNvSpPr>
            <p:nvPr/>
          </p:nvSpPr>
          <p:spPr bwMode="auto">
            <a:xfrm>
              <a:off x="26321714" y="12935786"/>
              <a:ext cx="38256" cy="3999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5" name="Oval 52"/>
            <p:cNvSpPr>
              <a:spLocks noChangeArrowheads="1"/>
            </p:cNvSpPr>
            <p:nvPr/>
          </p:nvSpPr>
          <p:spPr bwMode="auto">
            <a:xfrm>
              <a:off x="26321714" y="12965347"/>
              <a:ext cx="38256" cy="3477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6" name="Oval 53"/>
            <p:cNvSpPr>
              <a:spLocks noChangeArrowheads="1"/>
            </p:cNvSpPr>
            <p:nvPr/>
          </p:nvSpPr>
          <p:spPr bwMode="auto">
            <a:xfrm>
              <a:off x="26321714" y="12979258"/>
              <a:ext cx="3825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7" name="Oval 54"/>
            <p:cNvSpPr>
              <a:spLocks noChangeArrowheads="1"/>
            </p:cNvSpPr>
            <p:nvPr/>
          </p:nvSpPr>
          <p:spPr bwMode="auto">
            <a:xfrm>
              <a:off x="27100749" y="12932308"/>
              <a:ext cx="38256" cy="3999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8" name="Oval 55"/>
            <p:cNvSpPr>
              <a:spLocks noChangeArrowheads="1"/>
            </p:cNvSpPr>
            <p:nvPr/>
          </p:nvSpPr>
          <p:spPr bwMode="auto">
            <a:xfrm>
              <a:off x="27100749" y="12918397"/>
              <a:ext cx="38256" cy="3999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9" name="Oval 56"/>
            <p:cNvSpPr>
              <a:spLocks noChangeArrowheads="1"/>
            </p:cNvSpPr>
            <p:nvPr/>
          </p:nvSpPr>
          <p:spPr bwMode="auto">
            <a:xfrm>
              <a:off x="27100749" y="11895913"/>
              <a:ext cx="3825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0" name="Oval 57"/>
            <p:cNvSpPr>
              <a:spLocks noChangeArrowheads="1"/>
            </p:cNvSpPr>
            <p:nvPr/>
          </p:nvSpPr>
          <p:spPr bwMode="auto">
            <a:xfrm>
              <a:off x="27100749" y="11784623"/>
              <a:ext cx="38256" cy="3999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1" name="Oval 58"/>
            <p:cNvSpPr>
              <a:spLocks noChangeArrowheads="1"/>
            </p:cNvSpPr>
            <p:nvPr/>
          </p:nvSpPr>
          <p:spPr bwMode="auto">
            <a:xfrm>
              <a:off x="27100749" y="11132528"/>
              <a:ext cx="3825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2" name="Oval 59"/>
            <p:cNvSpPr>
              <a:spLocks noChangeArrowheads="1"/>
            </p:cNvSpPr>
            <p:nvPr/>
          </p:nvSpPr>
          <p:spPr bwMode="auto">
            <a:xfrm>
              <a:off x="26321714" y="13033165"/>
              <a:ext cx="3825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3" name="Oval 60"/>
            <p:cNvSpPr>
              <a:spLocks noChangeArrowheads="1"/>
            </p:cNvSpPr>
            <p:nvPr/>
          </p:nvSpPr>
          <p:spPr bwMode="auto">
            <a:xfrm>
              <a:off x="26321714" y="12134145"/>
              <a:ext cx="38256" cy="3999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4" name="TextBox 63"/>
            <p:cNvSpPr txBox="1"/>
            <p:nvPr/>
          </p:nvSpPr>
          <p:spPr>
            <a:xfrm>
              <a:off x="23349864" y="13584590"/>
              <a:ext cx="1517015" cy="303419"/>
            </a:xfrm>
            <a:prstGeom prst="rect">
              <a:avLst/>
            </a:prstGeom>
            <a:noFill/>
          </p:spPr>
          <p:txBody>
            <a:bodyPr wrap="square" rtlCol="0">
              <a:spAutoFit/>
            </a:bodyPr>
            <a:lstStyle/>
            <a:p>
              <a:pPr algn="ctr"/>
              <a:r>
                <a:rPr lang="en-GB" sz="1200" dirty="0" smtClean="0"/>
                <a:t>C2V1 (Day 22)</a:t>
              </a:r>
            </a:p>
          </p:txBody>
        </p:sp>
        <p:sp>
          <p:nvSpPr>
            <p:cNvPr id="65" name="TextBox 64"/>
            <p:cNvSpPr txBox="1"/>
            <p:nvPr/>
          </p:nvSpPr>
          <p:spPr>
            <a:xfrm>
              <a:off x="23311866" y="13127094"/>
              <a:ext cx="848986" cy="505699"/>
            </a:xfrm>
            <a:prstGeom prst="rect">
              <a:avLst/>
            </a:prstGeom>
            <a:noFill/>
          </p:spPr>
          <p:txBody>
            <a:bodyPr wrap="square" rtlCol="0">
              <a:spAutoFit/>
            </a:bodyPr>
            <a:lstStyle/>
            <a:p>
              <a:pPr algn="ctr">
                <a:tabLst>
                  <a:tab pos="1076325" algn="ctr"/>
                </a:tabLst>
              </a:pPr>
              <a:r>
                <a:rPr lang="en-GB" sz="1200" dirty="0" smtClean="0"/>
                <a:t>40 mg</a:t>
              </a:r>
              <a:br>
                <a:rPr lang="en-GB" sz="1200" dirty="0" smtClean="0"/>
              </a:br>
              <a:r>
                <a:rPr lang="en-GB" sz="1200" dirty="0" smtClean="0"/>
                <a:t>(n=122)</a:t>
              </a:r>
            </a:p>
          </p:txBody>
        </p:sp>
        <p:sp>
          <p:nvSpPr>
            <p:cNvPr id="66" name="TextBox 65"/>
            <p:cNvSpPr txBox="1"/>
            <p:nvPr/>
          </p:nvSpPr>
          <p:spPr>
            <a:xfrm>
              <a:off x="24091068" y="13127094"/>
              <a:ext cx="848986" cy="505699"/>
            </a:xfrm>
            <a:prstGeom prst="rect">
              <a:avLst/>
            </a:prstGeom>
            <a:noFill/>
          </p:spPr>
          <p:txBody>
            <a:bodyPr wrap="square" rtlCol="0">
              <a:spAutoFit/>
            </a:bodyPr>
            <a:lstStyle/>
            <a:p>
              <a:pPr algn="ctr">
                <a:tabLst>
                  <a:tab pos="1076325" algn="ctr"/>
                </a:tabLst>
              </a:pPr>
              <a:r>
                <a:rPr lang="en-GB" sz="1200" dirty="0" smtClean="0"/>
                <a:t>40 mg</a:t>
              </a:r>
              <a:br>
                <a:rPr lang="en-GB" sz="1200" dirty="0" smtClean="0"/>
              </a:br>
              <a:r>
                <a:rPr lang="en-GB" sz="1200" dirty="0" smtClean="0"/>
                <a:t>(n=10)</a:t>
              </a:r>
            </a:p>
          </p:txBody>
        </p:sp>
        <p:sp>
          <p:nvSpPr>
            <p:cNvPr id="67" name="Rectangle 14"/>
            <p:cNvSpPr>
              <a:spLocks noChangeArrowheads="1"/>
            </p:cNvSpPr>
            <p:nvPr/>
          </p:nvSpPr>
          <p:spPr bwMode="auto">
            <a:xfrm>
              <a:off x="23373093" y="12440194"/>
              <a:ext cx="728607" cy="363434"/>
            </a:xfrm>
            <a:prstGeom prst="rect">
              <a:avLst/>
            </a:prstGeom>
            <a:solidFill>
              <a:schemeClr val="accent2"/>
            </a:solidFill>
            <a:ln w="127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68" name="Line 15"/>
            <p:cNvSpPr>
              <a:spLocks noChangeShapeType="1"/>
            </p:cNvSpPr>
            <p:nvPr/>
          </p:nvSpPr>
          <p:spPr bwMode="auto">
            <a:xfrm>
              <a:off x="23373093" y="12629736"/>
              <a:ext cx="728607" cy="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 name="Rectangle 20"/>
            <p:cNvSpPr>
              <a:spLocks noChangeArrowheads="1"/>
            </p:cNvSpPr>
            <p:nvPr/>
          </p:nvSpPr>
          <p:spPr bwMode="auto">
            <a:xfrm>
              <a:off x="24152128" y="11381194"/>
              <a:ext cx="728607" cy="773819"/>
            </a:xfrm>
            <a:prstGeom prst="rect">
              <a:avLst/>
            </a:prstGeom>
            <a:solidFill>
              <a:schemeClr val="accent1"/>
            </a:solidFill>
            <a:ln w="127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70" name="Line 21"/>
            <p:cNvSpPr>
              <a:spLocks noChangeShapeType="1"/>
            </p:cNvSpPr>
            <p:nvPr/>
          </p:nvSpPr>
          <p:spPr bwMode="auto">
            <a:xfrm>
              <a:off x="24152128" y="12038505"/>
              <a:ext cx="728607" cy="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 name="Line 22"/>
            <p:cNvSpPr>
              <a:spLocks noChangeShapeType="1"/>
            </p:cNvSpPr>
            <p:nvPr/>
          </p:nvSpPr>
          <p:spPr bwMode="auto">
            <a:xfrm>
              <a:off x="23734788" y="11941125"/>
              <a:ext cx="0" cy="49907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 name="Line 23"/>
            <p:cNvSpPr>
              <a:spLocks noChangeShapeType="1"/>
            </p:cNvSpPr>
            <p:nvPr/>
          </p:nvSpPr>
          <p:spPr bwMode="auto">
            <a:xfrm>
              <a:off x="23621758" y="11941125"/>
              <a:ext cx="227799" cy="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 name="Line 24"/>
            <p:cNvSpPr>
              <a:spLocks noChangeShapeType="1"/>
            </p:cNvSpPr>
            <p:nvPr/>
          </p:nvSpPr>
          <p:spPr bwMode="auto">
            <a:xfrm>
              <a:off x="24517301" y="11028193"/>
              <a:ext cx="0" cy="353001"/>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 name="Line 25"/>
            <p:cNvSpPr>
              <a:spLocks noChangeShapeType="1"/>
            </p:cNvSpPr>
            <p:nvPr/>
          </p:nvSpPr>
          <p:spPr bwMode="auto">
            <a:xfrm>
              <a:off x="24400793" y="11028193"/>
              <a:ext cx="231277" cy="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 name="Line 34"/>
            <p:cNvSpPr>
              <a:spLocks noChangeShapeType="1"/>
            </p:cNvSpPr>
            <p:nvPr/>
          </p:nvSpPr>
          <p:spPr bwMode="auto">
            <a:xfrm>
              <a:off x="23621758" y="12887096"/>
              <a:ext cx="227799" cy="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6" name="Line 35"/>
            <p:cNvSpPr>
              <a:spLocks noChangeShapeType="1"/>
            </p:cNvSpPr>
            <p:nvPr/>
          </p:nvSpPr>
          <p:spPr bwMode="auto">
            <a:xfrm>
              <a:off x="23734788" y="12803628"/>
              <a:ext cx="0" cy="83468"/>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7" name="Line 36"/>
            <p:cNvSpPr>
              <a:spLocks noChangeShapeType="1"/>
            </p:cNvSpPr>
            <p:nvPr/>
          </p:nvSpPr>
          <p:spPr bwMode="auto">
            <a:xfrm>
              <a:off x="24400793" y="12188052"/>
              <a:ext cx="231277" cy="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 name="Line 37"/>
            <p:cNvSpPr>
              <a:spLocks noChangeShapeType="1"/>
            </p:cNvSpPr>
            <p:nvPr/>
          </p:nvSpPr>
          <p:spPr bwMode="auto">
            <a:xfrm>
              <a:off x="24517301" y="12155012"/>
              <a:ext cx="0" cy="3304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 name="Oval 38"/>
            <p:cNvSpPr>
              <a:spLocks noChangeArrowheads="1"/>
            </p:cNvSpPr>
            <p:nvPr/>
          </p:nvSpPr>
          <p:spPr bwMode="auto">
            <a:xfrm>
              <a:off x="23717399" y="10636938"/>
              <a:ext cx="39996" cy="3477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0" name="Oval 39"/>
            <p:cNvSpPr>
              <a:spLocks noChangeArrowheads="1"/>
            </p:cNvSpPr>
            <p:nvPr/>
          </p:nvSpPr>
          <p:spPr bwMode="auto">
            <a:xfrm>
              <a:off x="24496434" y="10979504"/>
              <a:ext cx="3825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1" name="Oval 61"/>
            <p:cNvSpPr>
              <a:spLocks noChangeArrowheads="1"/>
            </p:cNvSpPr>
            <p:nvPr/>
          </p:nvSpPr>
          <p:spPr bwMode="auto">
            <a:xfrm>
              <a:off x="24496434" y="12168923"/>
              <a:ext cx="38256" cy="3999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2" name="Oval 62"/>
            <p:cNvSpPr>
              <a:spLocks noChangeArrowheads="1"/>
            </p:cNvSpPr>
            <p:nvPr/>
          </p:nvSpPr>
          <p:spPr bwMode="auto">
            <a:xfrm>
              <a:off x="23717399" y="11163829"/>
              <a:ext cx="39996" cy="3999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3" name="Oval 63"/>
            <p:cNvSpPr>
              <a:spLocks noChangeArrowheads="1"/>
            </p:cNvSpPr>
            <p:nvPr/>
          </p:nvSpPr>
          <p:spPr bwMode="auto">
            <a:xfrm>
              <a:off x="23717399" y="11217736"/>
              <a:ext cx="39996" cy="3999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4" name="Oval 64"/>
            <p:cNvSpPr>
              <a:spLocks noChangeArrowheads="1"/>
            </p:cNvSpPr>
            <p:nvPr/>
          </p:nvSpPr>
          <p:spPr bwMode="auto">
            <a:xfrm>
              <a:off x="23717399" y="11478573"/>
              <a:ext cx="3999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5" name="Oval 65"/>
            <p:cNvSpPr>
              <a:spLocks noChangeArrowheads="1"/>
            </p:cNvSpPr>
            <p:nvPr/>
          </p:nvSpPr>
          <p:spPr bwMode="auto">
            <a:xfrm>
              <a:off x="23717399" y="11523785"/>
              <a:ext cx="39996" cy="3999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6" name="Oval 66"/>
            <p:cNvSpPr>
              <a:spLocks noChangeArrowheads="1"/>
            </p:cNvSpPr>
            <p:nvPr/>
          </p:nvSpPr>
          <p:spPr bwMode="auto">
            <a:xfrm>
              <a:off x="23717399" y="11635076"/>
              <a:ext cx="3999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7" name="Oval 67"/>
            <p:cNvSpPr>
              <a:spLocks noChangeArrowheads="1"/>
            </p:cNvSpPr>
            <p:nvPr/>
          </p:nvSpPr>
          <p:spPr bwMode="auto">
            <a:xfrm>
              <a:off x="23717399" y="11753322"/>
              <a:ext cx="3999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8" name="Oval 68"/>
            <p:cNvSpPr>
              <a:spLocks noChangeArrowheads="1"/>
            </p:cNvSpPr>
            <p:nvPr/>
          </p:nvSpPr>
          <p:spPr bwMode="auto">
            <a:xfrm>
              <a:off x="23717399" y="11866351"/>
              <a:ext cx="39996" cy="3999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9" name="Oval 69"/>
            <p:cNvSpPr>
              <a:spLocks noChangeArrowheads="1"/>
            </p:cNvSpPr>
            <p:nvPr/>
          </p:nvSpPr>
          <p:spPr bwMode="auto">
            <a:xfrm>
              <a:off x="23717399" y="11899391"/>
              <a:ext cx="3999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0" name="Oval 70"/>
            <p:cNvSpPr>
              <a:spLocks noChangeArrowheads="1"/>
            </p:cNvSpPr>
            <p:nvPr/>
          </p:nvSpPr>
          <p:spPr bwMode="auto">
            <a:xfrm>
              <a:off x="23717399" y="11906347"/>
              <a:ext cx="39996" cy="3477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1" name="Oval 71"/>
            <p:cNvSpPr>
              <a:spLocks noChangeArrowheads="1"/>
            </p:cNvSpPr>
            <p:nvPr/>
          </p:nvSpPr>
          <p:spPr bwMode="auto">
            <a:xfrm>
              <a:off x="23717399" y="12867967"/>
              <a:ext cx="39996" cy="3651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2" name="Oval 72"/>
            <p:cNvSpPr>
              <a:spLocks noChangeArrowheads="1"/>
            </p:cNvSpPr>
            <p:nvPr/>
          </p:nvSpPr>
          <p:spPr bwMode="auto">
            <a:xfrm>
              <a:off x="23717399" y="12918397"/>
              <a:ext cx="39996" cy="3999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3" name="Oval 73"/>
            <p:cNvSpPr>
              <a:spLocks noChangeArrowheads="1"/>
            </p:cNvSpPr>
            <p:nvPr/>
          </p:nvSpPr>
          <p:spPr bwMode="auto">
            <a:xfrm>
              <a:off x="23717399" y="12946219"/>
              <a:ext cx="39996" cy="3651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4" name="Oval 74"/>
            <p:cNvSpPr>
              <a:spLocks noChangeArrowheads="1"/>
            </p:cNvSpPr>
            <p:nvPr/>
          </p:nvSpPr>
          <p:spPr bwMode="auto">
            <a:xfrm>
              <a:off x="23717399" y="12954913"/>
              <a:ext cx="39996" cy="382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5" name="Oval 75"/>
            <p:cNvSpPr>
              <a:spLocks noChangeArrowheads="1"/>
            </p:cNvSpPr>
            <p:nvPr/>
          </p:nvSpPr>
          <p:spPr bwMode="auto">
            <a:xfrm>
              <a:off x="23717399" y="13007081"/>
              <a:ext cx="39996" cy="3651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6" name="Oval 76"/>
            <p:cNvSpPr>
              <a:spLocks noChangeArrowheads="1"/>
            </p:cNvSpPr>
            <p:nvPr/>
          </p:nvSpPr>
          <p:spPr bwMode="auto">
            <a:xfrm>
              <a:off x="23717399" y="13064466"/>
              <a:ext cx="39996" cy="3651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grpSp>
      <p:grpSp>
        <p:nvGrpSpPr>
          <p:cNvPr id="97" name="Group 96"/>
          <p:cNvGrpSpPr/>
          <p:nvPr/>
        </p:nvGrpSpPr>
        <p:grpSpPr>
          <a:xfrm>
            <a:off x="4563405" y="1473017"/>
            <a:ext cx="4448818" cy="777105"/>
            <a:chOff x="24300889" y="9519393"/>
            <a:chExt cx="4493186" cy="777105"/>
          </a:xfrm>
        </p:grpSpPr>
        <p:sp>
          <p:nvSpPr>
            <p:cNvPr id="98" name="TextBox 97"/>
            <p:cNvSpPr txBox="1"/>
            <p:nvPr/>
          </p:nvSpPr>
          <p:spPr>
            <a:xfrm>
              <a:off x="24577261" y="9519393"/>
              <a:ext cx="2274239" cy="505699"/>
            </a:xfrm>
            <a:prstGeom prst="rect">
              <a:avLst/>
            </a:prstGeom>
            <a:noFill/>
          </p:spPr>
          <p:txBody>
            <a:bodyPr wrap="none" rtlCol="0">
              <a:spAutoFit/>
            </a:bodyPr>
            <a:lstStyle/>
            <a:p>
              <a:r>
                <a:rPr lang="en-US" sz="1200" dirty="0" smtClean="0"/>
                <a:t>Individual data with median </a:t>
              </a:r>
              <a:br>
                <a:rPr lang="en-US" sz="1200" dirty="0" smtClean="0"/>
              </a:br>
              <a:r>
                <a:rPr lang="en-US" sz="1200" dirty="0" smtClean="0"/>
                <a:t>and 25th/75th percentiles</a:t>
              </a:r>
              <a:endParaRPr lang="en-GB" sz="1200" dirty="0" smtClean="0"/>
            </a:p>
          </p:txBody>
        </p:sp>
        <p:sp>
          <p:nvSpPr>
            <p:cNvPr id="99" name="TextBox 98"/>
            <p:cNvSpPr txBox="1"/>
            <p:nvPr/>
          </p:nvSpPr>
          <p:spPr>
            <a:xfrm>
              <a:off x="27032557" y="9519393"/>
              <a:ext cx="1761518" cy="303419"/>
            </a:xfrm>
            <a:prstGeom prst="rect">
              <a:avLst/>
            </a:prstGeom>
            <a:noFill/>
          </p:spPr>
          <p:txBody>
            <a:bodyPr wrap="none" rtlCol="0">
              <a:spAutoFit/>
            </a:bodyPr>
            <a:lstStyle/>
            <a:p>
              <a:r>
                <a:rPr lang="en-US" sz="1200" dirty="0" smtClean="0"/>
                <a:t>10th/90th percentiles</a:t>
              </a:r>
              <a:endParaRPr lang="en-GB" sz="1200" dirty="0" smtClean="0"/>
            </a:p>
          </p:txBody>
        </p:sp>
        <p:sp>
          <p:nvSpPr>
            <p:cNvPr id="100" name="TextBox 99"/>
            <p:cNvSpPr txBox="1"/>
            <p:nvPr/>
          </p:nvSpPr>
          <p:spPr>
            <a:xfrm>
              <a:off x="27032557" y="9834833"/>
              <a:ext cx="1512461" cy="461665"/>
            </a:xfrm>
            <a:prstGeom prst="rect">
              <a:avLst/>
            </a:prstGeom>
            <a:noFill/>
          </p:spPr>
          <p:txBody>
            <a:bodyPr wrap="none" rtlCol="0">
              <a:spAutoFit/>
            </a:bodyPr>
            <a:lstStyle/>
            <a:p>
              <a:r>
                <a:rPr lang="en-US" sz="1200" dirty="0" smtClean="0"/>
                <a:t>Datapoints outside </a:t>
              </a:r>
              <a:br>
                <a:rPr lang="en-US" sz="1200" dirty="0" smtClean="0"/>
              </a:br>
              <a:r>
                <a:rPr lang="en-US" sz="1200" dirty="0" smtClean="0"/>
                <a:t>percentiles</a:t>
              </a:r>
              <a:endParaRPr lang="en-GB" sz="1200" dirty="0" smtClean="0"/>
            </a:p>
          </p:txBody>
        </p:sp>
        <p:sp>
          <p:nvSpPr>
            <p:cNvPr id="101" name="Rectangle 20"/>
            <p:cNvSpPr>
              <a:spLocks noChangeArrowheads="1"/>
            </p:cNvSpPr>
            <p:nvPr/>
          </p:nvSpPr>
          <p:spPr bwMode="auto">
            <a:xfrm>
              <a:off x="24502571" y="9609248"/>
              <a:ext cx="117491" cy="117323"/>
            </a:xfrm>
            <a:prstGeom prst="rect">
              <a:avLst/>
            </a:prstGeom>
            <a:solidFill>
              <a:schemeClr val="accent1"/>
            </a:solidFill>
            <a:ln w="127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02" name="Rectangle 20"/>
            <p:cNvSpPr>
              <a:spLocks noChangeArrowheads="1"/>
            </p:cNvSpPr>
            <p:nvPr/>
          </p:nvSpPr>
          <p:spPr bwMode="auto">
            <a:xfrm>
              <a:off x="24300889" y="9609248"/>
              <a:ext cx="117491" cy="117323"/>
            </a:xfrm>
            <a:prstGeom prst="rect">
              <a:avLst/>
            </a:prstGeom>
            <a:solidFill>
              <a:schemeClr val="accent2"/>
            </a:solidFill>
            <a:ln w="127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03" name="Oval 102"/>
            <p:cNvSpPr/>
            <p:nvPr/>
          </p:nvSpPr>
          <p:spPr>
            <a:xfrm>
              <a:off x="26926403" y="9944705"/>
              <a:ext cx="80133" cy="8013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4" name="Line 24"/>
            <p:cNvSpPr>
              <a:spLocks noChangeShapeType="1"/>
            </p:cNvSpPr>
            <p:nvPr/>
          </p:nvSpPr>
          <p:spPr bwMode="auto">
            <a:xfrm>
              <a:off x="26968009" y="9601589"/>
              <a:ext cx="0" cy="148869"/>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5" name="Line 25"/>
            <p:cNvSpPr>
              <a:spLocks noChangeShapeType="1"/>
            </p:cNvSpPr>
            <p:nvPr/>
          </p:nvSpPr>
          <p:spPr bwMode="auto">
            <a:xfrm>
              <a:off x="26851501" y="9599634"/>
              <a:ext cx="231277" cy="0"/>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grpSp>
      <p:sp>
        <p:nvSpPr>
          <p:cNvPr id="3" name="Rectangle 2"/>
          <p:cNvSpPr/>
          <p:nvPr/>
        </p:nvSpPr>
        <p:spPr>
          <a:xfrm>
            <a:off x="2472988" y="6003111"/>
            <a:ext cx="90000" cy="90000"/>
          </a:xfrm>
          <a:prstGeom prst="rect">
            <a:avLst/>
          </a:prstGeom>
          <a:solidFill>
            <a:srgbClr val="C3B600"/>
          </a:solidFill>
          <a:ln w="635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Rectangle 109"/>
          <p:cNvSpPr/>
          <p:nvPr/>
        </p:nvSpPr>
        <p:spPr>
          <a:xfrm>
            <a:off x="5935753" y="5997443"/>
            <a:ext cx="90000" cy="90000"/>
          </a:xfrm>
          <a:prstGeom prst="rect">
            <a:avLst/>
          </a:prstGeom>
          <a:solidFill>
            <a:srgbClr val="1CBECA"/>
          </a:solidFill>
          <a:ln w="635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
          <p:cNvSpPr>
            <a:spLocks noChangeArrowheads="1"/>
          </p:cNvSpPr>
          <p:nvPr/>
        </p:nvSpPr>
        <p:spPr bwMode="auto">
          <a:xfrm>
            <a:off x="133350" y="6528408"/>
            <a:ext cx="7242306" cy="324113"/>
          </a:xfrm>
          <a:prstGeom prst="rect">
            <a:avLst/>
          </a:prstGeom>
          <a:noFill/>
          <a:ln w="9525">
            <a:noFill/>
            <a:miter lim="800000"/>
            <a:headEnd/>
            <a:tailEnd/>
          </a:ln>
        </p:spPr>
        <p:txBody>
          <a:bodyPr wrap="square" lIns="0" tIns="0" rIns="0" bIns="0" anchor="b" anchorCtr="0">
            <a:noAutofit/>
          </a:bodyPr>
          <a:lstStyle/>
          <a:p>
            <a:endParaRPr lang="en-US" sz="1000" dirty="0" smtClean="0"/>
          </a:p>
          <a:p>
            <a:pPr>
              <a:spcAft>
                <a:spcPts val="300"/>
              </a:spcAft>
            </a:pPr>
            <a:r>
              <a:rPr lang="en-GB" sz="1200" dirty="0"/>
              <a:t/>
            </a:r>
            <a:br>
              <a:rPr lang="en-GB" sz="1200" dirty="0"/>
            </a:br>
            <a:r>
              <a:rPr lang="fr-FR" sz="1200" dirty="0"/>
              <a:t>Yang J et al. </a:t>
            </a:r>
            <a:r>
              <a:rPr lang="en-GB" sz="1200" dirty="0"/>
              <a:t>J </a:t>
            </a:r>
            <a:r>
              <a:rPr lang="en-GB" sz="1200" dirty="0" err="1"/>
              <a:t>Clin</a:t>
            </a:r>
            <a:r>
              <a:rPr lang="en-GB" sz="1200" dirty="0"/>
              <a:t> </a:t>
            </a:r>
            <a:r>
              <a:rPr lang="en-GB" sz="1200" dirty="0" err="1"/>
              <a:t>Oncol</a:t>
            </a:r>
            <a:r>
              <a:rPr lang="en-GB" sz="1200" dirty="0"/>
              <a:t> 33, 2015 (</a:t>
            </a:r>
            <a:r>
              <a:rPr lang="en-GB" sz="1200" dirty="0" err="1"/>
              <a:t>suppl</a:t>
            </a:r>
            <a:r>
              <a:rPr lang="en-GB" sz="1200" dirty="0"/>
              <a:t>; </a:t>
            </a:r>
            <a:r>
              <a:rPr lang="en-GB" sz="1200" dirty="0" err="1"/>
              <a:t>abstr</a:t>
            </a:r>
            <a:r>
              <a:rPr lang="en-GB" sz="1200" dirty="0"/>
              <a:t> 8073)</a:t>
            </a:r>
            <a:endParaRPr lang="en-US" sz="1200" dirty="0"/>
          </a:p>
        </p:txBody>
      </p:sp>
    </p:spTree>
    <p:extLst>
      <p:ext uri="{BB962C8B-B14F-4D97-AF65-F5344CB8AC3E}">
        <p14:creationId xmlns:p14="http://schemas.microsoft.com/office/powerpoint/2010/main" val="23464627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Group 127"/>
          <p:cNvGrpSpPr/>
          <p:nvPr/>
        </p:nvGrpSpPr>
        <p:grpSpPr>
          <a:xfrm>
            <a:off x="874095" y="1209823"/>
            <a:ext cx="7250106" cy="4346917"/>
            <a:chOff x="4236774" y="1220316"/>
            <a:chExt cx="4414307" cy="2409567"/>
          </a:xfrm>
        </p:grpSpPr>
        <p:sp>
          <p:nvSpPr>
            <p:cNvPr id="129" name="Round Same Side Corner Rectangle 128"/>
            <p:cNvSpPr/>
            <p:nvPr/>
          </p:nvSpPr>
          <p:spPr>
            <a:xfrm rot="10800000">
              <a:off x="4236774" y="1325540"/>
              <a:ext cx="4414304" cy="2304343"/>
            </a:xfrm>
            <a:prstGeom prst="round2SameRect">
              <a:avLst>
                <a:gd name="adj1" fmla="val 4503"/>
                <a:gd name="adj2" fmla="val 0"/>
              </a:avLst>
            </a:prstGeom>
            <a:solidFill>
              <a:schemeClr val="bg1"/>
            </a:solidFill>
            <a:ln w="127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Round Same Side Corner Rectangle 129"/>
            <p:cNvSpPr/>
            <p:nvPr/>
          </p:nvSpPr>
          <p:spPr>
            <a:xfrm>
              <a:off x="4236778" y="1220316"/>
              <a:ext cx="4414303" cy="105224"/>
            </a:xfrm>
            <a:prstGeom prst="round2SameRect">
              <a:avLst>
                <a:gd name="adj1" fmla="val 50000"/>
                <a:gd name="adj2" fmla="val 0"/>
              </a:avLst>
            </a:prstGeom>
            <a:solidFill>
              <a:schemeClr val="accent1"/>
            </a:solidFill>
            <a:ln w="127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a:xfrm>
            <a:off x="430824" y="218212"/>
            <a:ext cx="8550003" cy="798650"/>
          </a:xfrm>
        </p:spPr>
        <p:txBody>
          <a:bodyPr/>
          <a:lstStyle/>
          <a:p>
            <a:r>
              <a:rPr lang="en-GB" dirty="0"/>
              <a:t>PFS in </a:t>
            </a:r>
            <a:r>
              <a:rPr lang="en-GB" dirty="0" smtClean="0"/>
              <a:t>Patients Who Had or Had Not Dose Reductions Within </a:t>
            </a:r>
            <a:r>
              <a:rPr lang="en-GB" dirty="0"/>
              <a:t>the </a:t>
            </a:r>
            <a:r>
              <a:rPr lang="en-GB" dirty="0" smtClean="0"/>
              <a:t>First </a:t>
            </a:r>
            <a:r>
              <a:rPr lang="en-GB" dirty="0"/>
              <a:t>6 </a:t>
            </a:r>
            <a:r>
              <a:rPr lang="en-GB" dirty="0" smtClean="0"/>
              <a:t>Months</a:t>
            </a:r>
            <a:endParaRPr lang="en-GB" dirty="0"/>
          </a:p>
        </p:txBody>
      </p:sp>
      <p:sp>
        <p:nvSpPr>
          <p:cNvPr id="5" name="Content Placeholder 4"/>
          <p:cNvSpPr>
            <a:spLocks noGrp="1"/>
          </p:cNvSpPr>
          <p:nvPr>
            <p:ph idx="1"/>
          </p:nvPr>
        </p:nvSpPr>
        <p:spPr>
          <a:xfrm>
            <a:off x="289328" y="5607856"/>
            <a:ext cx="8342052" cy="1031021"/>
          </a:xfrm>
        </p:spPr>
        <p:txBody>
          <a:bodyPr/>
          <a:lstStyle/>
          <a:p>
            <a:pPr marL="0" indent="0">
              <a:buNone/>
            </a:pPr>
            <a:r>
              <a:rPr lang="en-GB" dirty="0" smtClean="0"/>
              <a:t>Median </a:t>
            </a:r>
            <a:r>
              <a:rPr lang="en-GB" dirty="0"/>
              <a:t>PFS was similar in patients who had afatinib dose reductions in the first 6 months and those who remained on afatinib 40 mg once </a:t>
            </a:r>
            <a:r>
              <a:rPr lang="en-GB" dirty="0" smtClean="0"/>
              <a:t>daily</a:t>
            </a:r>
            <a:endParaRPr lang="en-GB" dirty="0"/>
          </a:p>
          <a:p>
            <a:endParaRPr lang="en-GB" dirty="0"/>
          </a:p>
        </p:txBody>
      </p:sp>
      <p:sp>
        <p:nvSpPr>
          <p:cNvPr id="4" name="Slide Number Placeholder 3"/>
          <p:cNvSpPr>
            <a:spLocks noGrp="1"/>
          </p:cNvSpPr>
          <p:nvPr>
            <p:ph type="sldNum" sz="quarter" idx="12"/>
          </p:nvPr>
        </p:nvSpPr>
        <p:spPr/>
        <p:txBody>
          <a:bodyPr/>
          <a:lstStyle/>
          <a:p>
            <a:fld id="{677F52A4-604D-42BA-A94F-BB7ADAD781D5}" type="slidenum">
              <a:rPr lang="fr-FR" smtClean="0">
                <a:solidFill>
                  <a:prstClr val="black">
                    <a:tint val="75000"/>
                  </a:prstClr>
                </a:solidFill>
              </a:rPr>
              <a:pPr/>
              <a:t>8</a:t>
            </a:fld>
            <a:endParaRPr lang="fr-FR">
              <a:solidFill>
                <a:prstClr val="black">
                  <a:tint val="75000"/>
                </a:prstClr>
              </a:solidFill>
            </a:endParaRPr>
          </a:p>
        </p:txBody>
      </p:sp>
      <p:sp>
        <p:nvSpPr>
          <p:cNvPr id="8" name="TextBox 7"/>
          <p:cNvSpPr txBox="1"/>
          <p:nvPr/>
        </p:nvSpPr>
        <p:spPr>
          <a:xfrm>
            <a:off x="1208252" y="4899122"/>
            <a:ext cx="1325626" cy="246221"/>
          </a:xfrm>
          <a:prstGeom prst="rect">
            <a:avLst/>
          </a:prstGeom>
          <a:noFill/>
        </p:spPr>
        <p:txBody>
          <a:bodyPr wrap="square" rtlCol="0">
            <a:spAutoFit/>
          </a:bodyPr>
          <a:lstStyle/>
          <a:p>
            <a:pPr>
              <a:tabLst>
                <a:tab pos="1076325" algn="ctr"/>
              </a:tabLst>
            </a:pPr>
            <a:r>
              <a:rPr lang="en-GB" sz="1000" dirty="0" smtClean="0"/>
              <a:t>No. at risk</a:t>
            </a:r>
          </a:p>
        </p:txBody>
      </p:sp>
      <p:sp>
        <p:nvSpPr>
          <p:cNvPr id="9" name="TextBox 8"/>
          <p:cNvSpPr txBox="1"/>
          <p:nvPr/>
        </p:nvSpPr>
        <p:spPr>
          <a:xfrm>
            <a:off x="1208251" y="5047354"/>
            <a:ext cx="1587878" cy="246221"/>
          </a:xfrm>
          <a:prstGeom prst="rect">
            <a:avLst/>
          </a:prstGeom>
          <a:noFill/>
        </p:spPr>
        <p:txBody>
          <a:bodyPr wrap="square" rtlCol="0">
            <a:spAutoFit/>
          </a:bodyPr>
          <a:lstStyle/>
          <a:p>
            <a:pPr>
              <a:tabLst>
                <a:tab pos="1076325" algn="ctr"/>
              </a:tabLst>
            </a:pPr>
            <a:r>
              <a:rPr lang="en-GB" sz="1000" dirty="0" smtClean="0">
                <a:solidFill>
                  <a:schemeClr val="accent1"/>
                </a:solidFill>
              </a:rPr>
              <a:t>&lt;40 mg in first 6 months</a:t>
            </a:r>
          </a:p>
        </p:txBody>
      </p:sp>
      <p:sp>
        <p:nvSpPr>
          <p:cNvPr id="10" name="TextBox 9"/>
          <p:cNvSpPr txBox="1"/>
          <p:nvPr/>
        </p:nvSpPr>
        <p:spPr>
          <a:xfrm>
            <a:off x="1208251" y="5197897"/>
            <a:ext cx="1587878" cy="246221"/>
          </a:xfrm>
          <a:prstGeom prst="rect">
            <a:avLst/>
          </a:prstGeom>
          <a:noFill/>
        </p:spPr>
        <p:txBody>
          <a:bodyPr wrap="square" rtlCol="0">
            <a:spAutoFit/>
          </a:bodyPr>
          <a:lstStyle/>
          <a:p>
            <a:pPr>
              <a:tabLst>
                <a:tab pos="1076325" algn="ctr"/>
              </a:tabLst>
            </a:pPr>
            <a:r>
              <a:rPr lang="en-GB" sz="1000" dirty="0">
                <a:solidFill>
                  <a:schemeClr val="accent2"/>
                </a:solidFill>
              </a:rPr>
              <a:t>≥</a:t>
            </a:r>
            <a:r>
              <a:rPr lang="en-GB" sz="1000" dirty="0" smtClean="0">
                <a:solidFill>
                  <a:schemeClr val="accent2"/>
                </a:solidFill>
              </a:rPr>
              <a:t>40 mg for first 6 months</a:t>
            </a:r>
          </a:p>
        </p:txBody>
      </p:sp>
      <p:sp>
        <p:nvSpPr>
          <p:cNvPr id="11" name="TextBox 10"/>
          <p:cNvSpPr txBox="1"/>
          <p:nvPr/>
        </p:nvSpPr>
        <p:spPr>
          <a:xfrm>
            <a:off x="2680667" y="5047354"/>
            <a:ext cx="396108" cy="246221"/>
          </a:xfrm>
          <a:prstGeom prst="rect">
            <a:avLst/>
          </a:prstGeom>
          <a:noFill/>
        </p:spPr>
        <p:txBody>
          <a:bodyPr wrap="square" rtlCol="0">
            <a:spAutoFit/>
          </a:bodyPr>
          <a:lstStyle/>
          <a:p>
            <a:pPr algn="ctr">
              <a:tabLst>
                <a:tab pos="1076325" algn="ctr"/>
              </a:tabLst>
            </a:pPr>
            <a:r>
              <a:rPr lang="en-GB" sz="1000" dirty="0" smtClean="0">
                <a:solidFill>
                  <a:schemeClr val="accent1"/>
                </a:solidFill>
              </a:rPr>
              <a:t>105</a:t>
            </a:r>
          </a:p>
        </p:txBody>
      </p:sp>
      <p:sp>
        <p:nvSpPr>
          <p:cNvPr id="12" name="TextBox 11"/>
          <p:cNvSpPr txBox="1"/>
          <p:nvPr/>
        </p:nvSpPr>
        <p:spPr>
          <a:xfrm>
            <a:off x="2680667" y="5197897"/>
            <a:ext cx="396108" cy="246221"/>
          </a:xfrm>
          <a:prstGeom prst="rect">
            <a:avLst/>
          </a:prstGeom>
          <a:noFill/>
        </p:spPr>
        <p:txBody>
          <a:bodyPr wrap="square" rtlCol="0">
            <a:spAutoFit/>
          </a:bodyPr>
          <a:lstStyle/>
          <a:p>
            <a:pPr algn="ctr">
              <a:tabLst>
                <a:tab pos="1076325" algn="ctr"/>
              </a:tabLst>
            </a:pPr>
            <a:r>
              <a:rPr lang="en-US" sz="1000" dirty="0" smtClean="0">
                <a:solidFill>
                  <a:schemeClr val="accent2"/>
                </a:solidFill>
              </a:rPr>
              <a:t>124</a:t>
            </a:r>
            <a:endParaRPr lang="en-GB" sz="1000" dirty="0" smtClean="0">
              <a:solidFill>
                <a:schemeClr val="accent2"/>
              </a:solidFill>
            </a:endParaRPr>
          </a:p>
        </p:txBody>
      </p:sp>
      <p:sp>
        <p:nvSpPr>
          <p:cNvPr id="13" name="TextBox 12"/>
          <p:cNvSpPr txBox="1"/>
          <p:nvPr/>
        </p:nvSpPr>
        <p:spPr>
          <a:xfrm>
            <a:off x="3214699" y="5047354"/>
            <a:ext cx="396108" cy="246221"/>
          </a:xfrm>
          <a:prstGeom prst="rect">
            <a:avLst/>
          </a:prstGeom>
          <a:noFill/>
        </p:spPr>
        <p:txBody>
          <a:bodyPr wrap="square" rtlCol="0">
            <a:spAutoFit/>
          </a:bodyPr>
          <a:lstStyle/>
          <a:p>
            <a:pPr algn="ctr">
              <a:tabLst>
                <a:tab pos="1076325" algn="ctr"/>
              </a:tabLst>
            </a:pPr>
            <a:r>
              <a:rPr lang="en-GB" sz="1000" dirty="0" smtClean="0">
                <a:solidFill>
                  <a:schemeClr val="accent1"/>
                </a:solidFill>
              </a:rPr>
              <a:t>87</a:t>
            </a:r>
          </a:p>
        </p:txBody>
      </p:sp>
      <p:sp>
        <p:nvSpPr>
          <p:cNvPr id="14" name="TextBox 13"/>
          <p:cNvSpPr txBox="1"/>
          <p:nvPr/>
        </p:nvSpPr>
        <p:spPr>
          <a:xfrm>
            <a:off x="3214699" y="5197897"/>
            <a:ext cx="396108" cy="246221"/>
          </a:xfrm>
          <a:prstGeom prst="rect">
            <a:avLst/>
          </a:prstGeom>
          <a:noFill/>
        </p:spPr>
        <p:txBody>
          <a:bodyPr wrap="square" rtlCol="0">
            <a:spAutoFit/>
          </a:bodyPr>
          <a:lstStyle/>
          <a:p>
            <a:pPr algn="ctr">
              <a:tabLst>
                <a:tab pos="1076325" algn="ctr"/>
              </a:tabLst>
            </a:pPr>
            <a:r>
              <a:rPr lang="en-US" sz="1000" dirty="0" smtClean="0">
                <a:solidFill>
                  <a:schemeClr val="accent2"/>
                </a:solidFill>
              </a:rPr>
              <a:t>93</a:t>
            </a:r>
            <a:endParaRPr lang="en-GB" sz="1000" dirty="0" smtClean="0">
              <a:solidFill>
                <a:schemeClr val="accent2"/>
              </a:solidFill>
            </a:endParaRPr>
          </a:p>
        </p:txBody>
      </p:sp>
      <p:sp>
        <p:nvSpPr>
          <p:cNvPr id="15" name="TextBox 14"/>
          <p:cNvSpPr txBox="1"/>
          <p:nvPr/>
        </p:nvSpPr>
        <p:spPr>
          <a:xfrm>
            <a:off x="3746629" y="5047354"/>
            <a:ext cx="396108" cy="246221"/>
          </a:xfrm>
          <a:prstGeom prst="rect">
            <a:avLst/>
          </a:prstGeom>
          <a:noFill/>
        </p:spPr>
        <p:txBody>
          <a:bodyPr wrap="square" rtlCol="0">
            <a:spAutoFit/>
          </a:bodyPr>
          <a:lstStyle/>
          <a:p>
            <a:pPr algn="ctr">
              <a:tabLst>
                <a:tab pos="1076325" algn="ctr"/>
              </a:tabLst>
            </a:pPr>
            <a:r>
              <a:rPr lang="en-GB" sz="1000" dirty="0" smtClean="0">
                <a:solidFill>
                  <a:schemeClr val="accent1"/>
                </a:solidFill>
              </a:rPr>
              <a:t>75</a:t>
            </a:r>
          </a:p>
        </p:txBody>
      </p:sp>
      <p:sp>
        <p:nvSpPr>
          <p:cNvPr id="16" name="TextBox 15"/>
          <p:cNvSpPr txBox="1"/>
          <p:nvPr/>
        </p:nvSpPr>
        <p:spPr>
          <a:xfrm>
            <a:off x="3746629" y="5197897"/>
            <a:ext cx="396108" cy="246221"/>
          </a:xfrm>
          <a:prstGeom prst="rect">
            <a:avLst/>
          </a:prstGeom>
          <a:noFill/>
        </p:spPr>
        <p:txBody>
          <a:bodyPr wrap="square" rtlCol="0">
            <a:spAutoFit/>
          </a:bodyPr>
          <a:lstStyle/>
          <a:p>
            <a:pPr algn="ctr">
              <a:tabLst>
                <a:tab pos="1076325" algn="ctr"/>
              </a:tabLst>
            </a:pPr>
            <a:r>
              <a:rPr lang="en-US" sz="1000" dirty="0" smtClean="0">
                <a:solidFill>
                  <a:schemeClr val="accent2"/>
                </a:solidFill>
              </a:rPr>
              <a:t>76</a:t>
            </a:r>
            <a:endParaRPr lang="en-GB" sz="1000" dirty="0" smtClean="0">
              <a:solidFill>
                <a:schemeClr val="accent2"/>
              </a:solidFill>
            </a:endParaRPr>
          </a:p>
        </p:txBody>
      </p:sp>
      <p:sp>
        <p:nvSpPr>
          <p:cNvPr id="17" name="TextBox 16"/>
          <p:cNvSpPr txBox="1"/>
          <p:nvPr/>
        </p:nvSpPr>
        <p:spPr>
          <a:xfrm>
            <a:off x="4269022" y="5047354"/>
            <a:ext cx="396108" cy="246221"/>
          </a:xfrm>
          <a:prstGeom prst="rect">
            <a:avLst/>
          </a:prstGeom>
          <a:noFill/>
        </p:spPr>
        <p:txBody>
          <a:bodyPr wrap="square" rtlCol="0">
            <a:spAutoFit/>
          </a:bodyPr>
          <a:lstStyle/>
          <a:p>
            <a:pPr algn="ctr">
              <a:tabLst>
                <a:tab pos="1076325" algn="ctr"/>
              </a:tabLst>
            </a:pPr>
            <a:r>
              <a:rPr lang="en-GB" sz="1000" dirty="0" smtClean="0">
                <a:solidFill>
                  <a:schemeClr val="accent1"/>
                </a:solidFill>
              </a:rPr>
              <a:t>58</a:t>
            </a:r>
          </a:p>
        </p:txBody>
      </p:sp>
      <p:sp>
        <p:nvSpPr>
          <p:cNvPr id="18" name="TextBox 17"/>
          <p:cNvSpPr txBox="1"/>
          <p:nvPr/>
        </p:nvSpPr>
        <p:spPr>
          <a:xfrm>
            <a:off x="4269022" y="5197897"/>
            <a:ext cx="396108" cy="246221"/>
          </a:xfrm>
          <a:prstGeom prst="rect">
            <a:avLst/>
          </a:prstGeom>
          <a:noFill/>
        </p:spPr>
        <p:txBody>
          <a:bodyPr wrap="square" rtlCol="0">
            <a:spAutoFit/>
          </a:bodyPr>
          <a:lstStyle/>
          <a:p>
            <a:pPr algn="ctr">
              <a:tabLst>
                <a:tab pos="1076325" algn="ctr"/>
              </a:tabLst>
            </a:pPr>
            <a:r>
              <a:rPr lang="en-US" sz="1000" dirty="0" smtClean="0">
                <a:solidFill>
                  <a:schemeClr val="accent2"/>
                </a:solidFill>
              </a:rPr>
              <a:t>62</a:t>
            </a:r>
            <a:endParaRPr lang="en-GB" sz="1000" dirty="0" smtClean="0">
              <a:solidFill>
                <a:schemeClr val="accent2"/>
              </a:solidFill>
            </a:endParaRPr>
          </a:p>
        </p:txBody>
      </p:sp>
      <p:sp>
        <p:nvSpPr>
          <p:cNvPr id="19" name="TextBox 18"/>
          <p:cNvSpPr txBox="1"/>
          <p:nvPr/>
        </p:nvSpPr>
        <p:spPr>
          <a:xfrm>
            <a:off x="4796178" y="5047354"/>
            <a:ext cx="396108" cy="246221"/>
          </a:xfrm>
          <a:prstGeom prst="rect">
            <a:avLst/>
          </a:prstGeom>
          <a:noFill/>
        </p:spPr>
        <p:txBody>
          <a:bodyPr wrap="square" rtlCol="0">
            <a:spAutoFit/>
          </a:bodyPr>
          <a:lstStyle/>
          <a:p>
            <a:pPr algn="ctr">
              <a:tabLst>
                <a:tab pos="1076325" algn="ctr"/>
              </a:tabLst>
            </a:pPr>
            <a:r>
              <a:rPr lang="en-GB" sz="1000" dirty="0" smtClean="0">
                <a:solidFill>
                  <a:schemeClr val="accent1"/>
                </a:solidFill>
              </a:rPr>
              <a:t>41</a:t>
            </a:r>
          </a:p>
        </p:txBody>
      </p:sp>
      <p:sp>
        <p:nvSpPr>
          <p:cNvPr id="20" name="TextBox 19"/>
          <p:cNvSpPr txBox="1"/>
          <p:nvPr/>
        </p:nvSpPr>
        <p:spPr>
          <a:xfrm>
            <a:off x="4796178" y="5197897"/>
            <a:ext cx="396108" cy="246221"/>
          </a:xfrm>
          <a:prstGeom prst="rect">
            <a:avLst/>
          </a:prstGeom>
          <a:noFill/>
        </p:spPr>
        <p:txBody>
          <a:bodyPr wrap="square" rtlCol="0">
            <a:spAutoFit/>
          </a:bodyPr>
          <a:lstStyle/>
          <a:p>
            <a:pPr algn="ctr">
              <a:tabLst>
                <a:tab pos="1076325" algn="ctr"/>
              </a:tabLst>
            </a:pPr>
            <a:r>
              <a:rPr lang="en-US" sz="1000" dirty="0" smtClean="0">
                <a:solidFill>
                  <a:schemeClr val="accent2"/>
                </a:solidFill>
              </a:rPr>
              <a:t>36</a:t>
            </a:r>
            <a:endParaRPr lang="en-GB" sz="1000" dirty="0" smtClean="0">
              <a:solidFill>
                <a:schemeClr val="accent2"/>
              </a:solidFill>
            </a:endParaRPr>
          </a:p>
        </p:txBody>
      </p:sp>
      <p:sp>
        <p:nvSpPr>
          <p:cNvPr id="21" name="TextBox 20"/>
          <p:cNvSpPr txBox="1"/>
          <p:nvPr/>
        </p:nvSpPr>
        <p:spPr>
          <a:xfrm>
            <a:off x="5322568" y="5047354"/>
            <a:ext cx="396108" cy="246221"/>
          </a:xfrm>
          <a:prstGeom prst="rect">
            <a:avLst/>
          </a:prstGeom>
          <a:noFill/>
        </p:spPr>
        <p:txBody>
          <a:bodyPr wrap="square" rtlCol="0">
            <a:spAutoFit/>
          </a:bodyPr>
          <a:lstStyle/>
          <a:p>
            <a:pPr algn="ctr">
              <a:tabLst>
                <a:tab pos="1076325" algn="ctr"/>
              </a:tabLst>
            </a:pPr>
            <a:r>
              <a:rPr lang="en-GB" sz="1000" dirty="0" smtClean="0">
                <a:solidFill>
                  <a:schemeClr val="accent1"/>
                </a:solidFill>
              </a:rPr>
              <a:t>26</a:t>
            </a:r>
          </a:p>
        </p:txBody>
      </p:sp>
      <p:sp>
        <p:nvSpPr>
          <p:cNvPr id="22" name="TextBox 21"/>
          <p:cNvSpPr txBox="1"/>
          <p:nvPr/>
        </p:nvSpPr>
        <p:spPr>
          <a:xfrm>
            <a:off x="5322568" y="5197897"/>
            <a:ext cx="396108" cy="246221"/>
          </a:xfrm>
          <a:prstGeom prst="rect">
            <a:avLst/>
          </a:prstGeom>
          <a:noFill/>
        </p:spPr>
        <p:txBody>
          <a:bodyPr wrap="square" rtlCol="0">
            <a:spAutoFit/>
          </a:bodyPr>
          <a:lstStyle/>
          <a:p>
            <a:pPr algn="ctr">
              <a:tabLst>
                <a:tab pos="1076325" algn="ctr"/>
              </a:tabLst>
            </a:pPr>
            <a:r>
              <a:rPr lang="en-US" sz="1000" dirty="0" smtClean="0">
                <a:solidFill>
                  <a:schemeClr val="accent2"/>
                </a:solidFill>
              </a:rPr>
              <a:t>24</a:t>
            </a:r>
            <a:endParaRPr lang="en-GB" sz="1000" dirty="0" smtClean="0">
              <a:solidFill>
                <a:schemeClr val="accent2"/>
              </a:solidFill>
            </a:endParaRPr>
          </a:p>
        </p:txBody>
      </p:sp>
      <p:sp>
        <p:nvSpPr>
          <p:cNvPr id="23" name="TextBox 22"/>
          <p:cNvSpPr txBox="1"/>
          <p:nvPr/>
        </p:nvSpPr>
        <p:spPr>
          <a:xfrm>
            <a:off x="5827013" y="5047354"/>
            <a:ext cx="396108" cy="246221"/>
          </a:xfrm>
          <a:prstGeom prst="rect">
            <a:avLst/>
          </a:prstGeom>
          <a:noFill/>
        </p:spPr>
        <p:txBody>
          <a:bodyPr wrap="square" rtlCol="0">
            <a:spAutoFit/>
          </a:bodyPr>
          <a:lstStyle/>
          <a:p>
            <a:pPr algn="ctr">
              <a:tabLst>
                <a:tab pos="1076325" algn="ctr"/>
              </a:tabLst>
            </a:pPr>
            <a:r>
              <a:rPr lang="en-GB" sz="1000" dirty="0" smtClean="0">
                <a:solidFill>
                  <a:schemeClr val="accent1"/>
                </a:solidFill>
              </a:rPr>
              <a:t>15</a:t>
            </a:r>
          </a:p>
        </p:txBody>
      </p:sp>
      <p:sp>
        <p:nvSpPr>
          <p:cNvPr id="24" name="TextBox 23"/>
          <p:cNvSpPr txBox="1"/>
          <p:nvPr/>
        </p:nvSpPr>
        <p:spPr>
          <a:xfrm>
            <a:off x="5827013" y="5197897"/>
            <a:ext cx="396108" cy="246221"/>
          </a:xfrm>
          <a:prstGeom prst="rect">
            <a:avLst/>
          </a:prstGeom>
          <a:noFill/>
        </p:spPr>
        <p:txBody>
          <a:bodyPr wrap="square" rtlCol="0">
            <a:spAutoFit/>
          </a:bodyPr>
          <a:lstStyle/>
          <a:p>
            <a:pPr algn="ctr">
              <a:tabLst>
                <a:tab pos="1076325" algn="ctr"/>
              </a:tabLst>
            </a:pPr>
            <a:r>
              <a:rPr lang="en-US" sz="1000" dirty="0" smtClean="0">
                <a:solidFill>
                  <a:schemeClr val="accent2"/>
                </a:solidFill>
              </a:rPr>
              <a:t>16</a:t>
            </a:r>
            <a:endParaRPr lang="en-GB" sz="1000" dirty="0" smtClean="0">
              <a:solidFill>
                <a:schemeClr val="accent2"/>
              </a:solidFill>
            </a:endParaRPr>
          </a:p>
        </p:txBody>
      </p:sp>
      <p:sp>
        <p:nvSpPr>
          <p:cNvPr id="25" name="TextBox 24"/>
          <p:cNvSpPr txBox="1"/>
          <p:nvPr/>
        </p:nvSpPr>
        <p:spPr>
          <a:xfrm>
            <a:off x="6366675" y="5047354"/>
            <a:ext cx="396108" cy="246221"/>
          </a:xfrm>
          <a:prstGeom prst="rect">
            <a:avLst/>
          </a:prstGeom>
          <a:noFill/>
        </p:spPr>
        <p:txBody>
          <a:bodyPr wrap="square" rtlCol="0">
            <a:spAutoFit/>
          </a:bodyPr>
          <a:lstStyle/>
          <a:p>
            <a:pPr algn="ctr">
              <a:tabLst>
                <a:tab pos="1076325" algn="ctr"/>
              </a:tabLst>
            </a:pPr>
            <a:r>
              <a:rPr lang="en-GB" sz="1000" dirty="0" smtClean="0">
                <a:solidFill>
                  <a:schemeClr val="accent1"/>
                </a:solidFill>
              </a:rPr>
              <a:t>6</a:t>
            </a:r>
          </a:p>
        </p:txBody>
      </p:sp>
      <p:sp>
        <p:nvSpPr>
          <p:cNvPr id="26" name="TextBox 25"/>
          <p:cNvSpPr txBox="1"/>
          <p:nvPr/>
        </p:nvSpPr>
        <p:spPr>
          <a:xfrm>
            <a:off x="6366675" y="5197897"/>
            <a:ext cx="396108" cy="246221"/>
          </a:xfrm>
          <a:prstGeom prst="rect">
            <a:avLst/>
          </a:prstGeom>
          <a:noFill/>
        </p:spPr>
        <p:txBody>
          <a:bodyPr wrap="square" rtlCol="0">
            <a:spAutoFit/>
          </a:bodyPr>
          <a:lstStyle/>
          <a:p>
            <a:pPr algn="ctr">
              <a:tabLst>
                <a:tab pos="1076325" algn="ctr"/>
              </a:tabLst>
            </a:pPr>
            <a:r>
              <a:rPr lang="en-US" sz="1000" dirty="0" smtClean="0">
                <a:solidFill>
                  <a:schemeClr val="accent2"/>
                </a:solidFill>
              </a:rPr>
              <a:t>4</a:t>
            </a:r>
            <a:endParaRPr lang="en-GB" sz="1000" dirty="0" smtClean="0">
              <a:solidFill>
                <a:schemeClr val="accent2"/>
              </a:solidFill>
            </a:endParaRPr>
          </a:p>
        </p:txBody>
      </p:sp>
      <p:sp>
        <p:nvSpPr>
          <p:cNvPr id="27" name="TextBox 26"/>
          <p:cNvSpPr txBox="1"/>
          <p:nvPr/>
        </p:nvSpPr>
        <p:spPr>
          <a:xfrm>
            <a:off x="6894173" y="5047354"/>
            <a:ext cx="396108" cy="246221"/>
          </a:xfrm>
          <a:prstGeom prst="rect">
            <a:avLst/>
          </a:prstGeom>
          <a:noFill/>
        </p:spPr>
        <p:txBody>
          <a:bodyPr wrap="square" rtlCol="0">
            <a:spAutoFit/>
          </a:bodyPr>
          <a:lstStyle/>
          <a:p>
            <a:pPr algn="ctr">
              <a:tabLst>
                <a:tab pos="1076325" algn="ctr"/>
              </a:tabLst>
            </a:pPr>
            <a:r>
              <a:rPr lang="en-GB" sz="1000" dirty="0" smtClean="0">
                <a:solidFill>
                  <a:schemeClr val="accent1"/>
                </a:solidFill>
              </a:rPr>
              <a:t>2</a:t>
            </a:r>
          </a:p>
        </p:txBody>
      </p:sp>
      <p:sp>
        <p:nvSpPr>
          <p:cNvPr id="28" name="TextBox 27"/>
          <p:cNvSpPr txBox="1"/>
          <p:nvPr/>
        </p:nvSpPr>
        <p:spPr>
          <a:xfrm>
            <a:off x="6894173" y="5197897"/>
            <a:ext cx="396108" cy="246221"/>
          </a:xfrm>
          <a:prstGeom prst="rect">
            <a:avLst/>
          </a:prstGeom>
          <a:noFill/>
        </p:spPr>
        <p:txBody>
          <a:bodyPr wrap="square" rtlCol="0">
            <a:spAutoFit/>
          </a:bodyPr>
          <a:lstStyle/>
          <a:p>
            <a:pPr algn="ctr">
              <a:tabLst>
                <a:tab pos="1076325" algn="ctr"/>
              </a:tabLst>
            </a:pPr>
            <a:r>
              <a:rPr lang="en-US" sz="1000" dirty="0" smtClean="0">
                <a:solidFill>
                  <a:schemeClr val="accent2"/>
                </a:solidFill>
              </a:rPr>
              <a:t>1</a:t>
            </a:r>
            <a:endParaRPr lang="en-GB" sz="1000" dirty="0" smtClean="0">
              <a:solidFill>
                <a:schemeClr val="accent2"/>
              </a:solidFill>
            </a:endParaRPr>
          </a:p>
        </p:txBody>
      </p:sp>
      <p:sp>
        <p:nvSpPr>
          <p:cNvPr id="29" name="TextBox 28"/>
          <p:cNvSpPr txBox="1"/>
          <p:nvPr/>
        </p:nvSpPr>
        <p:spPr>
          <a:xfrm>
            <a:off x="7401165" y="5047354"/>
            <a:ext cx="396108" cy="246221"/>
          </a:xfrm>
          <a:prstGeom prst="rect">
            <a:avLst/>
          </a:prstGeom>
          <a:noFill/>
        </p:spPr>
        <p:txBody>
          <a:bodyPr wrap="square" rtlCol="0">
            <a:spAutoFit/>
          </a:bodyPr>
          <a:lstStyle/>
          <a:p>
            <a:pPr algn="ctr">
              <a:tabLst>
                <a:tab pos="1076325" algn="ctr"/>
              </a:tabLst>
            </a:pPr>
            <a:r>
              <a:rPr lang="en-GB" sz="1000" dirty="0" smtClean="0">
                <a:solidFill>
                  <a:schemeClr val="accent1"/>
                </a:solidFill>
              </a:rPr>
              <a:t>0</a:t>
            </a:r>
          </a:p>
        </p:txBody>
      </p:sp>
      <p:sp>
        <p:nvSpPr>
          <p:cNvPr id="30" name="TextBox 29"/>
          <p:cNvSpPr txBox="1"/>
          <p:nvPr/>
        </p:nvSpPr>
        <p:spPr>
          <a:xfrm>
            <a:off x="7401165" y="5197897"/>
            <a:ext cx="396108" cy="246221"/>
          </a:xfrm>
          <a:prstGeom prst="rect">
            <a:avLst/>
          </a:prstGeom>
          <a:noFill/>
        </p:spPr>
        <p:txBody>
          <a:bodyPr wrap="square" rtlCol="0">
            <a:spAutoFit/>
          </a:bodyPr>
          <a:lstStyle/>
          <a:p>
            <a:pPr algn="ctr">
              <a:tabLst>
                <a:tab pos="1076325" algn="ctr"/>
              </a:tabLst>
            </a:pPr>
            <a:r>
              <a:rPr lang="en-US" sz="1000" dirty="0" smtClean="0">
                <a:solidFill>
                  <a:schemeClr val="accent2"/>
                </a:solidFill>
              </a:rPr>
              <a:t>0</a:t>
            </a:r>
            <a:endParaRPr lang="en-GB" sz="1000" dirty="0" smtClean="0">
              <a:solidFill>
                <a:schemeClr val="accent2"/>
              </a:solidFill>
            </a:endParaRPr>
          </a:p>
        </p:txBody>
      </p:sp>
      <p:grpSp>
        <p:nvGrpSpPr>
          <p:cNvPr id="32" name="Group 31"/>
          <p:cNvGrpSpPr/>
          <p:nvPr/>
        </p:nvGrpSpPr>
        <p:grpSpPr>
          <a:xfrm>
            <a:off x="2196762" y="2099304"/>
            <a:ext cx="5614672" cy="2898165"/>
            <a:chOff x="29730986" y="6499926"/>
            <a:chExt cx="5288931" cy="2730028"/>
          </a:xfrm>
        </p:grpSpPr>
        <p:sp>
          <p:nvSpPr>
            <p:cNvPr id="33" name="TextBox 32"/>
            <p:cNvSpPr txBox="1"/>
            <p:nvPr/>
          </p:nvSpPr>
          <p:spPr>
            <a:xfrm>
              <a:off x="30380578" y="8952955"/>
              <a:ext cx="4445000" cy="276999"/>
            </a:xfrm>
            <a:prstGeom prst="rect">
              <a:avLst/>
            </a:prstGeom>
            <a:noFill/>
          </p:spPr>
          <p:txBody>
            <a:bodyPr wrap="square" rtlCol="0">
              <a:spAutoFit/>
            </a:bodyPr>
            <a:lstStyle/>
            <a:p>
              <a:pPr algn="ctr">
                <a:tabLst>
                  <a:tab pos="1076325" algn="ctr"/>
                </a:tabLst>
              </a:pPr>
              <a:r>
                <a:rPr lang="en-GB" sz="1200" dirty="0" smtClean="0"/>
                <a:t>Time (months)</a:t>
              </a:r>
            </a:p>
          </p:txBody>
        </p:sp>
        <p:grpSp>
          <p:nvGrpSpPr>
            <p:cNvPr id="34" name="Group 33"/>
            <p:cNvGrpSpPr/>
            <p:nvPr/>
          </p:nvGrpSpPr>
          <p:grpSpPr>
            <a:xfrm>
              <a:off x="29730986" y="6499926"/>
              <a:ext cx="5288931" cy="2470626"/>
              <a:chOff x="29730986" y="6499926"/>
              <a:chExt cx="5288931" cy="2470626"/>
            </a:xfrm>
          </p:grpSpPr>
          <p:sp>
            <p:nvSpPr>
              <p:cNvPr id="35" name="TextBox 34"/>
              <p:cNvSpPr txBox="1"/>
              <p:nvPr/>
            </p:nvSpPr>
            <p:spPr>
              <a:xfrm>
                <a:off x="29887833" y="6499926"/>
                <a:ext cx="437501" cy="276999"/>
              </a:xfrm>
              <a:prstGeom prst="rect">
                <a:avLst/>
              </a:prstGeom>
              <a:noFill/>
            </p:spPr>
            <p:txBody>
              <a:bodyPr wrap="square" rtlCol="0">
                <a:spAutoFit/>
              </a:bodyPr>
              <a:lstStyle/>
              <a:p>
                <a:pPr algn="r">
                  <a:tabLst>
                    <a:tab pos="1076325" algn="ctr"/>
                  </a:tabLst>
                </a:pPr>
                <a:r>
                  <a:rPr lang="en-GB" sz="1200" dirty="0" smtClean="0"/>
                  <a:t>1.0</a:t>
                </a:r>
              </a:p>
            </p:txBody>
          </p:sp>
          <p:sp>
            <p:nvSpPr>
              <p:cNvPr id="36" name="TextBox 35"/>
              <p:cNvSpPr txBox="1"/>
              <p:nvPr/>
            </p:nvSpPr>
            <p:spPr>
              <a:xfrm>
                <a:off x="29887833" y="7294866"/>
                <a:ext cx="437501" cy="276999"/>
              </a:xfrm>
              <a:prstGeom prst="rect">
                <a:avLst/>
              </a:prstGeom>
              <a:noFill/>
            </p:spPr>
            <p:txBody>
              <a:bodyPr wrap="square" rtlCol="0">
                <a:spAutoFit/>
              </a:bodyPr>
              <a:lstStyle/>
              <a:p>
                <a:pPr algn="r">
                  <a:tabLst>
                    <a:tab pos="1076325" algn="ctr"/>
                  </a:tabLst>
                </a:pPr>
                <a:r>
                  <a:rPr lang="en-GB" sz="1200" dirty="0" smtClean="0"/>
                  <a:t>0.6</a:t>
                </a:r>
              </a:p>
            </p:txBody>
          </p:sp>
          <p:sp>
            <p:nvSpPr>
              <p:cNvPr id="37" name="TextBox 36"/>
              <p:cNvSpPr txBox="1"/>
              <p:nvPr/>
            </p:nvSpPr>
            <p:spPr>
              <a:xfrm>
                <a:off x="29887833" y="7692336"/>
                <a:ext cx="437501" cy="276999"/>
              </a:xfrm>
              <a:prstGeom prst="rect">
                <a:avLst/>
              </a:prstGeom>
              <a:noFill/>
            </p:spPr>
            <p:txBody>
              <a:bodyPr wrap="square" rtlCol="0">
                <a:spAutoFit/>
              </a:bodyPr>
              <a:lstStyle/>
              <a:p>
                <a:pPr algn="r">
                  <a:tabLst>
                    <a:tab pos="1076325" algn="ctr"/>
                  </a:tabLst>
                </a:pPr>
                <a:r>
                  <a:rPr lang="en-GB" sz="1200" dirty="0" smtClean="0"/>
                  <a:t>0.4</a:t>
                </a:r>
              </a:p>
            </p:txBody>
          </p:sp>
          <p:sp>
            <p:nvSpPr>
              <p:cNvPr id="38" name="TextBox 37"/>
              <p:cNvSpPr txBox="1"/>
              <p:nvPr/>
            </p:nvSpPr>
            <p:spPr>
              <a:xfrm>
                <a:off x="29887833" y="8089806"/>
                <a:ext cx="437501" cy="276999"/>
              </a:xfrm>
              <a:prstGeom prst="rect">
                <a:avLst/>
              </a:prstGeom>
              <a:noFill/>
            </p:spPr>
            <p:txBody>
              <a:bodyPr wrap="square" rtlCol="0">
                <a:spAutoFit/>
              </a:bodyPr>
              <a:lstStyle/>
              <a:p>
                <a:pPr algn="r">
                  <a:tabLst>
                    <a:tab pos="1076325" algn="ctr"/>
                  </a:tabLst>
                </a:pPr>
                <a:r>
                  <a:rPr lang="en-GB" sz="1200" dirty="0" smtClean="0"/>
                  <a:t>0.2</a:t>
                </a:r>
              </a:p>
            </p:txBody>
          </p:sp>
          <p:sp>
            <p:nvSpPr>
              <p:cNvPr id="39" name="TextBox 38"/>
              <p:cNvSpPr txBox="1"/>
              <p:nvPr/>
            </p:nvSpPr>
            <p:spPr>
              <a:xfrm>
                <a:off x="29887833" y="8487278"/>
                <a:ext cx="437501" cy="276999"/>
              </a:xfrm>
              <a:prstGeom prst="rect">
                <a:avLst/>
              </a:prstGeom>
              <a:noFill/>
            </p:spPr>
            <p:txBody>
              <a:bodyPr wrap="square" rtlCol="0">
                <a:spAutoFit/>
              </a:bodyPr>
              <a:lstStyle/>
              <a:p>
                <a:pPr algn="r">
                  <a:tabLst>
                    <a:tab pos="1076325" algn="ctr"/>
                  </a:tabLst>
                </a:pPr>
                <a:r>
                  <a:rPr lang="en-GB" sz="1200" dirty="0" smtClean="0"/>
                  <a:t>0</a:t>
                </a:r>
              </a:p>
            </p:txBody>
          </p:sp>
          <p:sp>
            <p:nvSpPr>
              <p:cNvPr id="40" name="TextBox 39"/>
              <p:cNvSpPr txBox="1"/>
              <p:nvPr/>
            </p:nvSpPr>
            <p:spPr>
              <a:xfrm rot="16200000">
                <a:off x="28828335" y="7505776"/>
                <a:ext cx="2082301" cy="276999"/>
              </a:xfrm>
              <a:prstGeom prst="rect">
                <a:avLst/>
              </a:prstGeom>
              <a:noFill/>
            </p:spPr>
            <p:txBody>
              <a:bodyPr wrap="square" rtlCol="0">
                <a:spAutoFit/>
              </a:bodyPr>
              <a:lstStyle/>
              <a:p>
                <a:pPr algn="ctr">
                  <a:tabLst>
                    <a:tab pos="1076325" algn="ctr"/>
                  </a:tabLst>
                </a:pPr>
                <a:r>
                  <a:rPr lang="en-GB" sz="1200" dirty="0" smtClean="0"/>
                  <a:t>Estimated PFS probability</a:t>
                </a:r>
              </a:p>
            </p:txBody>
          </p:sp>
          <p:sp>
            <p:nvSpPr>
              <p:cNvPr id="41" name="TextBox 40"/>
              <p:cNvSpPr txBox="1"/>
              <p:nvPr/>
            </p:nvSpPr>
            <p:spPr>
              <a:xfrm>
                <a:off x="30182547" y="8693553"/>
                <a:ext cx="396108" cy="276999"/>
              </a:xfrm>
              <a:prstGeom prst="rect">
                <a:avLst/>
              </a:prstGeom>
              <a:noFill/>
            </p:spPr>
            <p:txBody>
              <a:bodyPr wrap="square" rtlCol="0">
                <a:spAutoFit/>
              </a:bodyPr>
              <a:lstStyle/>
              <a:p>
                <a:pPr algn="ctr">
                  <a:tabLst>
                    <a:tab pos="1076325" algn="ctr"/>
                  </a:tabLst>
                </a:pPr>
                <a:r>
                  <a:rPr lang="en-GB" sz="1200" dirty="0" smtClean="0"/>
                  <a:t>0</a:t>
                </a:r>
              </a:p>
            </p:txBody>
          </p:sp>
          <p:sp>
            <p:nvSpPr>
              <p:cNvPr id="42" name="TextBox 41"/>
              <p:cNvSpPr txBox="1"/>
              <p:nvPr/>
            </p:nvSpPr>
            <p:spPr>
              <a:xfrm>
                <a:off x="30676021" y="8693553"/>
                <a:ext cx="396108" cy="276999"/>
              </a:xfrm>
              <a:prstGeom prst="rect">
                <a:avLst/>
              </a:prstGeom>
              <a:noFill/>
            </p:spPr>
            <p:txBody>
              <a:bodyPr wrap="square" rtlCol="0">
                <a:spAutoFit/>
              </a:bodyPr>
              <a:lstStyle/>
              <a:p>
                <a:pPr algn="ctr">
                  <a:tabLst>
                    <a:tab pos="1076325" algn="ctr"/>
                  </a:tabLst>
                </a:pPr>
                <a:r>
                  <a:rPr lang="en-GB" sz="1200" dirty="0" smtClean="0"/>
                  <a:t>3</a:t>
                </a:r>
              </a:p>
            </p:txBody>
          </p:sp>
          <p:sp>
            <p:nvSpPr>
              <p:cNvPr id="43" name="TextBox 42"/>
              <p:cNvSpPr txBox="1"/>
              <p:nvPr/>
            </p:nvSpPr>
            <p:spPr>
              <a:xfrm>
                <a:off x="31169495" y="8693553"/>
                <a:ext cx="396108" cy="276999"/>
              </a:xfrm>
              <a:prstGeom prst="rect">
                <a:avLst/>
              </a:prstGeom>
              <a:noFill/>
            </p:spPr>
            <p:txBody>
              <a:bodyPr wrap="square" rtlCol="0">
                <a:spAutoFit/>
              </a:bodyPr>
              <a:lstStyle/>
              <a:p>
                <a:pPr algn="ctr">
                  <a:tabLst>
                    <a:tab pos="1076325" algn="ctr"/>
                  </a:tabLst>
                </a:pPr>
                <a:r>
                  <a:rPr lang="en-GB" sz="1200" dirty="0" smtClean="0"/>
                  <a:t>6</a:t>
                </a:r>
              </a:p>
            </p:txBody>
          </p:sp>
          <p:sp>
            <p:nvSpPr>
              <p:cNvPr id="44" name="TextBox 43"/>
              <p:cNvSpPr txBox="1"/>
              <p:nvPr/>
            </p:nvSpPr>
            <p:spPr>
              <a:xfrm>
                <a:off x="31667732" y="8693553"/>
                <a:ext cx="396108" cy="276999"/>
              </a:xfrm>
              <a:prstGeom prst="rect">
                <a:avLst/>
              </a:prstGeom>
              <a:noFill/>
            </p:spPr>
            <p:txBody>
              <a:bodyPr wrap="square" rtlCol="0">
                <a:spAutoFit/>
              </a:bodyPr>
              <a:lstStyle/>
              <a:p>
                <a:pPr algn="ctr">
                  <a:tabLst>
                    <a:tab pos="1076325" algn="ctr"/>
                  </a:tabLst>
                </a:pPr>
                <a:r>
                  <a:rPr lang="en-GB" sz="1200" dirty="0" smtClean="0"/>
                  <a:t>9</a:t>
                </a:r>
              </a:p>
            </p:txBody>
          </p:sp>
          <p:sp>
            <p:nvSpPr>
              <p:cNvPr id="45" name="TextBox 44"/>
              <p:cNvSpPr txBox="1"/>
              <p:nvPr/>
            </p:nvSpPr>
            <p:spPr>
              <a:xfrm>
                <a:off x="32151680" y="8693553"/>
                <a:ext cx="396108" cy="276999"/>
              </a:xfrm>
              <a:prstGeom prst="rect">
                <a:avLst/>
              </a:prstGeom>
              <a:noFill/>
            </p:spPr>
            <p:txBody>
              <a:bodyPr wrap="square" rtlCol="0">
                <a:spAutoFit/>
              </a:bodyPr>
              <a:lstStyle/>
              <a:p>
                <a:pPr algn="ctr">
                  <a:tabLst>
                    <a:tab pos="1076325" algn="ctr"/>
                  </a:tabLst>
                </a:pPr>
                <a:r>
                  <a:rPr lang="en-GB" sz="1200" dirty="0" smtClean="0"/>
                  <a:t>12</a:t>
                </a:r>
              </a:p>
            </p:txBody>
          </p:sp>
          <p:sp>
            <p:nvSpPr>
              <p:cNvPr id="46" name="TextBox 45"/>
              <p:cNvSpPr txBox="1"/>
              <p:nvPr/>
            </p:nvSpPr>
            <p:spPr>
              <a:xfrm>
                <a:off x="32645154" y="8693553"/>
                <a:ext cx="396108" cy="276999"/>
              </a:xfrm>
              <a:prstGeom prst="rect">
                <a:avLst/>
              </a:prstGeom>
              <a:noFill/>
            </p:spPr>
            <p:txBody>
              <a:bodyPr wrap="square" rtlCol="0">
                <a:spAutoFit/>
              </a:bodyPr>
              <a:lstStyle/>
              <a:p>
                <a:pPr algn="ctr">
                  <a:tabLst>
                    <a:tab pos="1076325" algn="ctr"/>
                  </a:tabLst>
                </a:pPr>
                <a:r>
                  <a:rPr lang="en-GB" sz="1200" dirty="0" smtClean="0"/>
                  <a:t>15</a:t>
                </a:r>
              </a:p>
            </p:txBody>
          </p:sp>
          <p:sp>
            <p:nvSpPr>
              <p:cNvPr id="47" name="TextBox 46"/>
              <p:cNvSpPr txBox="1"/>
              <p:nvPr/>
            </p:nvSpPr>
            <p:spPr>
              <a:xfrm>
                <a:off x="33138628" y="8693553"/>
                <a:ext cx="396108" cy="276999"/>
              </a:xfrm>
              <a:prstGeom prst="rect">
                <a:avLst/>
              </a:prstGeom>
              <a:noFill/>
            </p:spPr>
            <p:txBody>
              <a:bodyPr wrap="square" rtlCol="0">
                <a:spAutoFit/>
              </a:bodyPr>
              <a:lstStyle/>
              <a:p>
                <a:pPr algn="ctr">
                  <a:tabLst>
                    <a:tab pos="1076325" algn="ctr"/>
                  </a:tabLst>
                </a:pPr>
                <a:r>
                  <a:rPr lang="en-GB" sz="1200" dirty="0" smtClean="0"/>
                  <a:t>18</a:t>
                </a:r>
              </a:p>
            </p:txBody>
          </p:sp>
          <p:sp>
            <p:nvSpPr>
              <p:cNvPr id="48" name="TextBox 47"/>
              <p:cNvSpPr txBox="1"/>
              <p:nvPr/>
            </p:nvSpPr>
            <p:spPr>
              <a:xfrm>
                <a:off x="33641628" y="8693553"/>
                <a:ext cx="396108" cy="276999"/>
              </a:xfrm>
              <a:prstGeom prst="rect">
                <a:avLst/>
              </a:prstGeom>
              <a:noFill/>
            </p:spPr>
            <p:txBody>
              <a:bodyPr wrap="square" rtlCol="0">
                <a:spAutoFit/>
              </a:bodyPr>
              <a:lstStyle/>
              <a:p>
                <a:pPr algn="ctr">
                  <a:tabLst>
                    <a:tab pos="1076325" algn="ctr"/>
                  </a:tabLst>
                </a:pPr>
                <a:r>
                  <a:rPr lang="en-GB" sz="1200" dirty="0" smtClean="0"/>
                  <a:t>21</a:t>
                </a:r>
              </a:p>
            </p:txBody>
          </p:sp>
          <p:sp>
            <p:nvSpPr>
              <p:cNvPr id="49" name="TextBox 48"/>
              <p:cNvSpPr txBox="1"/>
              <p:nvPr/>
            </p:nvSpPr>
            <p:spPr>
              <a:xfrm>
                <a:off x="34130339" y="8693553"/>
                <a:ext cx="396108" cy="276999"/>
              </a:xfrm>
              <a:prstGeom prst="rect">
                <a:avLst/>
              </a:prstGeom>
              <a:noFill/>
            </p:spPr>
            <p:txBody>
              <a:bodyPr wrap="square" rtlCol="0">
                <a:spAutoFit/>
              </a:bodyPr>
              <a:lstStyle/>
              <a:p>
                <a:pPr algn="ctr">
                  <a:tabLst>
                    <a:tab pos="1076325" algn="ctr"/>
                  </a:tabLst>
                </a:pPr>
                <a:r>
                  <a:rPr lang="en-GB" sz="1200" dirty="0" smtClean="0"/>
                  <a:t>24</a:t>
                </a:r>
              </a:p>
            </p:txBody>
          </p:sp>
          <p:sp>
            <p:nvSpPr>
              <p:cNvPr id="50" name="TextBox 49"/>
              <p:cNvSpPr txBox="1"/>
              <p:nvPr/>
            </p:nvSpPr>
            <p:spPr>
              <a:xfrm>
                <a:off x="34623809" y="8693553"/>
                <a:ext cx="396108" cy="276999"/>
              </a:xfrm>
              <a:prstGeom prst="rect">
                <a:avLst/>
              </a:prstGeom>
              <a:noFill/>
            </p:spPr>
            <p:txBody>
              <a:bodyPr wrap="square" rtlCol="0">
                <a:spAutoFit/>
              </a:bodyPr>
              <a:lstStyle/>
              <a:p>
                <a:pPr algn="ctr">
                  <a:tabLst>
                    <a:tab pos="1076325" algn="ctr"/>
                  </a:tabLst>
                </a:pPr>
                <a:r>
                  <a:rPr lang="en-GB" sz="1200" dirty="0" smtClean="0"/>
                  <a:t>27</a:t>
                </a:r>
              </a:p>
            </p:txBody>
          </p:sp>
          <p:sp>
            <p:nvSpPr>
              <p:cNvPr id="51" name="TextBox 50"/>
              <p:cNvSpPr txBox="1"/>
              <p:nvPr/>
            </p:nvSpPr>
            <p:spPr>
              <a:xfrm>
                <a:off x="29887833" y="6897396"/>
                <a:ext cx="437501" cy="276999"/>
              </a:xfrm>
              <a:prstGeom prst="rect">
                <a:avLst/>
              </a:prstGeom>
              <a:noFill/>
            </p:spPr>
            <p:txBody>
              <a:bodyPr wrap="square" rtlCol="0">
                <a:spAutoFit/>
              </a:bodyPr>
              <a:lstStyle/>
              <a:p>
                <a:pPr algn="r">
                  <a:tabLst>
                    <a:tab pos="1076325" algn="ctr"/>
                  </a:tabLst>
                </a:pPr>
                <a:r>
                  <a:rPr lang="en-GB" sz="1200" dirty="0" smtClean="0"/>
                  <a:t>0.8</a:t>
                </a:r>
              </a:p>
            </p:txBody>
          </p:sp>
          <p:grpSp>
            <p:nvGrpSpPr>
              <p:cNvPr id="52" name="Group 79"/>
              <p:cNvGrpSpPr>
                <a:grpSpLocks noChangeAspect="1"/>
              </p:cNvGrpSpPr>
              <p:nvPr/>
            </p:nvGrpSpPr>
            <p:grpSpPr bwMode="auto">
              <a:xfrm>
                <a:off x="30294852" y="6611251"/>
                <a:ext cx="4530725" cy="2093912"/>
                <a:chOff x="14657" y="3999"/>
                <a:chExt cx="2854" cy="1319"/>
              </a:xfrm>
            </p:grpSpPr>
            <p:sp>
              <p:nvSpPr>
                <p:cNvPr id="53" name="Freeform 80"/>
                <p:cNvSpPr>
                  <a:spLocks/>
                </p:cNvSpPr>
                <p:nvPr/>
              </p:nvSpPr>
              <p:spPr bwMode="auto">
                <a:xfrm>
                  <a:off x="14711" y="4017"/>
                  <a:ext cx="2800" cy="1247"/>
                </a:xfrm>
                <a:custGeom>
                  <a:avLst/>
                  <a:gdLst>
                    <a:gd name="T0" fmla="*/ 0 w 2800"/>
                    <a:gd name="T1" fmla="*/ 0 h 1247"/>
                    <a:gd name="T2" fmla="*/ 0 w 2800"/>
                    <a:gd name="T3" fmla="*/ 1247 h 1247"/>
                    <a:gd name="T4" fmla="*/ 2800 w 2800"/>
                    <a:gd name="T5" fmla="*/ 1247 h 1247"/>
                  </a:gdLst>
                  <a:ahLst/>
                  <a:cxnLst>
                    <a:cxn ang="0">
                      <a:pos x="T0" y="T1"/>
                    </a:cxn>
                    <a:cxn ang="0">
                      <a:pos x="T2" y="T3"/>
                    </a:cxn>
                    <a:cxn ang="0">
                      <a:pos x="T4" y="T5"/>
                    </a:cxn>
                  </a:cxnLst>
                  <a:rect l="0" t="0" r="r" b="b"/>
                  <a:pathLst>
                    <a:path w="2800" h="1247">
                      <a:moveTo>
                        <a:pt x="0" y="0"/>
                      </a:moveTo>
                      <a:lnTo>
                        <a:pt x="0" y="1247"/>
                      </a:lnTo>
                      <a:lnTo>
                        <a:pt x="2800" y="1247"/>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 name="Line 81"/>
                <p:cNvSpPr>
                  <a:spLocks noChangeShapeType="1"/>
                </p:cNvSpPr>
                <p:nvPr/>
              </p:nvSpPr>
              <p:spPr bwMode="auto">
                <a:xfrm>
                  <a:off x="14657" y="4017"/>
                  <a:ext cx="54" cy="0"/>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 name="Line 83"/>
                <p:cNvSpPr>
                  <a:spLocks noChangeShapeType="1"/>
                </p:cNvSpPr>
                <p:nvPr/>
              </p:nvSpPr>
              <p:spPr bwMode="auto">
                <a:xfrm>
                  <a:off x="14657" y="4516"/>
                  <a:ext cx="54" cy="0"/>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 name="Line 84"/>
                <p:cNvSpPr>
                  <a:spLocks noChangeShapeType="1"/>
                </p:cNvSpPr>
                <p:nvPr/>
              </p:nvSpPr>
              <p:spPr bwMode="auto">
                <a:xfrm>
                  <a:off x="14657" y="4765"/>
                  <a:ext cx="54" cy="0"/>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 name="Line 86"/>
                <p:cNvSpPr>
                  <a:spLocks noChangeShapeType="1"/>
                </p:cNvSpPr>
                <p:nvPr/>
              </p:nvSpPr>
              <p:spPr bwMode="auto">
                <a:xfrm>
                  <a:off x="14657" y="5264"/>
                  <a:ext cx="54" cy="0"/>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 name="Line 87"/>
                <p:cNvSpPr>
                  <a:spLocks noChangeShapeType="1"/>
                </p:cNvSpPr>
                <p:nvPr/>
              </p:nvSpPr>
              <p:spPr bwMode="auto">
                <a:xfrm>
                  <a:off x="14711" y="5262"/>
                  <a:ext cx="0" cy="56"/>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 name="Line 88"/>
                <p:cNvSpPr>
                  <a:spLocks noChangeShapeType="1"/>
                </p:cNvSpPr>
                <p:nvPr/>
              </p:nvSpPr>
              <p:spPr bwMode="auto">
                <a:xfrm>
                  <a:off x="15023" y="5262"/>
                  <a:ext cx="0" cy="56"/>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 name="Line 89"/>
                <p:cNvSpPr>
                  <a:spLocks noChangeShapeType="1"/>
                </p:cNvSpPr>
                <p:nvPr/>
              </p:nvSpPr>
              <p:spPr bwMode="auto">
                <a:xfrm>
                  <a:off x="15333" y="5262"/>
                  <a:ext cx="0" cy="56"/>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 name="Line 90"/>
                <p:cNvSpPr>
                  <a:spLocks noChangeShapeType="1"/>
                </p:cNvSpPr>
                <p:nvPr/>
              </p:nvSpPr>
              <p:spPr bwMode="auto">
                <a:xfrm>
                  <a:off x="15645" y="5262"/>
                  <a:ext cx="0" cy="56"/>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 name="Line 91"/>
                <p:cNvSpPr>
                  <a:spLocks noChangeShapeType="1"/>
                </p:cNvSpPr>
                <p:nvPr/>
              </p:nvSpPr>
              <p:spPr bwMode="auto">
                <a:xfrm>
                  <a:off x="15955" y="5262"/>
                  <a:ext cx="0" cy="56"/>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 name="Line 92"/>
                <p:cNvSpPr>
                  <a:spLocks noChangeShapeType="1"/>
                </p:cNvSpPr>
                <p:nvPr/>
              </p:nvSpPr>
              <p:spPr bwMode="auto">
                <a:xfrm>
                  <a:off x="16267" y="5262"/>
                  <a:ext cx="0" cy="56"/>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 name="Line 93"/>
                <p:cNvSpPr>
                  <a:spLocks noChangeShapeType="1"/>
                </p:cNvSpPr>
                <p:nvPr/>
              </p:nvSpPr>
              <p:spPr bwMode="auto">
                <a:xfrm>
                  <a:off x="16577" y="5262"/>
                  <a:ext cx="0" cy="56"/>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 name="Line 94"/>
                <p:cNvSpPr>
                  <a:spLocks noChangeShapeType="1"/>
                </p:cNvSpPr>
                <p:nvPr/>
              </p:nvSpPr>
              <p:spPr bwMode="auto">
                <a:xfrm>
                  <a:off x="16889" y="5262"/>
                  <a:ext cx="0" cy="56"/>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 name="Line 95"/>
                <p:cNvSpPr>
                  <a:spLocks noChangeShapeType="1"/>
                </p:cNvSpPr>
                <p:nvPr/>
              </p:nvSpPr>
              <p:spPr bwMode="auto">
                <a:xfrm>
                  <a:off x="17199" y="5262"/>
                  <a:ext cx="0" cy="56"/>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 name="Line 96"/>
                <p:cNvSpPr>
                  <a:spLocks noChangeShapeType="1"/>
                </p:cNvSpPr>
                <p:nvPr/>
              </p:nvSpPr>
              <p:spPr bwMode="auto">
                <a:xfrm>
                  <a:off x="17511" y="5262"/>
                  <a:ext cx="0" cy="56"/>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 name="Freeform 97"/>
                <p:cNvSpPr>
                  <a:spLocks/>
                </p:cNvSpPr>
                <p:nvPr/>
              </p:nvSpPr>
              <p:spPr bwMode="auto">
                <a:xfrm>
                  <a:off x="14711" y="4017"/>
                  <a:ext cx="2570" cy="1002"/>
                </a:xfrm>
                <a:custGeom>
                  <a:avLst/>
                  <a:gdLst>
                    <a:gd name="T0" fmla="*/ 72 w 2570"/>
                    <a:gd name="T1" fmla="*/ 0 h 1002"/>
                    <a:gd name="T2" fmla="*/ 120 w 2570"/>
                    <a:gd name="T3" fmla="*/ 12 h 1002"/>
                    <a:gd name="T4" fmla="*/ 136 w 2570"/>
                    <a:gd name="T5" fmla="*/ 24 h 1002"/>
                    <a:gd name="T6" fmla="*/ 142 w 2570"/>
                    <a:gd name="T7" fmla="*/ 36 h 1002"/>
                    <a:gd name="T8" fmla="*/ 202 w 2570"/>
                    <a:gd name="T9" fmla="*/ 46 h 1002"/>
                    <a:gd name="T10" fmla="*/ 266 w 2570"/>
                    <a:gd name="T11" fmla="*/ 70 h 1002"/>
                    <a:gd name="T12" fmla="*/ 270 w 2570"/>
                    <a:gd name="T13" fmla="*/ 106 h 1002"/>
                    <a:gd name="T14" fmla="*/ 288 w 2570"/>
                    <a:gd name="T15" fmla="*/ 134 h 1002"/>
                    <a:gd name="T16" fmla="*/ 292 w 2570"/>
                    <a:gd name="T17" fmla="*/ 152 h 1002"/>
                    <a:gd name="T18" fmla="*/ 296 w 2570"/>
                    <a:gd name="T19" fmla="*/ 156 h 1002"/>
                    <a:gd name="T20" fmla="*/ 314 w 2570"/>
                    <a:gd name="T21" fmla="*/ 168 h 1002"/>
                    <a:gd name="T22" fmla="*/ 432 w 2570"/>
                    <a:gd name="T23" fmla="*/ 180 h 1002"/>
                    <a:gd name="T24" fmla="*/ 554 w 2570"/>
                    <a:gd name="T25" fmla="*/ 192 h 1002"/>
                    <a:gd name="T26" fmla="*/ 560 w 2570"/>
                    <a:gd name="T27" fmla="*/ 243 h 1002"/>
                    <a:gd name="T28" fmla="*/ 570 w 2570"/>
                    <a:gd name="T29" fmla="*/ 259 h 1002"/>
                    <a:gd name="T30" fmla="*/ 650 w 2570"/>
                    <a:gd name="T31" fmla="*/ 271 h 1002"/>
                    <a:gd name="T32" fmla="*/ 684 w 2570"/>
                    <a:gd name="T33" fmla="*/ 283 h 1002"/>
                    <a:gd name="T34" fmla="*/ 714 w 2570"/>
                    <a:gd name="T35" fmla="*/ 295 h 1002"/>
                    <a:gd name="T36" fmla="*/ 720 w 2570"/>
                    <a:gd name="T37" fmla="*/ 311 h 1002"/>
                    <a:gd name="T38" fmla="*/ 796 w 2570"/>
                    <a:gd name="T39" fmla="*/ 335 h 1002"/>
                    <a:gd name="T40" fmla="*/ 816 w 2570"/>
                    <a:gd name="T41" fmla="*/ 351 h 1002"/>
                    <a:gd name="T42" fmla="*/ 828 w 2570"/>
                    <a:gd name="T43" fmla="*/ 357 h 1002"/>
                    <a:gd name="T44" fmla="*/ 844 w 2570"/>
                    <a:gd name="T45" fmla="*/ 373 h 1002"/>
                    <a:gd name="T46" fmla="*/ 850 w 2570"/>
                    <a:gd name="T47" fmla="*/ 385 h 1002"/>
                    <a:gd name="T48" fmla="*/ 854 w 2570"/>
                    <a:gd name="T49" fmla="*/ 397 h 1002"/>
                    <a:gd name="T50" fmla="*/ 866 w 2570"/>
                    <a:gd name="T51" fmla="*/ 439 h 1002"/>
                    <a:gd name="T52" fmla="*/ 924 w 2570"/>
                    <a:gd name="T53" fmla="*/ 463 h 1002"/>
                    <a:gd name="T54" fmla="*/ 978 w 2570"/>
                    <a:gd name="T55" fmla="*/ 479 h 1002"/>
                    <a:gd name="T56" fmla="*/ 982 w 2570"/>
                    <a:gd name="T57" fmla="*/ 491 h 1002"/>
                    <a:gd name="T58" fmla="*/ 988 w 2570"/>
                    <a:gd name="T59" fmla="*/ 519 h 1002"/>
                    <a:gd name="T60" fmla="*/ 1002 w 2570"/>
                    <a:gd name="T61" fmla="*/ 533 h 1002"/>
                    <a:gd name="T62" fmla="*/ 1020 w 2570"/>
                    <a:gd name="T63" fmla="*/ 545 h 1002"/>
                    <a:gd name="T64" fmla="*/ 1128 w 2570"/>
                    <a:gd name="T65" fmla="*/ 557 h 1002"/>
                    <a:gd name="T66" fmla="*/ 1136 w 2570"/>
                    <a:gd name="T67" fmla="*/ 569 h 1002"/>
                    <a:gd name="T68" fmla="*/ 1148 w 2570"/>
                    <a:gd name="T69" fmla="*/ 585 h 1002"/>
                    <a:gd name="T70" fmla="*/ 1154 w 2570"/>
                    <a:gd name="T71" fmla="*/ 593 h 1002"/>
                    <a:gd name="T72" fmla="*/ 1164 w 2570"/>
                    <a:gd name="T73" fmla="*/ 601 h 1002"/>
                    <a:gd name="T74" fmla="*/ 1176 w 2570"/>
                    <a:gd name="T75" fmla="*/ 611 h 1002"/>
                    <a:gd name="T76" fmla="*/ 1410 w 2570"/>
                    <a:gd name="T77" fmla="*/ 629 h 1002"/>
                    <a:gd name="T78" fmla="*/ 1416 w 2570"/>
                    <a:gd name="T79" fmla="*/ 668 h 1002"/>
                    <a:gd name="T80" fmla="*/ 1428 w 2570"/>
                    <a:gd name="T81" fmla="*/ 692 h 1002"/>
                    <a:gd name="T82" fmla="*/ 1432 w 2570"/>
                    <a:gd name="T83" fmla="*/ 714 h 1002"/>
                    <a:gd name="T84" fmla="*/ 1438 w 2570"/>
                    <a:gd name="T85" fmla="*/ 724 h 1002"/>
                    <a:gd name="T86" fmla="*/ 1604 w 2570"/>
                    <a:gd name="T87" fmla="*/ 738 h 1002"/>
                    <a:gd name="T88" fmla="*/ 1694 w 2570"/>
                    <a:gd name="T89" fmla="*/ 758 h 1002"/>
                    <a:gd name="T90" fmla="*/ 1700 w 2570"/>
                    <a:gd name="T91" fmla="*/ 770 h 1002"/>
                    <a:gd name="T92" fmla="*/ 1706 w 2570"/>
                    <a:gd name="T93" fmla="*/ 784 h 1002"/>
                    <a:gd name="T94" fmla="*/ 1712 w 2570"/>
                    <a:gd name="T95" fmla="*/ 802 h 1002"/>
                    <a:gd name="T96" fmla="*/ 1716 w 2570"/>
                    <a:gd name="T97" fmla="*/ 820 h 1002"/>
                    <a:gd name="T98" fmla="*/ 1722 w 2570"/>
                    <a:gd name="T99" fmla="*/ 844 h 1002"/>
                    <a:gd name="T100" fmla="*/ 1984 w 2570"/>
                    <a:gd name="T101" fmla="*/ 888 h 1002"/>
                    <a:gd name="T102" fmla="*/ 1990 w 2570"/>
                    <a:gd name="T103" fmla="*/ 912 h 1002"/>
                    <a:gd name="T104" fmla="*/ 2006 w 2570"/>
                    <a:gd name="T105" fmla="*/ 962 h 1002"/>
                    <a:gd name="T106" fmla="*/ 2570 w 2570"/>
                    <a:gd name="T107" fmla="*/ 1002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70" h="1002">
                      <a:moveTo>
                        <a:pt x="0" y="0"/>
                      </a:moveTo>
                      <a:lnTo>
                        <a:pt x="72" y="0"/>
                      </a:lnTo>
                      <a:lnTo>
                        <a:pt x="72" y="12"/>
                      </a:lnTo>
                      <a:lnTo>
                        <a:pt x="120" y="12"/>
                      </a:lnTo>
                      <a:lnTo>
                        <a:pt x="120" y="24"/>
                      </a:lnTo>
                      <a:lnTo>
                        <a:pt x="136" y="24"/>
                      </a:lnTo>
                      <a:lnTo>
                        <a:pt x="136" y="36"/>
                      </a:lnTo>
                      <a:lnTo>
                        <a:pt x="142" y="36"/>
                      </a:lnTo>
                      <a:lnTo>
                        <a:pt x="142" y="46"/>
                      </a:lnTo>
                      <a:lnTo>
                        <a:pt x="202" y="46"/>
                      </a:lnTo>
                      <a:lnTo>
                        <a:pt x="202" y="70"/>
                      </a:lnTo>
                      <a:lnTo>
                        <a:pt x="266" y="70"/>
                      </a:lnTo>
                      <a:lnTo>
                        <a:pt x="266" y="106"/>
                      </a:lnTo>
                      <a:lnTo>
                        <a:pt x="270" y="106"/>
                      </a:lnTo>
                      <a:lnTo>
                        <a:pt x="270" y="134"/>
                      </a:lnTo>
                      <a:lnTo>
                        <a:pt x="288" y="134"/>
                      </a:lnTo>
                      <a:lnTo>
                        <a:pt x="288" y="152"/>
                      </a:lnTo>
                      <a:lnTo>
                        <a:pt x="292" y="152"/>
                      </a:lnTo>
                      <a:lnTo>
                        <a:pt x="292" y="156"/>
                      </a:lnTo>
                      <a:lnTo>
                        <a:pt x="296" y="156"/>
                      </a:lnTo>
                      <a:lnTo>
                        <a:pt x="296" y="168"/>
                      </a:lnTo>
                      <a:lnTo>
                        <a:pt x="314" y="168"/>
                      </a:lnTo>
                      <a:lnTo>
                        <a:pt x="314" y="180"/>
                      </a:lnTo>
                      <a:lnTo>
                        <a:pt x="432" y="180"/>
                      </a:lnTo>
                      <a:lnTo>
                        <a:pt x="432" y="192"/>
                      </a:lnTo>
                      <a:lnTo>
                        <a:pt x="554" y="192"/>
                      </a:lnTo>
                      <a:lnTo>
                        <a:pt x="554" y="243"/>
                      </a:lnTo>
                      <a:lnTo>
                        <a:pt x="560" y="243"/>
                      </a:lnTo>
                      <a:lnTo>
                        <a:pt x="560" y="259"/>
                      </a:lnTo>
                      <a:lnTo>
                        <a:pt x="570" y="259"/>
                      </a:lnTo>
                      <a:lnTo>
                        <a:pt x="570" y="271"/>
                      </a:lnTo>
                      <a:lnTo>
                        <a:pt x="650" y="271"/>
                      </a:lnTo>
                      <a:lnTo>
                        <a:pt x="650" y="283"/>
                      </a:lnTo>
                      <a:lnTo>
                        <a:pt x="684" y="283"/>
                      </a:lnTo>
                      <a:lnTo>
                        <a:pt x="684" y="295"/>
                      </a:lnTo>
                      <a:lnTo>
                        <a:pt x="714" y="295"/>
                      </a:lnTo>
                      <a:lnTo>
                        <a:pt x="714" y="311"/>
                      </a:lnTo>
                      <a:lnTo>
                        <a:pt x="720" y="311"/>
                      </a:lnTo>
                      <a:lnTo>
                        <a:pt x="720" y="335"/>
                      </a:lnTo>
                      <a:lnTo>
                        <a:pt x="796" y="335"/>
                      </a:lnTo>
                      <a:lnTo>
                        <a:pt x="796" y="351"/>
                      </a:lnTo>
                      <a:lnTo>
                        <a:pt x="816" y="351"/>
                      </a:lnTo>
                      <a:lnTo>
                        <a:pt x="816" y="357"/>
                      </a:lnTo>
                      <a:lnTo>
                        <a:pt x="828" y="357"/>
                      </a:lnTo>
                      <a:lnTo>
                        <a:pt x="828" y="373"/>
                      </a:lnTo>
                      <a:lnTo>
                        <a:pt x="844" y="373"/>
                      </a:lnTo>
                      <a:lnTo>
                        <a:pt x="844" y="385"/>
                      </a:lnTo>
                      <a:lnTo>
                        <a:pt x="850" y="385"/>
                      </a:lnTo>
                      <a:lnTo>
                        <a:pt x="850" y="397"/>
                      </a:lnTo>
                      <a:lnTo>
                        <a:pt x="854" y="397"/>
                      </a:lnTo>
                      <a:lnTo>
                        <a:pt x="854" y="439"/>
                      </a:lnTo>
                      <a:lnTo>
                        <a:pt x="866" y="439"/>
                      </a:lnTo>
                      <a:lnTo>
                        <a:pt x="866" y="463"/>
                      </a:lnTo>
                      <a:lnTo>
                        <a:pt x="924" y="463"/>
                      </a:lnTo>
                      <a:lnTo>
                        <a:pt x="924" y="479"/>
                      </a:lnTo>
                      <a:lnTo>
                        <a:pt x="978" y="479"/>
                      </a:lnTo>
                      <a:lnTo>
                        <a:pt x="978" y="491"/>
                      </a:lnTo>
                      <a:lnTo>
                        <a:pt x="982" y="491"/>
                      </a:lnTo>
                      <a:lnTo>
                        <a:pt x="982" y="519"/>
                      </a:lnTo>
                      <a:lnTo>
                        <a:pt x="988" y="519"/>
                      </a:lnTo>
                      <a:lnTo>
                        <a:pt x="988" y="533"/>
                      </a:lnTo>
                      <a:lnTo>
                        <a:pt x="1002" y="533"/>
                      </a:lnTo>
                      <a:lnTo>
                        <a:pt x="1002" y="545"/>
                      </a:lnTo>
                      <a:lnTo>
                        <a:pt x="1020" y="545"/>
                      </a:lnTo>
                      <a:lnTo>
                        <a:pt x="1020" y="557"/>
                      </a:lnTo>
                      <a:lnTo>
                        <a:pt x="1128" y="557"/>
                      </a:lnTo>
                      <a:lnTo>
                        <a:pt x="1128" y="569"/>
                      </a:lnTo>
                      <a:lnTo>
                        <a:pt x="1136" y="569"/>
                      </a:lnTo>
                      <a:lnTo>
                        <a:pt x="1136" y="585"/>
                      </a:lnTo>
                      <a:lnTo>
                        <a:pt x="1148" y="585"/>
                      </a:lnTo>
                      <a:lnTo>
                        <a:pt x="1148" y="593"/>
                      </a:lnTo>
                      <a:lnTo>
                        <a:pt x="1154" y="593"/>
                      </a:lnTo>
                      <a:lnTo>
                        <a:pt x="1154" y="601"/>
                      </a:lnTo>
                      <a:lnTo>
                        <a:pt x="1164" y="601"/>
                      </a:lnTo>
                      <a:lnTo>
                        <a:pt x="1164" y="611"/>
                      </a:lnTo>
                      <a:lnTo>
                        <a:pt x="1176" y="611"/>
                      </a:lnTo>
                      <a:lnTo>
                        <a:pt x="1176" y="629"/>
                      </a:lnTo>
                      <a:lnTo>
                        <a:pt x="1410" y="629"/>
                      </a:lnTo>
                      <a:lnTo>
                        <a:pt x="1410" y="668"/>
                      </a:lnTo>
                      <a:lnTo>
                        <a:pt x="1416" y="668"/>
                      </a:lnTo>
                      <a:lnTo>
                        <a:pt x="1416" y="692"/>
                      </a:lnTo>
                      <a:lnTo>
                        <a:pt x="1428" y="692"/>
                      </a:lnTo>
                      <a:lnTo>
                        <a:pt x="1428" y="714"/>
                      </a:lnTo>
                      <a:lnTo>
                        <a:pt x="1432" y="714"/>
                      </a:lnTo>
                      <a:lnTo>
                        <a:pt x="1432" y="724"/>
                      </a:lnTo>
                      <a:lnTo>
                        <a:pt x="1438" y="724"/>
                      </a:lnTo>
                      <a:lnTo>
                        <a:pt x="1438" y="738"/>
                      </a:lnTo>
                      <a:lnTo>
                        <a:pt x="1604" y="738"/>
                      </a:lnTo>
                      <a:lnTo>
                        <a:pt x="1604" y="758"/>
                      </a:lnTo>
                      <a:lnTo>
                        <a:pt x="1694" y="758"/>
                      </a:lnTo>
                      <a:lnTo>
                        <a:pt x="1694" y="770"/>
                      </a:lnTo>
                      <a:lnTo>
                        <a:pt x="1700" y="770"/>
                      </a:lnTo>
                      <a:lnTo>
                        <a:pt x="1700" y="784"/>
                      </a:lnTo>
                      <a:lnTo>
                        <a:pt x="1706" y="784"/>
                      </a:lnTo>
                      <a:lnTo>
                        <a:pt x="1706" y="802"/>
                      </a:lnTo>
                      <a:lnTo>
                        <a:pt x="1712" y="802"/>
                      </a:lnTo>
                      <a:lnTo>
                        <a:pt x="1712" y="820"/>
                      </a:lnTo>
                      <a:lnTo>
                        <a:pt x="1716" y="820"/>
                      </a:lnTo>
                      <a:lnTo>
                        <a:pt x="1716" y="844"/>
                      </a:lnTo>
                      <a:lnTo>
                        <a:pt x="1722" y="844"/>
                      </a:lnTo>
                      <a:lnTo>
                        <a:pt x="1722" y="888"/>
                      </a:lnTo>
                      <a:lnTo>
                        <a:pt x="1984" y="888"/>
                      </a:lnTo>
                      <a:lnTo>
                        <a:pt x="1984" y="912"/>
                      </a:lnTo>
                      <a:lnTo>
                        <a:pt x="1990" y="912"/>
                      </a:lnTo>
                      <a:lnTo>
                        <a:pt x="1990" y="962"/>
                      </a:lnTo>
                      <a:lnTo>
                        <a:pt x="2006" y="962"/>
                      </a:lnTo>
                      <a:lnTo>
                        <a:pt x="2006" y="1002"/>
                      </a:lnTo>
                      <a:lnTo>
                        <a:pt x="2570" y="1002"/>
                      </a:lnTo>
                    </a:path>
                  </a:pathLst>
                </a:custGeom>
                <a:noFill/>
                <a:ln w="19050" cap="flat">
                  <a:solidFill>
                    <a:srgbClr val="1CBEC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 name="Line 98"/>
                <p:cNvSpPr>
                  <a:spLocks noChangeShapeType="1"/>
                </p:cNvSpPr>
                <p:nvPr/>
              </p:nvSpPr>
              <p:spPr bwMode="auto">
                <a:xfrm>
                  <a:off x="14853" y="4045"/>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 name="Line 99"/>
                <p:cNvSpPr>
                  <a:spLocks noChangeShapeType="1"/>
                </p:cNvSpPr>
                <p:nvPr/>
              </p:nvSpPr>
              <p:spPr bwMode="auto">
                <a:xfrm>
                  <a:off x="14999" y="4143"/>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 name="Line 100"/>
                <p:cNvSpPr>
                  <a:spLocks noChangeShapeType="1"/>
                </p:cNvSpPr>
                <p:nvPr/>
              </p:nvSpPr>
              <p:spPr bwMode="auto">
                <a:xfrm>
                  <a:off x="15127" y="4177"/>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 name="Line 101"/>
                <p:cNvSpPr>
                  <a:spLocks noChangeShapeType="1"/>
                </p:cNvSpPr>
                <p:nvPr/>
              </p:nvSpPr>
              <p:spPr bwMode="auto">
                <a:xfrm>
                  <a:off x="15239" y="4191"/>
                  <a:ext cx="0" cy="39"/>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 name="Line 102"/>
                <p:cNvSpPr>
                  <a:spLocks noChangeShapeType="1"/>
                </p:cNvSpPr>
                <p:nvPr/>
              </p:nvSpPr>
              <p:spPr bwMode="auto">
                <a:xfrm>
                  <a:off x="15281" y="4270"/>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 name="Line 103"/>
                <p:cNvSpPr>
                  <a:spLocks noChangeShapeType="1"/>
                </p:cNvSpPr>
                <p:nvPr/>
              </p:nvSpPr>
              <p:spPr bwMode="auto">
                <a:xfrm>
                  <a:off x="15265" y="4230"/>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 name="Line 104"/>
                <p:cNvSpPr>
                  <a:spLocks noChangeShapeType="1"/>
                </p:cNvSpPr>
                <p:nvPr/>
              </p:nvSpPr>
              <p:spPr bwMode="auto">
                <a:xfrm>
                  <a:off x="15297" y="4270"/>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6" name="Line 105"/>
                <p:cNvSpPr>
                  <a:spLocks noChangeShapeType="1"/>
                </p:cNvSpPr>
                <p:nvPr/>
              </p:nvSpPr>
              <p:spPr bwMode="auto">
                <a:xfrm>
                  <a:off x="15577" y="4462"/>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7" name="Line 106"/>
                <p:cNvSpPr>
                  <a:spLocks noChangeShapeType="1"/>
                </p:cNvSpPr>
                <p:nvPr/>
              </p:nvSpPr>
              <p:spPr bwMode="auto">
                <a:xfrm>
                  <a:off x="15705" y="4532"/>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 name="Line 107"/>
                <p:cNvSpPr>
                  <a:spLocks noChangeShapeType="1"/>
                </p:cNvSpPr>
                <p:nvPr/>
              </p:nvSpPr>
              <p:spPr bwMode="auto">
                <a:xfrm>
                  <a:off x="15849" y="4566"/>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 name="Line 108"/>
                <p:cNvSpPr>
                  <a:spLocks noChangeShapeType="1"/>
                </p:cNvSpPr>
                <p:nvPr/>
              </p:nvSpPr>
              <p:spPr bwMode="auto">
                <a:xfrm>
                  <a:off x="15859" y="4582"/>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 name="Line 109"/>
                <p:cNvSpPr>
                  <a:spLocks noChangeShapeType="1"/>
                </p:cNvSpPr>
                <p:nvPr/>
              </p:nvSpPr>
              <p:spPr bwMode="auto">
                <a:xfrm>
                  <a:off x="15939" y="4626"/>
                  <a:ext cx="0" cy="39"/>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 name="Line 110"/>
                <p:cNvSpPr>
                  <a:spLocks noChangeShapeType="1"/>
                </p:cNvSpPr>
                <p:nvPr/>
              </p:nvSpPr>
              <p:spPr bwMode="auto">
                <a:xfrm>
                  <a:off x="15955" y="4626"/>
                  <a:ext cx="0" cy="39"/>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 name="Line 111"/>
                <p:cNvSpPr>
                  <a:spLocks noChangeShapeType="1"/>
                </p:cNvSpPr>
                <p:nvPr/>
              </p:nvSpPr>
              <p:spPr bwMode="auto">
                <a:xfrm>
                  <a:off x="16121" y="4656"/>
                  <a:ext cx="0" cy="39"/>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 name="Line 112"/>
                <p:cNvSpPr>
                  <a:spLocks noChangeShapeType="1"/>
                </p:cNvSpPr>
                <p:nvPr/>
              </p:nvSpPr>
              <p:spPr bwMode="auto">
                <a:xfrm>
                  <a:off x="16127" y="4691"/>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 name="Line 113"/>
                <p:cNvSpPr>
                  <a:spLocks noChangeShapeType="1"/>
                </p:cNvSpPr>
                <p:nvPr/>
              </p:nvSpPr>
              <p:spPr bwMode="auto">
                <a:xfrm>
                  <a:off x="16143" y="4721"/>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 name="Line 114"/>
                <p:cNvSpPr>
                  <a:spLocks noChangeShapeType="1"/>
                </p:cNvSpPr>
                <p:nvPr/>
              </p:nvSpPr>
              <p:spPr bwMode="auto">
                <a:xfrm>
                  <a:off x="16149" y="4737"/>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 name="Line 115"/>
                <p:cNvSpPr>
                  <a:spLocks noChangeShapeType="1"/>
                </p:cNvSpPr>
                <p:nvPr/>
              </p:nvSpPr>
              <p:spPr bwMode="auto">
                <a:xfrm>
                  <a:off x="16277" y="4737"/>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 name="Line 116"/>
                <p:cNvSpPr>
                  <a:spLocks noChangeShapeType="1"/>
                </p:cNvSpPr>
                <p:nvPr/>
              </p:nvSpPr>
              <p:spPr bwMode="auto">
                <a:xfrm>
                  <a:off x="16411" y="4779"/>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 name="Line 117"/>
                <p:cNvSpPr>
                  <a:spLocks noChangeShapeType="1"/>
                </p:cNvSpPr>
                <p:nvPr/>
              </p:nvSpPr>
              <p:spPr bwMode="auto">
                <a:xfrm>
                  <a:off x="16427" y="4817"/>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 name="Line 118"/>
                <p:cNvSpPr>
                  <a:spLocks noChangeShapeType="1"/>
                </p:cNvSpPr>
                <p:nvPr/>
              </p:nvSpPr>
              <p:spPr bwMode="auto">
                <a:xfrm>
                  <a:off x="16431" y="4885"/>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 name="Line 119"/>
                <p:cNvSpPr>
                  <a:spLocks noChangeShapeType="1"/>
                </p:cNvSpPr>
                <p:nvPr/>
              </p:nvSpPr>
              <p:spPr bwMode="auto">
                <a:xfrm>
                  <a:off x="16705" y="4959"/>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 name="Line 120"/>
                <p:cNvSpPr>
                  <a:spLocks noChangeShapeType="1"/>
                </p:cNvSpPr>
                <p:nvPr/>
              </p:nvSpPr>
              <p:spPr bwMode="auto">
                <a:xfrm>
                  <a:off x="16717" y="4959"/>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 name="Line 121"/>
                <p:cNvSpPr>
                  <a:spLocks noChangeShapeType="1"/>
                </p:cNvSpPr>
                <p:nvPr/>
              </p:nvSpPr>
              <p:spPr bwMode="auto">
                <a:xfrm>
                  <a:off x="16985" y="4999"/>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 name="Line 122"/>
                <p:cNvSpPr>
                  <a:spLocks noChangeShapeType="1"/>
                </p:cNvSpPr>
                <p:nvPr/>
              </p:nvSpPr>
              <p:spPr bwMode="auto">
                <a:xfrm>
                  <a:off x="16989" y="4999"/>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 name="Line 123"/>
                <p:cNvSpPr>
                  <a:spLocks noChangeShapeType="1"/>
                </p:cNvSpPr>
                <p:nvPr/>
              </p:nvSpPr>
              <p:spPr bwMode="auto">
                <a:xfrm>
                  <a:off x="16999" y="4999"/>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5" name="Line 124"/>
                <p:cNvSpPr>
                  <a:spLocks noChangeShapeType="1"/>
                </p:cNvSpPr>
                <p:nvPr/>
              </p:nvSpPr>
              <p:spPr bwMode="auto">
                <a:xfrm>
                  <a:off x="17267" y="4999"/>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6" name="Line 125"/>
                <p:cNvSpPr>
                  <a:spLocks noChangeShapeType="1"/>
                </p:cNvSpPr>
                <p:nvPr/>
              </p:nvSpPr>
              <p:spPr bwMode="auto">
                <a:xfrm>
                  <a:off x="14885" y="4045"/>
                  <a:ext cx="0" cy="38"/>
                </a:xfrm>
                <a:prstGeom prst="line">
                  <a:avLst/>
                </a:prstGeom>
                <a:noFill/>
                <a:ln w="12700" cap="flat">
                  <a:solidFill>
                    <a:srgbClr val="00397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7" name="Freeform 126"/>
                <p:cNvSpPr>
                  <a:spLocks/>
                </p:cNvSpPr>
                <p:nvPr/>
              </p:nvSpPr>
              <p:spPr bwMode="auto">
                <a:xfrm>
                  <a:off x="14711" y="4017"/>
                  <a:ext cx="2562" cy="1251"/>
                </a:xfrm>
                <a:custGeom>
                  <a:avLst/>
                  <a:gdLst>
                    <a:gd name="T0" fmla="*/ 36 w 2562"/>
                    <a:gd name="T1" fmla="*/ 0 h 1251"/>
                    <a:gd name="T2" fmla="*/ 40 w 2562"/>
                    <a:gd name="T3" fmla="*/ 12 h 1251"/>
                    <a:gd name="T4" fmla="*/ 68 w 2562"/>
                    <a:gd name="T5" fmla="*/ 20 h 1251"/>
                    <a:gd name="T6" fmla="*/ 116 w 2562"/>
                    <a:gd name="T7" fmla="*/ 32 h 1251"/>
                    <a:gd name="T8" fmla="*/ 120 w 2562"/>
                    <a:gd name="T9" fmla="*/ 40 h 1251"/>
                    <a:gd name="T10" fmla="*/ 126 w 2562"/>
                    <a:gd name="T11" fmla="*/ 74 h 1251"/>
                    <a:gd name="T12" fmla="*/ 132 w 2562"/>
                    <a:gd name="T13" fmla="*/ 82 h 1251"/>
                    <a:gd name="T14" fmla="*/ 138 w 2562"/>
                    <a:gd name="T15" fmla="*/ 98 h 1251"/>
                    <a:gd name="T16" fmla="*/ 142 w 2562"/>
                    <a:gd name="T17" fmla="*/ 102 h 1251"/>
                    <a:gd name="T18" fmla="*/ 154 w 2562"/>
                    <a:gd name="T19" fmla="*/ 134 h 1251"/>
                    <a:gd name="T20" fmla="*/ 264 w 2562"/>
                    <a:gd name="T21" fmla="*/ 146 h 1251"/>
                    <a:gd name="T22" fmla="*/ 270 w 2562"/>
                    <a:gd name="T23" fmla="*/ 168 h 1251"/>
                    <a:gd name="T24" fmla="*/ 282 w 2562"/>
                    <a:gd name="T25" fmla="*/ 200 h 1251"/>
                    <a:gd name="T26" fmla="*/ 286 w 2562"/>
                    <a:gd name="T27" fmla="*/ 213 h 1251"/>
                    <a:gd name="T28" fmla="*/ 292 w 2562"/>
                    <a:gd name="T29" fmla="*/ 221 h 1251"/>
                    <a:gd name="T30" fmla="*/ 318 w 2562"/>
                    <a:gd name="T31" fmla="*/ 243 h 1251"/>
                    <a:gd name="T32" fmla="*/ 362 w 2562"/>
                    <a:gd name="T33" fmla="*/ 255 h 1251"/>
                    <a:gd name="T34" fmla="*/ 410 w 2562"/>
                    <a:gd name="T35" fmla="*/ 263 h 1251"/>
                    <a:gd name="T36" fmla="*/ 420 w 2562"/>
                    <a:gd name="T37" fmla="*/ 307 h 1251"/>
                    <a:gd name="T38" fmla="*/ 444 w 2562"/>
                    <a:gd name="T39" fmla="*/ 331 h 1251"/>
                    <a:gd name="T40" fmla="*/ 452 w 2562"/>
                    <a:gd name="T41" fmla="*/ 343 h 1251"/>
                    <a:gd name="T42" fmla="*/ 480 w 2562"/>
                    <a:gd name="T43" fmla="*/ 353 h 1251"/>
                    <a:gd name="T44" fmla="*/ 554 w 2562"/>
                    <a:gd name="T45" fmla="*/ 361 h 1251"/>
                    <a:gd name="T46" fmla="*/ 564 w 2562"/>
                    <a:gd name="T47" fmla="*/ 385 h 1251"/>
                    <a:gd name="T48" fmla="*/ 698 w 2562"/>
                    <a:gd name="T49" fmla="*/ 397 h 1251"/>
                    <a:gd name="T50" fmla="*/ 706 w 2562"/>
                    <a:gd name="T51" fmla="*/ 421 h 1251"/>
                    <a:gd name="T52" fmla="*/ 716 w 2562"/>
                    <a:gd name="T53" fmla="*/ 441 h 1251"/>
                    <a:gd name="T54" fmla="*/ 838 w 2562"/>
                    <a:gd name="T55" fmla="*/ 451 h 1251"/>
                    <a:gd name="T56" fmla="*/ 844 w 2562"/>
                    <a:gd name="T57" fmla="*/ 463 h 1251"/>
                    <a:gd name="T58" fmla="*/ 854 w 2562"/>
                    <a:gd name="T59" fmla="*/ 487 h 1251"/>
                    <a:gd name="T60" fmla="*/ 860 w 2562"/>
                    <a:gd name="T61" fmla="*/ 499 h 1251"/>
                    <a:gd name="T62" fmla="*/ 866 w 2562"/>
                    <a:gd name="T63" fmla="*/ 511 h 1251"/>
                    <a:gd name="T64" fmla="*/ 994 w 2562"/>
                    <a:gd name="T65" fmla="*/ 533 h 1251"/>
                    <a:gd name="T66" fmla="*/ 1004 w 2562"/>
                    <a:gd name="T67" fmla="*/ 545 h 1251"/>
                    <a:gd name="T68" fmla="*/ 1080 w 2562"/>
                    <a:gd name="T69" fmla="*/ 581 h 1251"/>
                    <a:gd name="T70" fmla="*/ 1128 w 2562"/>
                    <a:gd name="T71" fmla="*/ 593 h 1251"/>
                    <a:gd name="T72" fmla="*/ 1138 w 2562"/>
                    <a:gd name="T73" fmla="*/ 627 h 1251"/>
                    <a:gd name="T74" fmla="*/ 1154 w 2562"/>
                    <a:gd name="T75" fmla="*/ 646 h 1251"/>
                    <a:gd name="T76" fmla="*/ 1160 w 2562"/>
                    <a:gd name="T77" fmla="*/ 660 h 1251"/>
                    <a:gd name="T78" fmla="*/ 1186 w 2562"/>
                    <a:gd name="T79" fmla="*/ 676 h 1251"/>
                    <a:gd name="T80" fmla="*/ 1218 w 2562"/>
                    <a:gd name="T81" fmla="*/ 692 h 1251"/>
                    <a:gd name="T82" fmla="*/ 1314 w 2562"/>
                    <a:gd name="T83" fmla="*/ 708 h 1251"/>
                    <a:gd name="T84" fmla="*/ 1410 w 2562"/>
                    <a:gd name="T85" fmla="*/ 724 h 1251"/>
                    <a:gd name="T86" fmla="*/ 1416 w 2562"/>
                    <a:gd name="T87" fmla="*/ 738 h 1251"/>
                    <a:gd name="T88" fmla="*/ 1422 w 2562"/>
                    <a:gd name="T89" fmla="*/ 750 h 1251"/>
                    <a:gd name="T90" fmla="*/ 1426 w 2562"/>
                    <a:gd name="T91" fmla="*/ 782 h 1251"/>
                    <a:gd name="T92" fmla="*/ 1432 w 2562"/>
                    <a:gd name="T93" fmla="*/ 828 h 1251"/>
                    <a:gd name="T94" fmla="*/ 1694 w 2562"/>
                    <a:gd name="T95" fmla="*/ 840 h 1251"/>
                    <a:gd name="T96" fmla="*/ 1706 w 2562"/>
                    <a:gd name="T97" fmla="*/ 876 h 1251"/>
                    <a:gd name="T98" fmla="*/ 1706 w 2562"/>
                    <a:gd name="T99" fmla="*/ 890 h 1251"/>
                    <a:gd name="T100" fmla="*/ 1716 w 2562"/>
                    <a:gd name="T101" fmla="*/ 930 h 1251"/>
                    <a:gd name="T102" fmla="*/ 1840 w 2562"/>
                    <a:gd name="T103" fmla="*/ 946 h 1251"/>
                    <a:gd name="T104" fmla="*/ 1962 w 2562"/>
                    <a:gd name="T105" fmla="*/ 966 h 1251"/>
                    <a:gd name="T106" fmla="*/ 1984 w 2562"/>
                    <a:gd name="T107" fmla="*/ 986 h 1251"/>
                    <a:gd name="T108" fmla="*/ 1990 w 2562"/>
                    <a:gd name="T109" fmla="*/ 998 h 1251"/>
                    <a:gd name="T110" fmla="*/ 1994 w 2562"/>
                    <a:gd name="T111" fmla="*/ 1004 h 1251"/>
                    <a:gd name="T112" fmla="*/ 2000 w 2562"/>
                    <a:gd name="T113" fmla="*/ 1032 h 1251"/>
                    <a:gd name="T114" fmla="*/ 2006 w 2562"/>
                    <a:gd name="T115" fmla="*/ 1089 h 1251"/>
                    <a:gd name="T116" fmla="*/ 2272 w 2562"/>
                    <a:gd name="T117" fmla="*/ 1127 h 1251"/>
                    <a:gd name="T118" fmla="*/ 2562 w 2562"/>
                    <a:gd name="T119" fmla="*/ 1251 h 1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62" h="1251">
                      <a:moveTo>
                        <a:pt x="0" y="0"/>
                      </a:moveTo>
                      <a:lnTo>
                        <a:pt x="36" y="0"/>
                      </a:lnTo>
                      <a:lnTo>
                        <a:pt x="36" y="12"/>
                      </a:lnTo>
                      <a:lnTo>
                        <a:pt x="40" y="12"/>
                      </a:lnTo>
                      <a:lnTo>
                        <a:pt x="40" y="20"/>
                      </a:lnTo>
                      <a:lnTo>
                        <a:pt x="68" y="20"/>
                      </a:lnTo>
                      <a:lnTo>
                        <a:pt x="68" y="32"/>
                      </a:lnTo>
                      <a:lnTo>
                        <a:pt x="116" y="32"/>
                      </a:lnTo>
                      <a:lnTo>
                        <a:pt x="116" y="40"/>
                      </a:lnTo>
                      <a:lnTo>
                        <a:pt x="120" y="40"/>
                      </a:lnTo>
                      <a:lnTo>
                        <a:pt x="120" y="74"/>
                      </a:lnTo>
                      <a:lnTo>
                        <a:pt x="126" y="74"/>
                      </a:lnTo>
                      <a:lnTo>
                        <a:pt x="126" y="82"/>
                      </a:lnTo>
                      <a:lnTo>
                        <a:pt x="132" y="82"/>
                      </a:lnTo>
                      <a:lnTo>
                        <a:pt x="132" y="98"/>
                      </a:lnTo>
                      <a:lnTo>
                        <a:pt x="138" y="98"/>
                      </a:lnTo>
                      <a:lnTo>
                        <a:pt x="138" y="102"/>
                      </a:lnTo>
                      <a:lnTo>
                        <a:pt x="142" y="102"/>
                      </a:lnTo>
                      <a:lnTo>
                        <a:pt x="142" y="134"/>
                      </a:lnTo>
                      <a:lnTo>
                        <a:pt x="154" y="134"/>
                      </a:lnTo>
                      <a:lnTo>
                        <a:pt x="154" y="146"/>
                      </a:lnTo>
                      <a:lnTo>
                        <a:pt x="264" y="146"/>
                      </a:lnTo>
                      <a:lnTo>
                        <a:pt x="264" y="168"/>
                      </a:lnTo>
                      <a:lnTo>
                        <a:pt x="270" y="168"/>
                      </a:lnTo>
                      <a:lnTo>
                        <a:pt x="270" y="200"/>
                      </a:lnTo>
                      <a:lnTo>
                        <a:pt x="282" y="200"/>
                      </a:lnTo>
                      <a:lnTo>
                        <a:pt x="282" y="213"/>
                      </a:lnTo>
                      <a:lnTo>
                        <a:pt x="286" y="213"/>
                      </a:lnTo>
                      <a:lnTo>
                        <a:pt x="286" y="221"/>
                      </a:lnTo>
                      <a:lnTo>
                        <a:pt x="292" y="221"/>
                      </a:lnTo>
                      <a:lnTo>
                        <a:pt x="292" y="243"/>
                      </a:lnTo>
                      <a:lnTo>
                        <a:pt x="318" y="243"/>
                      </a:lnTo>
                      <a:lnTo>
                        <a:pt x="318" y="255"/>
                      </a:lnTo>
                      <a:lnTo>
                        <a:pt x="362" y="255"/>
                      </a:lnTo>
                      <a:lnTo>
                        <a:pt x="362" y="263"/>
                      </a:lnTo>
                      <a:lnTo>
                        <a:pt x="410" y="263"/>
                      </a:lnTo>
                      <a:lnTo>
                        <a:pt x="410" y="307"/>
                      </a:lnTo>
                      <a:lnTo>
                        <a:pt x="420" y="307"/>
                      </a:lnTo>
                      <a:lnTo>
                        <a:pt x="420" y="331"/>
                      </a:lnTo>
                      <a:lnTo>
                        <a:pt x="444" y="331"/>
                      </a:lnTo>
                      <a:lnTo>
                        <a:pt x="444" y="343"/>
                      </a:lnTo>
                      <a:lnTo>
                        <a:pt x="452" y="343"/>
                      </a:lnTo>
                      <a:lnTo>
                        <a:pt x="452" y="353"/>
                      </a:lnTo>
                      <a:lnTo>
                        <a:pt x="480" y="353"/>
                      </a:lnTo>
                      <a:lnTo>
                        <a:pt x="480" y="361"/>
                      </a:lnTo>
                      <a:lnTo>
                        <a:pt x="554" y="361"/>
                      </a:lnTo>
                      <a:lnTo>
                        <a:pt x="554" y="385"/>
                      </a:lnTo>
                      <a:lnTo>
                        <a:pt x="564" y="385"/>
                      </a:lnTo>
                      <a:lnTo>
                        <a:pt x="564" y="397"/>
                      </a:lnTo>
                      <a:lnTo>
                        <a:pt x="698" y="397"/>
                      </a:lnTo>
                      <a:lnTo>
                        <a:pt x="698" y="421"/>
                      </a:lnTo>
                      <a:lnTo>
                        <a:pt x="706" y="421"/>
                      </a:lnTo>
                      <a:lnTo>
                        <a:pt x="706" y="441"/>
                      </a:lnTo>
                      <a:lnTo>
                        <a:pt x="716" y="441"/>
                      </a:lnTo>
                      <a:lnTo>
                        <a:pt x="716" y="451"/>
                      </a:lnTo>
                      <a:lnTo>
                        <a:pt x="838" y="451"/>
                      </a:lnTo>
                      <a:lnTo>
                        <a:pt x="838" y="463"/>
                      </a:lnTo>
                      <a:lnTo>
                        <a:pt x="844" y="463"/>
                      </a:lnTo>
                      <a:lnTo>
                        <a:pt x="844" y="487"/>
                      </a:lnTo>
                      <a:lnTo>
                        <a:pt x="854" y="487"/>
                      </a:lnTo>
                      <a:lnTo>
                        <a:pt x="854" y="499"/>
                      </a:lnTo>
                      <a:lnTo>
                        <a:pt x="860" y="499"/>
                      </a:lnTo>
                      <a:lnTo>
                        <a:pt x="860" y="511"/>
                      </a:lnTo>
                      <a:lnTo>
                        <a:pt x="866" y="511"/>
                      </a:lnTo>
                      <a:lnTo>
                        <a:pt x="866" y="533"/>
                      </a:lnTo>
                      <a:lnTo>
                        <a:pt x="994" y="533"/>
                      </a:lnTo>
                      <a:lnTo>
                        <a:pt x="994" y="545"/>
                      </a:lnTo>
                      <a:lnTo>
                        <a:pt x="1004" y="545"/>
                      </a:lnTo>
                      <a:lnTo>
                        <a:pt x="1004" y="581"/>
                      </a:lnTo>
                      <a:lnTo>
                        <a:pt x="1080" y="581"/>
                      </a:lnTo>
                      <a:lnTo>
                        <a:pt x="1080" y="593"/>
                      </a:lnTo>
                      <a:lnTo>
                        <a:pt x="1128" y="593"/>
                      </a:lnTo>
                      <a:lnTo>
                        <a:pt x="1128" y="627"/>
                      </a:lnTo>
                      <a:lnTo>
                        <a:pt x="1138" y="627"/>
                      </a:lnTo>
                      <a:lnTo>
                        <a:pt x="1138" y="646"/>
                      </a:lnTo>
                      <a:lnTo>
                        <a:pt x="1154" y="646"/>
                      </a:lnTo>
                      <a:lnTo>
                        <a:pt x="1154" y="660"/>
                      </a:lnTo>
                      <a:lnTo>
                        <a:pt x="1160" y="660"/>
                      </a:lnTo>
                      <a:lnTo>
                        <a:pt x="1160" y="676"/>
                      </a:lnTo>
                      <a:lnTo>
                        <a:pt x="1186" y="676"/>
                      </a:lnTo>
                      <a:lnTo>
                        <a:pt x="1186" y="692"/>
                      </a:lnTo>
                      <a:lnTo>
                        <a:pt x="1218" y="692"/>
                      </a:lnTo>
                      <a:lnTo>
                        <a:pt x="1218" y="708"/>
                      </a:lnTo>
                      <a:lnTo>
                        <a:pt x="1314" y="708"/>
                      </a:lnTo>
                      <a:lnTo>
                        <a:pt x="1314" y="724"/>
                      </a:lnTo>
                      <a:lnTo>
                        <a:pt x="1410" y="724"/>
                      </a:lnTo>
                      <a:lnTo>
                        <a:pt x="1410" y="738"/>
                      </a:lnTo>
                      <a:lnTo>
                        <a:pt x="1416" y="738"/>
                      </a:lnTo>
                      <a:lnTo>
                        <a:pt x="1416" y="750"/>
                      </a:lnTo>
                      <a:lnTo>
                        <a:pt x="1422" y="750"/>
                      </a:lnTo>
                      <a:lnTo>
                        <a:pt x="1422" y="782"/>
                      </a:lnTo>
                      <a:lnTo>
                        <a:pt x="1426" y="782"/>
                      </a:lnTo>
                      <a:lnTo>
                        <a:pt x="1426" y="828"/>
                      </a:lnTo>
                      <a:lnTo>
                        <a:pt x="1432" y="828"/>
                      </a:lnTo>
                      <a:lnTo>
                        <a:pt x="1432" y="840"/>
                      </a:lnTo>
                      <a:lnTo>
                        <a:pt x="1694" y="840"/>
                      </a:lnTo>
                      <a:lnTo>
                        <a:pt x="1694" y="876"/>
                      </a:lnTo>
                      <a:lnTo>
                        <a:pt x="1706" y="876"/>
                      </a:lnTo>
                      <a:lnTo>
                        <a:pt x="1706" y="888"/>
                      </a:lnTo>
                      <a:lnTo>
                        <a:pt x="1706" y="890"/>
                      </a:lnTo>
                      <a:lnTo>
                        <a:pt x="1716" y="890"/>
                      </a:lnTo>
                      <a:lnTo>
                        <a:pt x="1716" y="930"/>
                      </a:lnTo>
                      <a:lnTo>
                        <a:pt x="1840" y="930"/>
                      </a:lnTo>
                      <a:lnTo>
                        <a:pt x="1840" y="946"/>
                      </a:lnTo>
                      <a:lnTo>
                        <a:pt x="1962" y="946"/>
                      </a:lnTo>
                      <a:lnTo>
                        <a:pt x="1962" y="966"/>
                      </a:lnTo>
                      <a:lnTo>
                        <a:pt x="1984" y="966"/>
                      </a:lnTo>
                      <a:lnTo>
                        <a:pt x="1984" y="986"/>
                      </a:lnTo>
                      <a:lnTo>
                        <a:pt x="1990" y="986"/>
                      </a:lnTo>
                      <a:lnTo>
                        <a:pt x="1990" y="998"/>
                      </a:lnTo>
                      <a:lnTo>
                        <a:pt x="1994" y="998"/>
                      </a:lnTo>
                      <a:lnTo>
                        <a:pt x="1994" y="1004"/>
                      </a:lnTo>
                      <a:lnTo>
                        <a:pt x="2000" y="1004"/>
                      </a:lnTo>
                      <a:lnTo>
                        <a:pt x="2000" y="1032"/>
                      </a:lnTo>
                      <a:lnTo>
                        <a:pt x="2006" y="1032"/>
                      </a:lnTo>
                      <a:lnTo>
                        <a:pt x="2006" y="1089"/>
                      </a:lnTo>
                      <a:lnTo>
                        <a:pt x="2272" y="1089"/>
                      </a:lnTo>
                      <a:lnTo>
                        <a:pt x="2272" y="1127"/>
                      </a:lnTo>
                      <a:lnTo>
                        <a:pt x="2562" y="1127"/>
                      </a:lnTo>
                      <a:lnTo>
                        <a:pt x="2562" y="1251"/>
                      </a:lnTo>
                    </a:path>
                  </a:pathLst>
                </a:custGeom>
                <a:noFill/>
                <a:ln w="19050" cap="flat">
                  <a:solidFill>
                    <a:srgbClr val="C3B6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8" name="Line 127"/>
                <p:cNvSpPr>
                  <a:spLocks noChangeShapeType="1"/>
                </p:cNvSpPr>
                <p:nvPr/>
              </p:nvSpPr>
              <p:spPr bwMode="auto">
                <a:xfrm>
                  <a:off x="14713" y="3999"/>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9" name="Line 128"/>
                <p:cNvSpPr>
                  <a:spLocks noChangeShapeType="1"/>
                </p:cNvSpPr>
                <p:nvPr/>
              </p:nvSpPr>
              <p:spPr bwMode="auto">
                <a:xfrm>
                  <a:off x="14831" y="4069"/>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0" name="Line 129"/>
                <p:cNvSpPr>
                  <a:spLocks noChangeShapeType="1"/>
                </p:cNvSpPr>
                <p:nvPr/>
              </p:nvSpPr>
              <p:spPr bwMode="auto">
                <a:xfrm>
                  <a:off x="14843" y="4089"/>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1" name="Line 130"/>
                <p:cNvSpPr>
                  <a:spLocks noChangeShapeType="1"/>
                </p:cNvSpPr>
                <p:nvPr/>
              </p:nvSpPr>
              <p:spPr bwMode="auto">
                <a:xfrm>
                  <a:off x="14849" y="4099"/>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2" name="Line 131"/>
                <p:cNvSpPr>
                  <a:spLocks noChangeShapeType="1"/>
                </p:cNvSpPr>
                <p:nvPr/>
              </p:nvSpPr>
              <p:spPr bwMode="auto">
                <a:xfrm>
                  <a:off x="14853" y="4131"/>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3" name="Line 132"/>
                <p:cNvSpPr>
                  <a:spLocks noChangeShapeType="1"/>
                </p:cNvSpPr>
                <p:nvPr/>
              </p:nvSpPr>
              <p:spPr bwMode="auto">
                <a:xfrm>
                  <a:off x="15029" y="4252"/>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4" name="Line 133"/>
                <p:cNvSpPr>
                  <a:spLocks noChangeShapeType="1"/>
                </p:cNvSpPr>
                <p:nvPr/>
              </p:nvSpPr>
              <p:spPr bwMode="auto">
                <a:xfrm>
                  <a:off x="15143" y="4328"/>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5" name="Line 134"/>
                <p:cNvSpPr>
                  <a:spLocks noChangeShapeType="1"/>
                </p:cNvSpPr>
                <p:nvPr/>
              </p:nvSpPr>
              <p:spPr bwMode="auto">
                <a:xfrm>
                  <a:off x="15281" y="4396"/>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6" name="Line 135"/>
                <p:cNvSpPr>
                  <a:spLocks noChangeShapeType="1"/>
                </p:cNvSpPr>
                <p:nvPr/>
              </p:nvSpPr>
              <p:spPr bwMode="auto">
                <a:xfrm>
                  <a:off x="15409" y="4418"/>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7" name="Line 136"/>
                <p:cNvSpPr>
                  <a:spLocks noChangeShapeType="1"/>
                </p:cNvSpPr>
                <p:nvPr/>
              </p:nvSpPr>
              <p:spPr bwMode="auto">
                <a:xfrm>
                  <a:off x="15431" y="4450"/>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8" name="Line 137"/>
                <p:cNvSpPr>
                  <a:spLocks noChangeShapeType="1"/>
                </p:cNvSpPr>
                <p:nvPr/>
              </p:nvSpPr>
              <p:spPr bwMode="auto">
                <a:xfrm>
                  <a:off x="15711" y="4544"/>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9" name="Line 138"/>
                <p:cNvSpPr>
                  <a:spLocks noChangeShapeType="1"/>
                </p:cNvSpPr>
                <p:nvPr/>
              </p:nvSpPr>
              <p:spPr bwMode="auto">
                <a:xfrm>
                  <a:off x="15725" y="4578"/>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0" name="Line 139"/>
                <p:cNvSpPr>
                  <a:spLocks noChangeShapeType="1"/>
                </p:cNvSpPr>
                <p:nvPr/>
              </p:nvSpPr>
              <p:spPr bwMode="auto">
                <a:xfrm>
                  <a:off x="15843" y="4626"/>
                  <a:ext cx="0" cy="39"/>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1" name="Line 140"/>
                <p:cNvSpPr>
                  <a:spLocks noChangeShapeType="1"/>
                </p:cNvSpPr>
                <p:nvPr/>
              </p:nvSpPr>
              <p:spPr bwMode="auto">
                <a:xfrm>
                  <a:off x="15849" y="4642"/>
                  <a:ext cx="0" cy="39"/>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2" name="Line 141"/>
                <p:cNvSpPr>
                  <a:spLocks noChangeShapeType="1"/>
                </p:cNvSpPr>
                <p:nvPr/>
              </p:nvSpPr>
              <p:spPr bwMode="auto">
                <a:xfrm>
                  <a:off x="15859" y="4642"/>
                  <a:ext cx="0" cy="39"/>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3" name="Line 142"/>
                <p:cNvSpPr>
                  <a:spLocks noChangeShapeType="1"/>
                </p:cNvSpPr>
                <p:nvPr/>
              </p:nvSpPr>
              <p:spPr bwMode="auto">
                <a:xfrm>
                  <a:off x="16147" y="4839"/>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4" name="Line 143"/>
                <p:cNvSpPr>
                  <a:spLocks noChangeShapeType="1"/>
                </p:cNvSpPr>
                <p:nvPr/>
              </p:nvSpPr>
              <p:spPr bwMode="auto">
                <a:xfrm>
                  <a:off x="16405" y="4875"/>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5" name="Line 144"/>
                <p:cNvSpPr>
                  <a:spLocks noChangeShapeType="1"/>
                </p:cNvSpPr>
                <p:nvPr/>
              </p:nvSpPr>
              <p:spPr bwMode="auto">
                <a:xfrm>
                  <a:off x="16433" y="4929"/>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6" name="Line 145"/>
                <p:cNvSpPr>
                  <a:spLocks noChangeShapeType="1"/>
                </p:cNvSpPr>
                <p:nvPr/>
              </p:nvSpPr>
              <p:spPr bwMode="auto">
                <a:xfrm>
                  <a:off x="16701" y="4983"/>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7" name="Line 146"/>
                <p:cNvSpPr>
                  <a:spLocks noChangeShapeType="1"/>
                </p:cNvSpPr>
                <p:nvPr/>
              </p:nvSpPr>
              <p:spPr bwMode="auto">
                <a:xfrm>
                  <a:off x="16705" y="5001"/>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8" name="Line 147"/>
                <p:cNvSpPr>
                  <a:spLocks noChangeShapeType="1"/>
                </p:cNvSpPr>
                <p:nvPr/>
              </p:nvSpPr>
              <p:spPr bwMode="auto">
                <a:xfrm>
                  <a:off x="16717" y="5085"/>
                  <a:ext cx="0" cy="39"/>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9" name="Line 148"/>
                <p:cNvSpPr>
                  <a:spLocks noChangeShapeType="1"/>
                </p:cNvSpPr>
                <p:nvPr/>
              </p:nvSpPr>
              <p:spPr bwMode="auto">
                <a:xfrm>
                  <a:off x="16813" y="5085"/>
                  <a:ext cx="0" cy="39"/>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0" name="Line 149"/>
                <p:cNvSpPr>
                  <a:spLocks noChangeShapeType="1"/>
                </p:cNvSpPr>
                <p:nvPr/>
              </p:nvSpPr>
              <p:spPr bwMode="auto">
                <a:xfrm>
                  <a:off x="16983" y="5126"/>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1" name="Line 150"/>
                <p:cNvSpPr>
                  <a:spLocks noChangeShapeType="1"/>
                </p:cNvSpPr>
                <p:nvPr/>
              </p:nvSpPr>
              <p:spPr bwMode="auto">
                <a:xfrm>
                  <a:off x="17011" y="5126"/>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2" name="Line 151"/>
                <p:cNvSpPr>
                  <a:spLocks noChangeShapeType="1"/>
                </p:cNvSpPr>
                <p:nvPr/>
              </p:nvSpPr>
              <p:spPr bwMode="auto">
                <a:xfrm>
                  <a:off x="14981" y="4175"/>
                  <a:ext cx="0" cy="38"/>
                </a:xfrm>
                <a:prstGeom prst="line">
                  <a:avLst/>
                </a:prstGeom>
                <a:noFill/>
                <a:ln w="12700" cap="flat">
                  <a:solidFill>
                    <a:srgbClr val="A0826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3" name="Line 84"/>
                <p:cNvSpPr>
                  <a:spLocks noChangeShapeType="1"/>
                </p:cNvSpPr>
                <p:nvPr/>
              </p:nvSpPr>
              <p:spPr bwMode="auto">
                <a:xfrm>
                  <a:off x="14657" y="5015"/>
                  <a:ext cx="54" cy="0"/>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4" name="Line 83"/>
                <p:cNvSpPr>
                  <a:spLocks noChangeShapeType="1"/>
                </p:cNvSpPr>
                <p:nvPr/>
              </p:nvSpPr>
              <p:spPr bwMode="auto">
                <a:xfrm>
                  <a:off x="14657" y="4266"/>
                  <a:ext cx="54" cy="0"/>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grpSp>
        </p:grpSp>
      </p:grpSp>
      <p:cxnSp>
        <p:nvCxnSpPr>
          <p:cNvPr id="125" name="Straight Connector 124"/>
          <p:cNvCxnSpPr/>
          <p:nvPr/>
        </p:nvCxnSpPr>
        <p:spPr>
          <a:xfrm>
            <a:off x="1208252" y="1725157"/>
            <a:ext cx="31591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1208252" y="1949470"/>
            <a:ext cx="31591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1" name="Rectangle 1"/>
          <p:cNvSpPr>
            <a:spLocks noChangeArrowheads="1"/>
          </p:cNvSpPr>
          <p:nvPr/>
        </p:nvSpPr>
        <p:spPr bwMode="auto">
          <a:xfrm>
            <a:off x="133350" y="6446520"/>
            <a:ext cx="7242306" cy="324113"/>
          </a:xfrm>
          <a:prstGeom prst="rect">
            <a:avLst/>
          </a:prstGeom>
          <a:noFill/>
          <a:ln w="9525">
            <a:noFill/>
            <a:miter lim="800000"/>
            <a:headEnd/>
            <a:tailEnd/>
          </a:ln>
        </p:spPr>
        <p:txBody>
          <a:bodyPr wrap="square" lIns="0" tIns="0" rIns="0" bIns="0" anchor="b" anchorCtr="0">
            <a:noAutofit/>
          </a:bodyPr>
          <a:lstStyle/>
          <a:p>
            <a:endParaRPr lang="en-US" sz="1000" dirty="0" smtClean="0"/>
          </a:p>
          <a:p>
            <a:pPr>
              <a:spcAft>
                <a:spcPts val="300"/>
              </a:spcAft>
            </a:pPr>
            <a:r>
              <a:rPr lang="en-GB" sz="1200" dirty="0"/>
              <a:t/>
            </a:r>
            <a:br>
              <a:rPr lang="en-GB" sz="1200" dirty="0"/>
            </a:br>
            <a:r>
              <a:rPr lang="en-GB" sz="1200" dirty="0"/>
              <a:t>CI, confidence interval; HR, hazard ratio</a:t>
            </a:r>
          </a:p>
          <a:p>
            <a:pPr>
              <a:spcAft>
                <a:spcPts val="300"/>
              </a:spcAft>
            </a:pPr>
            <a:r>
              <a:rPr lang="fr-FR" sz="1200" dirty="0"/>
              <a:t>Yang J et al. </a:t>
            </a:r>
            <a:r>
              <a:rPr lang="en-GB" sz="1200" dirty="0"/>
              <a:t>J </a:t>
            </a:r>
            <a:r>
              <a:rPr lang="en-GB" sz="1200" dirty="0" err="1"/>
              <a:t>Clin</a:t>
            </a:r>
            <a:r>
              <a:rPr lang="en-GB" sz="1200" dirty="0"/>
              <a:t> </a:t>
            </a:r>
            <a:r>
              <a:rPr lang="en-GB" sz="1200" dirty="0" err="1"/>
              <a:t>Oncol</a:t>
            </a:r>
            <a:r>
              <a:rPr lang="en-GB" sz="1200" dirty="0"/>
              <a:t> 33, 2015 (</a:t>
            </a:r>
            <a:r>
              <a:rPr lang="en-GB" sz="1200" dirty="0" err="1"/>
              <a:t>suppl</a:t>
            </a:r>
            <a:r>
              <a:rPr lang="en-GB" sz="1200" dirty="0"/>
              <a:t>; </a:t>
            </a:r>
            <a:r>
              <a:rPr lang="en-GB" sz="1200" dirty="0" err="1"/>
              <a:t>abstr</a:t>
            </a:r>
            <a:r>
              <a:rPr lang="en-GB" sz="1200" dirty="0"/>
              <a:t> 8073)</a:t>
            </a:r>
            <a:endParaRPr lang="en-US" sz="1200" dirty="0"/>
          </a:p>
        </p:txBody>
      </p:sp>
      <p:sp>
        <p:nvSpPr>
          <p:cNvPr id="132" name="Round Same Side Corner Rectangle 131"/>
          <p:cNvSpPr/>
          <p:nvPr/>
        </p:nvSpPr>
        <p:spPr>
          <a:xfrm>
            <a:off x="3938720" y="1467117"/>
            <a:ext cx="4090668" cy="482353"/>
          </a:xfrm>
          <a:prstGeom prst="round2SameRect">
            <a:avLst>
              <a:gd name="adj1" fmla="val 50000"/>
              <a:gd name="adj2" fmla="val 0"/>
            </a:avLst>
          </a:prstGeom>
          <a:solidFill>
            <a:schemeClr val="accent1"/>
          </a:solidFill>
          <a:ln w="127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spcBef>
                <a:spcPct val="0"/>
              </a:spcBef>
            </a:pPr>
            <a:endParaRPr lang="de-DE" altLang="en-US" sz="1400" b="1" baseline="30000">
              <a:solidFill>
                <a:prstClr val="white"/>
              </a:solidFill>
            </a:endParaRPr>
          </a:p>
        </p:txBody>
      </p:sp>
      <p:sp>
        <p:nvSpPr>
          <p:cNvPr id="133" name="Round Same Side Corner Rectangle 132"/>
          <p:cNvSpPr/>
          <p:nvPr/>
        </p:nvSpPr>
        <p:spPr>
          <a:xfrm rot="10800000">
            <a:off x="3959678" y="1949470"/>
            <a:ext cx="4069709" cy="726350"/>
          </a:xfrm>
          <a:prstGeom prst="round2SameRect">
            <a:avLst>
              <a:gd name="adj1" fmla="val 20976"/>
              <a:gd name="adj2" fmla="val 0"/>
            </a:avLst>
          </a:prstGeom>
          <a:solidFill>
            <a:schemeClr val="bg1"/>
          </a:solidFill>
          <a:ln w="127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spcBef>
                <a:spcPct val="0"/>
              </a:spcBef>
            </a:pPr>
            <a:r>
              <a:rPr lang="de-DE" altLang="en-US" sz="1400" b="1">
                <a:solidFill>
                  <a:prstClr val="white"/>
                </a:solidFill>
              </a:rPr>
              <a:t>PFS in overall population</a:t>
            </a:r>
            <a:endParaRPr lang="de-DE" altLang="en-US" sz="1400" b="1" baseline="30000">
              <a:solidFill>
                <a:prstClr val="white"/>
              </a:solidFill>
            </a:endParaRPr>
          </a:p>
        </p:txBody>
      </p:sp>
      <p:graphicFrame>
        <p:nvGraphicFramePr>
          <p:cNvPr id="134" name="Table 133"/>
          <p:cNvGraphicFramePr>
            <a:graphicFrameLocks noGrp="1"/>
          </p:cNvGraphicFramePr>
          <p:nvPr>
            <p:extLst>
              <p:ext uri="{D42A27DB-BD31-4B8C-83A1-F6EECF244321}">
                <p14:modId xmlns:p14="http://schemas.microsoft.com/office/powerpoint/2010/main" val="2169908767"/>
              </p:ext>
            </p:extLst>
          </p:nvPr>
        </p:nvGraphicFramePr>
        <p:xfrm>
          <a:off x="3972052" y="1465922"/>
          <a:ext cx="4090760" cy="1216469"/>
        </p:xfrm>
        <a:graphic>
          <a:graphicData uri="http://schemas.openxmlformats.org/drawingml/2006/table">
            <a:tbl>
              <a:tblPr/>
              <a:tblGrid>
                <a:gridCol w="1275400"/>
                <a:gridCol w="1429501"/>
                <a:gridCol w="1385859"/>
              </a:tblGrid>
              <a:tr h="373603">
                <a:tc>
                  <a:txBody>
                    <a:bodyPr/>
                    <a:lstStyle/>
                    <a:p>
                      <a:pPr marL="0" marR="0" lvl="0" indent="0" algn="l" defTabSz="457200" rtl="0" eaLnBrk="1" fontAlgn="base" latinLnBrk="0" hangingPunct="1">
                        <a:lnSpc>
                          <a:spcPct val="90000"/>
                        </a:lnSpc>
                        <a:spcBef>
                          <a:spcPct val="0"/>
                        </a:spcBef>
                        <a:spcAft>
                          <a:spcPct val="0"/>
                        </a:spcAft>
                        <a:buClrTx/>
                        <a:buSzTx/>
                        <a:buFontTx/>
                        <a:buNone/>
                        <a:tabLst/>
                      </a:pPr>
                      <a:endParaRPr kumimoji="0" lang="de-CH" sz="1200" b="0" i="0" u="none" strike="noStrike" cap="none" normalizeH="0" baseline="0" dirty="0" smtClean="0">
                        <a:ln>
                          <a:noFill/>
                        </a:ln>
                        <a:solidFill>
                          <a:srgbClr val="731448"/>
                        </a:solidFill>
                        <a:effectLst/>
                        <a:latin typeface="Arial" pitchFamily="34" charset="0"/>
                        <a:ea typeface="ＭＳ Ｐゴシック" pitchFamily="34" charset="-128"/>
                        <a:cs typeface="Arial" pitchFamily="34" charset="0"/>
                      </a:endParaRPr>
                    </a:p>
                  </a:txBody>
                  <a:tcPr marL="0" marR="45713" marT="45736" marB="45736" anchor="ctr" horzOverflow="overflow">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en-GB" sz="1200" b="0" dirty="0" smtClean="0">
                          <a:solidFill>
                            <a:schemeClr val="bg1"/>
                          </a:solidFill>
                          <a:effectLst/>
                          <a:latin typeface="+mj-lt"/>
                          <a:ea typeface="Calibri" panose="020F0502020204030204" pitchFamily="34" charset="0"/>
                          <a:cs typeface="Times New Roman" panose="02020603050405020304" pitchFamily="18" charset="0"/>
                        </a:rPr>
                        <a:t>&lt;40 mg in first </a:t>
                      </a:r>
                      <a:br>
                        <a:rPr lang="en-GB" sz="1200" b="0" dirty="0" smtClean="0">
                          <a:solidFill>
                            <a:schemeClr val="bg1"/>
                          </a:solidFill>
                          <a:effectLst/>
                          <a:latin typeface="+mj-lt"/>
                          <a:ea typeface="Calibri" panose="020F0502020204030204" pitchFamily="34" charset="0"/>
                          <a:cs typeface="Times New Roman" panose="02020603050405020304" pitchFamily="18" charset="0"/>
                        </a:rPr>
                      </a:br>
                      <a:r>
                        <a:rPr lang="en-GB" sz="1200" b="0" dirty="0" smtClean="0">
                          <a:solidFill>
                            <a:schemeClr val="bg1"/>
                          </a:solidFill>
                          <a:effectLst/>
                          <a:latin typeface="+mj-lt"/>
                          <a:ea typeface="Calibri" panose="020F0502020204030204" pitchFamily="34" charset="0"/>
                          <a:cs typeface="Times New Roman" panose="02020603050405020304" pitchFamily="18" charset="0"/>
                        </a:rPr>
                        <a:t>6 months (n=105)</a:t>
                      </a:r>
                      <a:endParaRPr lang="en-GB" sz="1200" b="0" dirty="0">
                        <a:solidFill>
                          <a:schemeClr val="bg1"/>
                        </a:solidFill>
                        <a:effectLst/>
                        <a:latin typeface="+mj-lt"/>
                        <a:ea typeface="Calibri" panose="020F0502020204030204" pitchFamily="34" charset="0"/>
                        <a:cs typeface="Times New Roman" panose="02020603050405020304" pitchFamily="18" charset="0"/>
                      </a:endParaRPr>
                    </a:p>
                  </a:txBody>
                  <a:tcPr marL="45713" marR="45713" marT="45736" marB="45736"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algn="ctr">
                        <a:lnSpc>
                          <a:spcPct val="115000"/>
                        </a:lnSpc>
                        <a:spcAft>
                          <a:spcPts val="1000"/>
                        </a:spcAft>
                      </a:pPr>
                      <a:r>
                        <a:rPr lang="en-GB" sz="1200" b="0" kern="1200" dirty="0" smtClean="0">
                          <a:solidFill>
                            <a:schemeClr val="bg1"/>
                          </a:solidFill>
                          <a:effectLst/>
                          <a:latin typeface="+mn-lt"/>
                          <a:ea typeface="Calibri" panose="020F0502020204030204" pitchFamily="34" charset="0"/>
                          <a:cs typeface="Times New Roman" panose="02020603050405020304" pitchFamily="18" charset="0"/>
                        </a:rPr>
                        <a:t>≥40 mg for first </a:t>
                      </a:r>
                      <a:br>
                        <a:rPr lang="en-GB" sz="1200" b="0" kern="1200" dirty="0" smtClean="0">
                          <a:solidFill>
                            <a:schemeClr val="bg1"/>
                          </a:solidFill>
                          <a:effectLst/>
                          <a:latin typeface="+mn-lt"/>
                          <a:ea typeface="Calibri" panose="020F0502020204030204" pitchFamily="34" charset="0"/>
                          <a:cs typeface="Times New Roman" panose="02020603050405020304" pitchFamily="18" charset="0"/>
                        </a:rPr>
                      </a:br>
                      <a:r>
                        <a:rPr lang="en-GB" sz="1200" b="0" kern="1200" dirty="0" smtClean="0">
                          <a:solidFill>
                            <a:schemeClr val="bg1"/>
                          </a:solidFill>
                          <a:effectLst/>
                          <a:latin typeface="+mn-lt"/>
                          <a:ea typeface="Calibri" panose="020F0502020204030204" pitchFamily="34" charset="0"/>
                          <a:cs typeface="Times New Roman" panose="02020603050405020304" pitchFamily="18" charset="0"/>
                        </a:rPr>
                        <a:t>6 months (n=124)</a:t>
                      </a:r>
                      <a:endParaRPr lang="en-GB" sz="1200" b="0" kern="1200" dirty="0">
                        <a:solidFill>
                          <a:schemeClr val="bg1"/>
                        </a:solidFill>
                        <a:effectLst/>
                        <a:latin typeface="+mn-lt"/>
                        <a:ea typeface="Calibri" panose="020F0502020204030204" pitchFamily="34" charset="0"/>
                        <a:cs typeface="Times New Roman" panose="02020603050405020304" pitchFamily="18" charset="0"/>
                      </a:endParaRPr>
                    </a:p>
                  </a:txBody>
                  <a:tcPr marL="45713" marR="45713" marT="45736" marB="45736" anchor="ctr" horzOverflow="overflow">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31826">
                <a:tc>
                  <a:txBody>
                    <a:bodyPr/>
                    <a:lstStyle/>
                    <a:p>
                      <a:pPr marL="0" marR="0" lvl="0" indent="0" algn="r" defTabSz="457200" rtl="0" eaLnBrk="1" fontAlgn="base" latinLnBrk="0" hangingPunct="1">
                        <a:lnSpc>
                          <a:spcPct val="90000"/>
                        </a:lnSpc>
                        <a:spcBef>
                          <a:spcPct val="0"/>
                        </a:spcBef>
                        <a:spcAft>
                          <a:spcPct val="0"/>
                        </a:spcAft>
                        <a:buClrTx/>
                        <a:buSzTx/>
                        <a:buFontTx/>
                        <a:buNone/>
                        <a:tabLst/>
                      </a:pPr>
                      <a:r>
                        <a:rPr kumimoji="0" lang="de-CH" sz="1200" b="0" i="0" u="none" strike="noStrike" cap="none" normalizeH="0" baseline="0" dirty="0" smtClean="0">
                          <a:ln>
                            <a:noFill/>
                          </a:ln>
                          <a:solidFill>
                            <a:schemeClr val="tx1">
                              <a:lumMod val="65000"/>
                              <a:lumOff val="35000"/>
                            </a:schemeClr>
                          </a:solidFill>
                          <a:effectLst/>
                          <a:latin typeface="Arial" pitchFamily="34" charset="0"/>
                          <a:ea typeface="ＭＳ Ｐゴシック" pitchFamily="34" charset="-128"/>
                          <a:cs typeface="Arial" pitchFamily="34" charset="0"/>
                        </a:rPr>
                        <a:t>Median PFS (mo)</a:t>
                      </a:r>
                    </a:p>
                  </a:txBody>
                  <a:tcPr marL="0" marR="45713" marT="45736" marB="45736" anchor="ctr" horzOverflow="overflow">
                    <a:lnL w="12700" cap="flat" cmpd="sng" algn="ctr">
                      <a:no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595959"/>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de-CH" sz="1200" b="1" i="0" u="none" strike="noStrike" cap="none" normalizeH="0" baseline="0" dirty="0" smtClean="0">
                          <a:ln>
                            <a:noFill/>
                          </a:ln>
                          <a:solidFill>
                            <a:schemeClr val="tx1">
                              <a:lumMod val="65000"/>
                              <a:lumOff val="35000"/>
                            </a:schemeClr>
                          </a:solidFill>
                          <a:effectLst/>
                          <a:latin typeface="Arial" pitchFamily="34" charset="0"/>
                          <a:ea typeface="ＭＳ Ｐゴシック" pitchFamily="34" charset="-128"/>
                          <a:cs typeface="Arial" pitchFamily="34" charset="0"/>
                        </a:rPr>
                        <a:t>11.3</a:t>
                      </a:r>
                      <a:endParaRPr kumimoji="0" lang="de-CH" sz="1200" b="1" i="0" u="none" strike="sngStrike" cap="none" normalizeH="0" baseline="0" dirty="0" smtClean="0">
                        <a:ln>
                          <a:noFill/>
                        </a:ln>
                        <a:solidFill>
                          <a:schemeClr val="tx1">
                            <a:lumMod val="65000"/>
                            <a:lumOff val="35000"/>
                          </a:schemeClr>
                        </a:solidFill>
                        <a:effectLst/>
                        <a:latin typeface="Arial" pitchFamily="34" charset="0"/>
                        <a:ea typeface="ＭＳ Ｐゴシック" pitchFamily="34" charset="-128"/>
                        <a:cs typeface="Arial" pitchFamily="34" charset="0"/>
                      </a:endParaRPr>
                    </a:p>
                  </a:txBody>
                  <a:tcPr marL="45713" marR="45713" marT="45736" marB="45736" anchor="ctr" horzOverflow="overflow">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595959"/>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Tx/>
                        <a:buFontTx/>
                        <a:buNone/>
                        <a:tabLst/>
                      </a:pPr>
                      <a:r>
                        <a:rPr kumimoji="0" lang="de-CH" sz="1200" b="1" i="0" u="none" strike="noStrike" cap="none" normalizeH="0" baseline="0" dirty="0" smtClean="0">
                          <a:ln>
                            <a:noFill/>
                          </a:ln>
                          <a:solidFill>
                            <a:schemeClr val="tx1">
                              <a:lumMod val="65000"/>
                              <a:lumOff val="35000"/>
                            </a:schemeClr>
                          </a:solidFill>
                          <a:effectLst/>
                          <a:latin typeface="Arial" pitchFamily="34" charset="0"/>
                          <a:ea typeface="ＭＳ Ｐゴシック" pitchFamily="34" charset="-128"/>
                          <a:cs typeface="Arial" pitchFamily="34" charset="0"/>
                        </a:rPr>
                        <a:t>11.0</a:t>
                      </a:r>
                    </a:p>
                  </a:txBody>
                  <a:tcPr marL="45713" marR="45713" marT="45736" marB="45736" anchor="ctr" horzOverflow="overflow">
                    <a:lnL w="6350" cap="flat" cmpd="sng" algn="ctr">
                      <a:solidFill>
                        <a:srgbClr val="595959"/>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595959"/>
                      </a:solidFill>
                      <a:prstDash val="solid"/>
                      <a:round/>
                      <a:headEnd type="none" w="med" len="med"/>
                      <a:tailEnd type="none" w="med" len="med"/>
                    </a:lnB>
                    <a:lnTlToBr>
                      <a:noFill/>
                    </a:lnTlToBr>
                    <a:lnBlToTr>
                      <a:noFill/>
                    </a:lnBlToTr>
                    <a:noFill/>
                  </a:tcPr>
                </a:tc>
              </a:tr>
              <a:tr h="448309">
                <a:tc>
                  <a:txBody>
                    <a:bodyPr/>
                    <a:lstStyle/>
                    <a:p>
                      <a:pPr marL="0" marR="0" lvl="0" indent="0" algn="r" defTabSz="457200" rtl="0" eaLnBrk="1" fontAlgn="base" latinLnBrk="0" hangingPunct="1">
                        <a:lnSpc>
                          <a:spcPct val="90000"/>
                        </a:lnSpc>
                        <a:spcBef>
                          <a:spcPct val="0"/>
                        </a:spcBef>
                        <a:spcAft>
                          <a:spcPct val="0"/>
                        </a:spcAft>
                        <a:buClrTx/>
                        <a:buSzTx/>
                        <a:buFontTx/>
                        <a:buNone/>
                        <a:tabLst/>
                      </a:pPr>
                      <a:r>
                        <a:rPr kumimoji="0" lang="de-CH" sz="1200" b="1" i="0" u="none" strike="noStrike" cap="none" normalizeH="0" baseline="0" dirty="0" smtClean="0">
                          <a:ln>
                            <a:noFill/>
                          </a:ln>
                          <a:solidFill>
                            <a:schemeClr val="tx1">
                              <a:lumMod val="65000"/>
                              <a:lumOff val="35000"/>
                            </a:schemeClr>
                          </a:solidFill>
                          <a:effectLst/>
                          <a:latin typeface="Arial" pitchFamily="34" charset="0"/>
                          <a:ea typeface="ＭＳ Ｐゴシック" pitchFamily="34" charset="-128"/>
                          <a:cs typeface="Arial" pitchFamily="34" charset="0"/>
                        </a:rPr>
                        <a:t>HR</a:t>
                      </a:r>
                      <a:r>
                        <a:rPr kumimoji="0" lang="de-CH" sz="1200" b="0" i="0" u="none" strike="noStrike" cap="none" normalizeH="0" baseline="0" dirty="0" smtClean="0">
                          <a:ln>
                            <a:noFill/>
                          </a:ln>
                          <a:solidFill>
                            <a:schemeClr val="tx1">
                              <a:lumMod val="65000"/>
                              <a:lumOff val="35000"/>
                            </a:schemeClr>
                          </a:solidFill>
                          <a:effectLst/>
                          <a:latin typeface="Arial" pitchFamily="34" charset="0"/>
                          <a:ea typeface="ＭＳ Ｐゴシック" pitchFamily="34" charset="-128"/>
                          <a:cs typeface="Arial" pitchFamily="34" charset="0"/>
                        </a:rPr>
                        <a:t> (95% CI)</a:t>
                      </a:r>
                    </a:p>
                    <a:p>
                      <a:pPr marL="0" marR="0" lvl="0" indent="0" algn="r" defTabSz="457200" rtl="0" eaLnBrk="1" fontAlgn="base" latinLnBrk="0" hangingPunct="1">
                        <a:lnSpc>
                          <a:spcPct val="90000"/>
                        </a:lnSpc>
                        <a:spcBef>
                          <a:spcPct val="0"/>
                        </a:spcBef>
                        <a:spcAft>
                          <a:spcPct val="0"/>
                        </a:spcAft>
                        <a:buClrTx/>
                        <a:buSzTx/>
                        <a:buFontTx/>
                        <a:buNone/>
                        <a:tabLst/>
                      </a:pPr>
                      <a:r>
                        <a:rPr kumimoji="0" lang="de-CH" sz="1200" b="1" i="1" u="none" strike="noStrike" cap="none" normalizeH="0" baseline="0" dirty="0" smtClean="0">
                          <a:ln>
                            <a:noFill/>
                          </a:ln>
                          <a:solidFill>
                            <a:schemeClr val="tx1">
                              <a:lumMod val="65000"/>
                              <a:lumOff val="35000"/>
                            </a:schemeClr>
                          </a:solidFill>
                          <a:effectLst/>
                          <a:latin typeface="Arial" pitchFamily="34" charset="0"/>
                          <a:ea typeface="ＭＳ Ｐゴシック" pitchFamily="34" charset="-128"/>
                          <a:cs typeface="Arial" pitchFamily="34" charset="0"/>
                        </a:rPr>
                        <a:t>P</a:t>
                      </a:r>
                      <a:r>
                        <a:rPr kumimoji="0" lang="de-CH" sz="1200" b="1" i="0" u="none" strike="noStrike" cap="none" normalizeH="0" baseline="0" dirty="0" smtClean="0">
                          <a:ln>
                            <a:noFill/>
                          </a:ln>
                          <a:solidFill>
                            <a:schemeClr val="tx1">
                              <a:lumMod val="65000"/>
                              <a:lumOff val="35000"/>
                            </a:schemeClr>
                          </a:solidFill>
                          <a:effectLst/>
                          <a:latin typeface="Arial" pitchFamily="34" charset="0"/>
                          <a:ea typeface="ＭＳ Ｐゴシック" pitchFamily="34" charset="-128"/>
                          <a:cs typeface="Arial" pitchFamily="34" charset="0"/>
                        </a:rPr>
                        <a:t>-value</a:t>
                      </a:r>
                      <a:r>
                        <a:rPr kumimoji="0" lang="de-CH" sz="1200" b="0" i="0" u="none" strike="noStrike" cap="none" normalizeH="0" baseline="0" dirty="0" smtClean="0">
                          <a:ln>
                            <a:noFill/>
                          </a:ln>
                          <a:solidFill>
                            <a:schemeClr val="tx1">
                              <a:lumMod val="65000"/>
                              <a:lumOff val="35000"/>
                            </a:schemeClr>
                          </a:solidFill>
                          <a:effectLst/>
                          <a:latin typeface="Arial" pitchFamily="34" charset="0"/>
                          <a:ea typeface="ＭＳ Ｐゴシック" pitchFamily="34" charset="-128"/>
                          <a:cs typeface="Arial" pitchFamily="34" charset="0"/>
                        </a:rPr>
                        <a:t> </a:t>
                      </a:r>
                    </a:p>
                  </a:txBody>
                  <a:tcPr marL="0" marR="45713" marT="45736" marB="45736" anchor="ctr" horzOverflow="overflow">
                    <a:lnL w="12700" cap="flat" cmpd="sng" algn="ctr">
                      <a:no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tc gridSpan="2">
                  <a:txBody>
                    <a:bodyPr/>
                    <a:lstStyle/>
                    <a:p>
                      <a:pPr algn="ctr">
                        <a:lnSpc>
                          <a:spcPct val="100000"/>
                        </a:lnSpc>
                        <a:spcAft>
                          <a:spcPts val="0"/>
                        </a:spcAft>
                      </a:pPr>
                      <a:r>
                        <a:rPr lang="en-GB" sz="1200" b="0" dirty="0">
                          <a:solidFill>
                            <a:sysClr val="windowText" lastClr="000000"/>
                          </a:solidFill>
                          <a:effectLst/>
                          <a:latin typeface="+mj-lt"/>
                          <a:ea typeface="Calibri" panose="020F0502020204030204" pitchFamily="34" charset="0"/>
                          <a:cs typeface="Times New Roman" panose="02020603050405020304" pitchFamily="18" charset="0"/>
                        </a:rPr>
                        <a:t>1.25 (</a:t>
                      </a:r>
                      <a:r>
                        <a:rPr lang="en-GB" sz="1200" b="0" dirty="0" smtClean="0">
                          <a:solidFill>
                            <a:sysClr val="windowText" lastClr="000000"/>
                          </a:solidFill>
                          <a:effectLst/>
                          <a:latin typeface="+mj-lt"/>
                          <a:ea typeface="Calibri" panose="020F0502020204030204" pitchFamily="34" charset="0"/>
                          <a:cs typeface="Times New Roman" panose="02020603050405020304" pitchFamily="18" charset="0"/>
                        </a:rPr>
                        <a:t>0.91–1.72)</a:t>
                      </a:r>
                    </a:p>
                    <a:p>
                      <a:pPr algn="ctr">
                        <a:lnSpc>
                          <a:spcPct val="100000"/>
                        </a:lnSpc>
                        <a:spcAft>
                          <a:spcPts val="0"/>
                        </a:spcAft>
                      </a:pPr>
                      <a:r>
                        <a:rPr lang="en-GB" sz="1200" b="0" kern="1200" dirty="0" smtClean="0">
                          <a:solidFill>
                            <a:sysClr val="windowText" lastClr="000000"/>
                          </a:solidFill>
                          <a:effectLst/>
                          <a:latin typeface="+mn-lt"/>
                          <a:ea typeface="Calibri" panose="020F0502020204030204" pitchFamily="34" charset="0"/>
                          <a:cs typeface="Times New Roman" panose="02020603050405020304" pitchFamily="18" charset="0"/>
                        </a:rPr>
                        <a:t>0.175</a:t>
                      </a:r>
                      <a:endParaRPr lang="en-GB" sz="1200" b="0" dirty="0">
                        <a:solidFill>
                          <a:sysClr val="windowText" lastClr="000000"/>
                        </a:solidFill>
                        <a:effectLst/>
                        <a:latin typeface="+mj-lt"/>
                        <a:ea typeface="Calibri" panose="020F0502020204030204" pitchFamily="34" charset="0"/>
                        <a:cs typeface="Times New Roman" panose="02020603050405020304" pitchFamily="18" charset="0"/>
                      </a:endParaRPr>
                    </a:p>
                  </a:txBody>
                  <a:tcPr marL="9525" marR="9525" marT="9525" marB="0">
                    <a:lnL w="6350" cap="flat" cmpd="sng" algn="ctr">
                      <a:solidFill>
                        <a:srgbClr val="595959"/>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tc hMerge="1">
                  <a:txBody>
                    <a:bodyPr/>
                    <a:lstStyle/>
                    <a:p>
                      <a:endParaRPr lang="en-GB"/>
                    </a:p>
                  </a:txBody>
                  <a:tcPr/>
                </a:tc>
              </a:tr>
            </a:tbl>
          </a:graphicData>
        </a:graphic>
      </p:graphicFrame>
      <p:sp>
        <p:nvSpPr>
          <p:cNvPr id="3" name="Rectangle 2"/>
          <p:cNvSpPr/>
          <p:nvPr/>
        </p:nvSpPr>
        <p:spPr>
          <a:xfrm>
            <a:off x="1574699" y="1586875"/>
            <a:ext cx="2658564" cy="270459"/>
          </a:xfrm>
          <a:prstGeom prst="rect">
            <a:avLst/>
          </a:prstGeom>
        </p:spPr>
        <p:txBody>
          <a:bodyPr wrap="square">
            <a:spAutoFit/>
          </a:bodyPr>
          <a:lstStyle/>
          <a:p>
            <a:pPr>
              <a:lnSpc>
                <a:spcPct val="115000"/>
              </a:lnSpc>
              <a:spcAft>
                <a:spcPts val="1000"/>
              </a:spcAft>
            </a:pPr>
            <a:r>
              <a:rPr lang="en-GB" sz="1100" dirty="0">
                <a:ea typeface="Calibri" panose="020F0502020204030204" pitchFamily="34" charset="0"/>
                <a:cs typeface="Times New Roman" panose="02020603050405020304" pitchFamily="18" charset="0"/>
              </a:rPr>
              <a:t>&lt;40 mg in </a:t>
            </a:r>
            <a:r>
              <a:rPr lang="en-GB" sz="1100" dirty="0" smtClean="0">
                <a:ea typeface="Calibri" panose="020F0502020204030204" pitchFamily="34" charset="0"/>
                <a:cs typeface="Times New Roman" panose="02020603050405020304" pitchFamily="18" charset="0"/>
              </a:rPr>
              <a:t>first 6 months</a:t>
            </a:r>
            <a:endParaRPr lang="en-GB" sz="1100" dirty="0">
              <a:ea typeface="Calibri" panose="020F0502020204030204" pitchFamily="34" charset="0"/>
              <a:cs typeface="Times New Roman" panose="02020603050405020304" pitchFamily="18" charset="0"/>
            </a:endParaRPr>
          </a:p>
        </p:txBody>
      </p:sp>
      <p:sp>
        <p:nvSpPr>
          <p:cNvPr id="136" name="Rectangle 135"/>
          <p:cNvSpPr/>
          <p:nvPr/>
        </p:nvSpPr>
        <p:spPr>
          <a:xfrm>
            <a:off x="1596390" y="1800709"/>
            <a:ext cx="2658564" cy="270459"/>
          </a:xfrm>
          <a:prstGeom prst="rect">
            <a:avLst/>
          </a:prstGeom>
        </p:spPr>
        <p:txBody>
          <a:bodyPr wrap="square">
            <a:spAutoFit/>
          </a:bodyPr>
          <a:lstStyle/>
          <a:p>
            <a:pPr>
              <a:lnSpc>
                <a:spcPct val="115000"/>
              </a:lnSpc>
              <a:spcAft>
                <a:spcPts val="1000"/>
              </a:spcAft>
            </a:pPr>
            <a:r>
              <a:rPr lang="en-GB" sz="1100" dirty="0" smtClean="0">
                <a:ea typeface="Calibri" panose="020F0502020204030204" pitchFamily="34" charset="0"/>
                <a:cs typeface="Times New Roman" panose="02020603050405020304" pitchFamily="18" charset="0"/>
              </a:rPr>
              <a:t>≥40 </a:t>
            </a:r>
            <a:r>
              <a:rPr lang="en-GB" sz="1100" dirty="0">
                <a:ea typeface="Calibri" panose="020F0502020204030204" pitchFamily="34" charset="0"/>
                <a:cs typeface="Times New Roman" panose="02020603050405020304" pitchFamily="18" charset="0"/>
              </a:rPr>
              <a:t>mg in </a:t>
            </a:r>
            <a:r>
              <a:rPr lang="en-GB" sz="1100" dirty="0" smtClean="0">
                <a:ea typeface="Calibri" panose="020F0502020204030204" pitchFamily="34" charset="0"/>
                <a:cs typeface="Times New Roman" panose="02020603050405020304" pitchFamily="18" charset="0"/>
              </a:rPr>
              <a:t>first 6 months</a:t>
            </a:r>
            <a:endParaRPr lang="en-GB" sz="1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36757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824" y="218212"/>
            <a:ext cx="8550003" cy="798650"/>
          </a:xfrm>
        </p:spPr>
        <p:txBody>
          <a:bodyPr/>
          <a:lstStyle/>
          <a:p>
            <a:r>
              <a:rPr lang="en-GB" dirty="0" smtClean="0"/>
              <a:t>Subgroup Analyses of Treatment Duration </a:t>
            </a:r>
            <a:r>
              <a:rPr lang="en-GB" dirty="0"/>
              <a:t>and </a:t>
            </a:r>
            <a:r>
              <a:rPr lang="en-GB" dirty="0" smtClean="0"/>
              <a:t>Afatinib Dose Level in Japanese Patients</a:t>
            </a:r>
            <a:endParaRPr lang="en-GB" dirty="0"/>
          </a:p>
        </p:txBody>
      </p:sp>
      <p:sp>
        <p:nvSpPr>
          <p:cNvPr id="5" name="Text Placeholder 49"/>
          <p:cNvSpPr txBox="1">
            <a:spLocks/>
          </p:cNvSpPr>
          <p:nvPr/>
        </p:nvSpPr>
        <p:spPr>
          <a:xfrm>
            <a:off x="821796" y="6626900"/>
            <a:ext cx="7202488" cy="236188"/>
          </a:xfrm>
          <a:prstGeom prst="rect">
            <a:avLst/>
          </a:prstGeom>
        </p:spPr>
        <p:txBody>
          <a:bodyPr/>
          <a:lstStyle>
            <a:lvl1pPr marL="176156" indent="-176156" algn="l" defTabSz="914103" rtl="0" eaLnBrk="1" latinLnBrk="0" hangingPunct="1">
              <a:lnSpc>
                <a:spcPct val="85000"/>
              </a:lnSpc>
              <a:spcBef>
                <a:spcPts val="1200"/>
              </a:spcBef>
              <a:buClr>
                <a:srgbClr val="1CBECA"/>
              </a:buClr>
              <a:buFont typeface="Arial" pitchFamily="34" charset="0"/>
              <a:buChar char="•"/>
              <a:defRPr sz="2000" kern="1200">
                <a:solidFill>
                  <a:schemeClr val="tx1">
                    <a:lumMod val="65000"/>
                    <a:lumOff val="35000"/>
                  </a:schemeClr>
                </a:solidFill>
                <a:latin typeface="+mn-lt"/>
                <a:ea typeface="+mn-ea"/>
                <a:cs typeface="+mn-cs"/>
              </a:defRPr>
            </a:lvl1pPr>
            <a:lvl2pPr marL="720491" indent="-263439" algn="l" defTabSz="914103" rtl="0" eaLnBrk="1" latinLnBrk="0" hangingPunct="1">
              <a:lnSpc>
                <a:spcPct val="85000"/>
              </a:lnSpc>
              <a:spcBef>
                <a:spcPts val="600"/>
              </a:spcBef>
              <a:buClr>
                <a:schemeClr val="tx1">
                  <a:lumMod val="65000"/>
                  <a:lumOff val="35000"/>
                </a:schemeClr>
              </a:buClr>
              <a:buFont typeface="Arial" pitchFamily="34" charset="0"/>
              <a:buChar char="‒"/>
              <a:defRPr sz="1800" kern="1200">
                <a:solidFill>
                  <a:schemeClr val="tx1">
                    <a:lumMod val="65000"/>
                    <a:lumOff val="35000"/>
                  </a:schemeClr>
                </a:solidFill>
                <a:latin typeface="+mn-lt"/>
                <a:ea typeface="+mn-ea"/>
                <a:cs typeface="+mn-cs"/>
              </a:defRPr>
            </a:lvl2pPr>
            <a:lvl3pPr marL="1072801" indent="-158698" algn="l" defTabSz="914103" rtl="0" eaLnBrk="1" latinLnBrk="0" hangingPunct="1">
              <a:lnSpc>
                <a:spcPct val="85000"/>
              </a:lnSpc>
              <a:spcBef>
                <a:spcPts val="400"/>
              </a:spcBef>
              <a:buClr>
                <a:srgbClr val="1CBECA"/>
              </a:buClr>
              <a:buFont typeface="Arial" pitchFamily="34" charset="0"/>
              <a:buChar char="•"/>
              <a:defRPr sz="1600" kern="1200">
                <a:solidFill>
                  <a:schemeClr val="tx1">
                    <a:lumMod val="65000"/>
                    <a:lumOff val="35000"/>
                  </a:schemeClr>
                </a:solidFill>
                <a:latin typeface="+mn-lt"/>
                <a:ea typeface="+mn-ea"/>
                <a:cs typeface="+mn-cs"/>
              </a:defRPr>
            </a:lvl3pPr>
            <a:lvl4pPr marL="1520331" indent="-149176" algn="l" defTabSz="914103" rtl="0" eaLnBrk="1" latinLnBrk="0" hangingPunct="1">
              <a:lnSpc>
                <a:spcPct val="85000"/>
              </a:lnSpc>
              <a:spcBef>
                <a:spcPts val="0"/>
              </a:spcBef>
              <a:buClr>
                <a:srgbClr val="1CBECA"/>
              </a:buClr>
              <a:buFont typeface="Arial" pitchFamily="34" charset="0"/>
              <a:buChar char="•"/>
              <a:defRPr sz="1400" kern="1200">
                <a:solidFill>
                  <a:schemeClr val="tx1">
                    <a:lumMod val="65000"/>
                    <a:lumOff val="35000"/>
                  </a:schemeClr>
                </a:solidFill>
                <a:latin typeface="+mn-lt"/>
                <a:ea typeface="+mn-ea"/>
                <a:cs typeface="+mn-cs"/>
              </a:defRPr>
            </a:lvl4pPr>
            <a:lvl5pPr marL="1969448" indent="-141242" algn="l" defTabSz="914103" rtl="0" eaLnBrk="1" latinLnBrk="0" hangingPunct="1">
              <a:lnSpc>
                <a:spcPct val="85000"/>
              </a:lnSpc>
              <a:spcBef>
                <a:spcPts val="0"/>
              </a:spcBef>
              <a:buClr>
                <a:srgbClr val="1CBECA"/>
              </a:buClr>
              <a:buFont typeface="Arial" pitchFamily="34" charset="0"/>
              <a:buChar char="•"/>
              <a:defRPr sz="1400" kern="1200">
                <a:solidFill>
                  <a:schemeClr val="tx1">
                    <a:lumMod val="65000"/>
                    <a:lumOff val="35000"/>
                  </a:schemeClr>
                </a:solidFill>
                <a:latin typeface="+mn-lt"/>
                <a:ea typeface="+mn-ea"/>
                <a:cs typeface="+mn-cs"/>
              </a:defRPr>
            </a:lvl5pPr>
            <a:lvl6pPr marL="2513783"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4"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6"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7"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100" dirty="0" smtClean="0"/>
              <a:t>Kato et al. Cancer Sci. 2015;106(9</a:t>
            </a:r>
            <a:r>
              <a:rPr lang="en-GB" sz="1100" dirty="0"/>
              <a:t>):1202-11. </a:t>
            </a:r>
          </a:p>
        </p:txBody>
      </p:sp>
      <p:sp>
        <p:nvSpPr>
          <p:cNvPr id="6" name="テキスト ボックス 7"/>
          <p:cNvSpPr txBox="1"/>
          <p:nvPr/>
        </p:nvSpPr>
        <p:spPr>
          <a:xfrm>
            <a:off x="10159658" y="641107"/>
            <a:ext cx="184670" cy="369302"/>
          </a:xfrm>
          <a:prstGeom prst="rect">
            <a:avLst/>
          </a:prstGeom>
          <a:noFill/>
        </p:spPr>
        <p:txBody>
          <a:bodyPr wrap="none" lIns="91410" tIns="45705" rIns="91410" bIns="45705" rtlCol="0">
            <a:spAutoFit/>
          </a:bodyPr>
          <a:lstStyle/>
          <a:p>
            <a:endParaRPr kumimoji="1" lang="ja-JP" altLang="en-US"/>
          </a:p>
        </p:txBody>
      </p:sp>
      <p:graphicFrame>
        <p:nvGraphicFramePr>
          <p:cNvPr id="7" name="グラフ 5"/>
          <p:cNvGraphicFramePr>
            <a:graphicFrameLocks/>
          </p:cNvGraphicFramePr>
          <p:nvPr>
            <p:extLst>
              <p:ext uri="{D42A27DB-BD31-4B8C-83A1-F6EECF244321}">
                <p14:modId xmlns:p14="http://schemas.microsoft.com/office/powerpoint/2010/main" val="1951643365"/>
              </p:ext>
            </p:extLst>
          </p:nvPr>
        </p:nvGraphicFramePr>
        <p:xfrm>
          <a:off x="395288" y="1420152"/>
          <a:ext cx="8355012" cy="5047736"/>
        </p:xfrm>
        <a:graphic>
          <a:graphicData uri="http://schemas.openxmlformats.org/drawingml/2006/chart">
            <c:chart xmlns:c="http://schemas.openxmlformats.org/drawingml/2006/chart" xmlns:r="http://schemas.openxmlformats.org/officeDocument/2006/relationships" r:id="rId2"/>
          </a:graphicData>
        </a:graphic>
      </p:graphicFrame>
      <p:sp>
        <p:nvSpPr>
          <p:cNvPr id="8" name="テキスト ボックス 1"/>
          <p:cNvSpPr txBox="1"/>
          <p:nvPr/>
        </p:nvSpPr>
        <p:spPr>
          <a:xfrm>
            <a:off x="6670858" y="1471761"/>
            <a:ext cx="2006235" cy="707856"/>
          </a:xfrm>
          <a:prstGeom prst="rect">
            <a:avLst/>
          </a:prstGeom>
          <a:noFill/>
        </p:spPr>
        <p:txBody>
          <a:bodyPr wrap="square" lIns="91410" tIns="45705" rIns="91410" bIns="45705" rtlCol="0">
            <a:spAutoFit/>
          </a:bodyPr>
          <a:lstStyle/>
          <a:p>
            <a:pPr fontAlgn="base">
              <a:spcBef>
                <a:spcPct val="0"/>
              </a:spcBef>
              <a:spcAft>
                <a:spcPct val="0"/>
              </a:spcAft>
              <a:defRPr/>
            </a:pPr>
            <a:r>
              <a:rPr kumimoji="1" lang="en-US" altLang="ja-JP" sz="1000" kern="0" dirty="0"/>
              <a:t>Reason for reduction</a:t>
            </a:r>
          </a:p>
          <a:p>
            <a:pPr indent="166634" fontAlgn="base">
              <a:spcBef>
                <a:spcPct val="0"/>
              </a:spcBef>
              <a:spcAft>
                <a:spcPct val="0"/>
              </a:spcAft>
              <a:defRPr/>
            </a:pPr>
            <a:r>
              <a:rPr kumimoji="1" lang="en-US" altLang="ja-JP" sz="1000" kern="0" dirty="0"/>
              <a:t>Diarrhoea</a:t>
            </a:r>
          </a:p>
          <a:p>
            <a:pPr indent="166634" fontAlgn="base">
              <a:spcBef>
                <a:spcPct val="0"/>
              </a:spcBef>
              <a:spcAft>
                <a:spcPct val="0"/>
              </a:spcAft>
              <a:defRPr/>
            </a:pPr>
            <a:r>
              <a:rPr kumimoji="1" lang="en-US" altLang="ja-JP" sz="1000" kern="0" dirty="0"/>
              <a:t>Rash/acne</a:t>
            </a:r>
          </a:p>
          <a:p>
            <a:pPr indent="166634" fontAlgn="base">
              <a:spcBef>
                <a:spcPct val="0"/>
              </a:spcBef>
              <a:spcAft>
                <a:spcPct val="0"/>
              </a:spcAft>
              <a:defRPr/>
            </a:pPr>
            <a:r>
              <a:rPr kumimoji="1" lang="en-US" altLang="ja-JP" sz="1000" kern="0" dirty="0"/>
              <a:t>Diarrhoea and rash/acne </a:t>
            </a:r>
            <a:endParaRPr kumimoji="1" lang="ja-JP" altLang="en-US" sz="1000" kern="0" dirty="0"/>
          </a:p>
        </p:txBody>
      </p:sp>
      <p:sp>
        <p:nvSpPr>
          <p:cNvPr id="9" name="二等辺三角形 9"/>
          <p:cNvSpPr/>
          <p:nvPr/>
        </p:nvSpPr>
        <p:spPr>
          <a:xfrm>
            <a:off x="6765185" y="2000317"/>
            <a:ext cx="119670" cy="104451"/>
          </a:xfrm>
          <a:prstGeom prst="triangle">
            <a:avLst/>
          </a:prstGeom>
          <a:solidFill>
            <a:sysClr val="window" lastClr="FFFFFF"/>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ysClr val="window" lastClr="FFFFFF"/>
              </a:solidFill>
              <a:latin typeface="Arial"/>
              <a:ea typeface="ＭＳ Ｐゴシック"/>
            </a:endParaRPr>
          </a:p>
        </p:txBody>
      </p:sp>
      <p:sp>
        <p:nvSpPr>
          <p:cNvPr id="10" name="円/楕円 15"/>
          <p:cNvSpPr/>
          <p:nvPr/>
        </p:nvSpPr>
        <p:spPr>
          <a:xfrm>
            <a:off x="6771020" y="1854466"/>
            <a:ext cx="108000" cy="108364"/>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11" name="円/楕円 15"/>
          <p:cNvSpPr/>
          <p:nvPr/>
        </p:nvSpPr>
        <p:spPr>
          <a:xfrm>
            <a:off x="887957" y="3077239"/>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12" name="円/楕円 15"/>
          <p:cNvSpPr/>
          <p:nvPr/>
        </p:nvSpPr>
        <p:spPr>
          <a:xfrm>
            <a:off x="1590780" y="5469102"/>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13" name="星 5 2"/>
          <p:cNvSpPr/>
          <p:nvPr/>
        </p:nvSpPr>
        <p:spPr>
          <a:xfrm>
            <a:off x="780603" y="5232827"/>
            <a:ext cx="82125" cy="77290"/>
          </a:xfrm>
          <a:prstGeom prst="diamond">
            <a:avLst/>
          </a:prstGeom>
          <a:solidFill>
            <a:srgbClr val="00FF00"/>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14" name="円/楕円 15"/>
          <p:cNvSpPr/>
          <p:nvPr/>
        </p:nvSpPr>
        <p:spPr>
          <a:xfrm>
            <a:off x="937403" y="5229973"/>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15" name="星 5 2"/>
          <p:cNvSpPr/>
          <p:nvPr/>
        </p:nvSpPr>
        <p:spPr>
          <a:xfrm>
            <a:off x="783828" y="5703797"/>
            <a:ext cx="82125" cy="77290"/>
          </a:xfrm>
          <a:prstGeom prst="diamond">
            <a:avLst/>
          </a:prstGeom>
          <a:solidFill>
            <a:srgbClr val="00FF00"/>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16" name="星 5 2"/>
          <p:cNvSpPr/>
          <p:nvPr/>
        </p:nvSpPr>
        <p:spPr>
          <a:xfrm>
            <a:off x="1048926" y="5703805"/>
            <a:ext cx="82125" cy="77290"/>
          </a:xfrm>
          <a:prstGeom prst="diamond">
            <a:avLst/>
          </a:prstGeom>
          <a:solidFill>
            <a:srgbClr val="00FF00"/>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17" name="円/楕円 15"/>
          <p:cNvSpPr/>
          <p:nvPr/>
        </p:nvSpPr>
        <p:spPr>
          <a:xfrm>
            <a:off x="1022969" y="5075622"/>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18" name="星 5 2"/>
          <p:cNvSpPr/>
          <p:nvPr/>
        </p:nvSpPr>
        <p:spPr>
          <a:xfrm>
            <a:off x="905024" y="3237807"/>
            <a:ext cx="82125" cy="77290"/>
          </a:xfrm>
          <a:prstGeom prst="diamond">
            <a:avLst/>
          </a:prstGeom>
          <a:solidFill>
            <a:srgbClr val="00FF00"/>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19" name="星 5 2"/>
          <p:cNvSpPr/>
          <p:nvPr/>
        </p:nvSpPr>
        <p:spPr>
          <a:xfrm>
            <a:off x="794861" y="4350562"/>
            <a:ext cx="82125" cy="77290"/>
          </a:xfrm>
          <a:prstGeom prst="diamond">
            <a:avLst/>
          </a:prstGeom>
          <a:solidFill>
            <a:srgbClr val="00FF00"/>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20" name="星 5 2"/>
          <p:cNvSpPr/>
          <p:nvPr/>
        </p:nvSpPr>
        <p:spPr>
          <a:xfrm>
            <a:off x="713373" y="4350562"/>
            <a:ext cx="82125" cy="77290"/>
          </a:xfrm>
          <a:prstGeom prst="diamond">
            <a:avLst/>
          </a:prstGeom>
          <a:solidFill>
            <a:srgbClr val="00FF00"/>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21" name="星 5 2"/>
          <p:cNvSpPr/>
          <p:nvPr/>
        </p:nvSpPr>
        <p:spPr>
          <a:xfrm>
            <a:off x="774855" y="4436557"/>
            <a:ext cx="82125" cy="77290"/>
          </a:xfrm>
          <a:prstGeom prst="diamond">
            <a:avLst/>
          </a:prstGeom>
          <a:solidFill>
            <a:srgbClr val="00FF00"/>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22" name="二等辺三角形 9"/>
          <p:cNvSpPr/>
          <p:nvPr/>
        </p:nvSpPr>
        <p:spPr>
          <a:xfrm>
            <a:off x="870992" y="5553049"/>
            <a:ext cx="84285" cy="76223"/>
          </a:xfrm>
          <a:prstGeom prst="triangle">
            <a:avLst/>
          </a:prstGeom>
          <a:solidFill>
            <a:sysClr val="window" lastClr="FFFFFF"/>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23" name="二等辺三角形 9"/>
          <p:cNvSpPr/>
          <p:nvPr/>
        </p:nvSpPr>
        <p:spPr>
          <a:xfrm>
            <a:off x="1019762" y="5553049"/>
            <a:ext cx="84285" cy="76223"/>
          </a:xfrm>
          <a:prstGeom prst="triangle">
            <a:avLst/>
          </a:prstGeom>
          <a:solidFill>
            <a:sysClr val="window" lastClr="FFFFFF"/>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24" name="円/楕円 15"/>
          <p:cNvSpPr/>
          <p:nvPr/>
        </p:nvSpPr>
        <p:spPr>
          <a:xfrm>
            <a:off x="3045255" y="4668462"/>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25" name="円/楕円 15"/>
          <p:cNvSpPr/>
          <p:nvPr/>
        </p:nvSpPr>
        <p:spPr>
          <a:xfrm>
            <a:off x="3562123" y="4668462"/>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26" name="円/楕円 15"/>
          <p:cNvSpPr/>
          <p:nvPr/>
        </p:nvSpPr>
        <p:spPr>
          <a:xfrm>
            <a:off x="829211" y="5319759"/>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27" name="星 5 2"/>
          <p:cNvSpPr/>
          <p:nvPr/>
        </p:nvSpPr>
        <p:spPr>
          <a:xfrm>
            <a:off x="756353" y="3874907"/>
            <a:ext cx="82125" cy="77290"/>
          </a:xfrm>
          <a:prstGeom prst="diamond">
            <a:avLst/>
          </a:prstGeom>
          <a:solidFill>
            <a:srgbClr val="00FF00"/>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28" name="星 5 2"/>
          <p:cNvSpPr/>
          <p:nvPr/>
        </p:nvSpPr>
        <p:spPr>
          <a:xfrm>
            <a:off x="783828" y="5786970"/>
            <a:ext cx="82125" cy="77290"/>
          </a:xfrm>
          <a:prstGeom prst="diamond">
            <a:avLst/>
          </a:prstGeom>
          <a:solidFill>
            <a:srgbClr val="00FF00"/>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29" name="円/楕円 15"/>
          <p:cNvSpPr/>
          <p:nvPr/>
        </p:nvSpPr>
        <p:spPr>
          <a:xfrm>
            <a:off x="1338277" y="4832424"/>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30" name="円/楕円 15"/>
          <p:cNvSpPr/>
          <p:nvPr/>
        </p:nvSpPr>
        <p:spPr>
          <a:xfrm>
            <a:off x="2213167" y="4832424"/>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31" name="円/楕円 15"/>
          <p:cNvSpPr/>
          <p:nvPr/>
        </p:nvSpPr>
        <p:spPr>
          <a:xfrm>
            <a:off x="1195649" y="4274614"/>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32" name="円/楕円 15"/>
          <p:cNvSpPr/>
          <p:nvPr/>
        </p:nvSpPr>
        <p:spPr>
          <a:xfrm>
            <a:off x="5199825" y="4274614"/>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33" name="円/楕円 15"/>
          <p:cNvSpPr/>
          <p:nvPr/>
        </p:nvSpPr>
        <p:spPr>
          <a:xfrm>
            <a:off x="983963" y="4913715"/>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34" name="円/楕円 15"/>
          <p:cNvSpPr/>
          <p:nvPr/>
        </p:nvSpPr>
        <p:spPr>
          <a:xfrm>
            <a:off x="2390354" y="4030184"/>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35" name="円/楕円 15"/>
          <p:cNvSpPr/>
          <p:nvPr/>
        </p:nvSpPr>
        <p:spPr>
          <a:xfrm>
            <a:off x="6719035" y="4033083"/>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36" name="円/楕円 15"/>
          <p:cNvSpPr/>
          <p:nvPr/>
        </p:nvSpPr>
        <p:spPr>
          <a:xfrm>
            <a:off x="2528089" y="2672691"/>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37" name="円/楕円 15"/>
          <p:cNvSpPr/>
          <p:nvPr/>
        </p:nvSpPr>
        <p:spPr>
          <a:xfrm>
            <a:off x="1191662" y="2995452"/>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38" name="星 5 2"/>
          <p:cNvSpPr/>
          <p:nvPr/>
        </p:nvSpPr>
        <p:spPr>
          <a:xfrm>
            <a:off x="1175664" y="2598719"/>
            <a:ext cx="82125" cy="77290"/>
          </a:xfrm>
          <a:prstGeom prst="diamond">
            <a:avLst/>
          </a:prstGeom>
          <a:solidFill>
            <a:srgbClr val="00FF00"/>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39" name="円/楕円 15"/>
          <p:cNvSpPr/>
          <p:nvPr/>
        </p:nvSpPr>
        <p:spPr>
          <a:xfrm>
            <a:off x="1116098" y="5149473"/>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40" name="円/楕円 15"/>
          <p:cNvSpPr/>
          <p:nvPr/>
        </p:nvSpPr>
        <p:spPr>
          <a:xfrm>
            <a:off x="1247419" y="4114498"/>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41" name="円/楕円 15"/>
          <p:cNvSpPr/>
          <p:nvPr/>
        </p:nvSpPr>
        <p:spPr>
          <a:xfrm>
            <a:off x="1441960" y="4114498"/>
            <a:ext cx="77868" cy="78239"/>
          </a:xfrm>
          <a:prstGeom prst="ellipse">
            <a:avLst/>
          </a:prstGeom>
          <a:solidFill>
            <a:srgbClr val="FF33CC"/>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42" name="星 5 2"/>
          <p:cNvSpPr/>
          <p:nvPr/>
        </p:nvSpPr>
        <p:spPr>
          <a:xfrm>
            <a:off x="830289" y="4592392"/>
            <a:ext cx="82125" cy="77290"/>
          </a:xfrm>
          <a:prstGeom prst="diamond">
            <a:avLst/>
          </a:prstGeom>
          <a:solidFill>
            <a:srgbClr val="00FF00"/>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43" name="星 5 2"/>
          <p:cNvSpPr/>
          <p:nvPr/>
        </p:nvSpPr>
        <p:spPr>
          <a:xfrm>
            <a:off x="4422303" y="4585972"/>
            <a:ext cx="83305" cy="77355"/>
          </a:xfrm>
          <a:prstGeom prst="diamond">
            <a:avLst/>
          </a:prstGeom>
          <a:solidFill>
            <a:srgbClr val="00FF00"/>
          </a:solidFill>
          <a:ln w="9525" cap="flat" cmpd="sng" algn="ctr">
            <a:solidFill>
              <a:srgbClr val="2E3192"/>
            </a:solidFill>
            <a:prstDash val="solid"/>
          </a:ln>
          <a:effectLst/>
        </p:spPr>
        <p:txBody>
          <a:bodyPr lIns="91410" tIns="45705" rIns="91410" bIns="45705" rtlCol="0" anchor="ctr"/>
          <a:lstStyle/>
          <a:p>
            <a:pPr algn="ctr">
              <a:defRPr/>
            </a:pPr>
            <a:endParaRPr kumimoji="1" lang="ja-JP" altLang="en-US" sz="1400" kern="0" dirty="0">
              <a:solidFill>
                <a:srgbClr val="FFFFFF"/>
              </a:solidFill>
              <a:latin typeface="Arial"/>
              <a:ea typeface="ＭＳ Ｐゴシック"/>
            </a:endParaRPr>
          </a:p>
        </p:txBody>
      </p:sp>
      <p:sp>
        <p:nvSpPr>
          <p:cNvPr id="44" name="星 5 2"/>
          <p:cNvSpPr/>
          <p:nvPr/>
        </p:nvSpPr>
        <p:spPr>
          <a:xfrm>
            <a:off x="756353" y="3396976"/>
            <a:ext cx="82125" cy="77290"/>
          </a:xfrm>
          <a:prstGeom prst="diamond">
            <a:avLst/>
          </a:prstGeom>
          <a:solidFill>
            <a:srgbClr val="00FF00"/>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45" name="星 5 2"/>
          <p:cNvSpPr/>
          <p:nvPr/>
        </p:nvSpPr>
        <p:spPr>
          <a:xfrm>
            <a:off x="938171" y="5471956"/>
            <a:ext cx="82125" cy="77290"/>
          </a:xfrm>
          <a:prstGeom prst="diamond">
            <a:avLst/>
          </a:prstGeom>
          <a:solidFill>
            <a:srgbClr val="00FF00"/>
          </a:solidFill>
          <a:ln w="9525" cap="flat" cmpd="sng" algn="ctr">
            <a:solidFill>
              <a:srgbClr val="2E3192"/>
            </a:solidFill>
            <a:prstDash val="solid"/>
          </a:ln>
          <a:effectLst/>
        </p:spPr>
        <p:txBody>
          <a:bodyPr lIns="91410" tIns="45705" rIns="91410" bIns="45705" rtlCol="0" anchor="ctr"/>
          <a:lstStyle/>
          <a:p>
            <a:pPr algn="ctr" fontAlgn="base">
              <a:spcBef>
                <a:spcPct val="0"/>
              </a:spcBef>
              <a:spcAft>
                <a:spcPct val="0"/>
              </a:spcAft>
              <a:defRPr/>
            </a:pPr>
            <a:endParaRPr kumimoji="1" lang="ja-JP" altLang="en-US" sz="1400" kern="0">
              <a:solidFill>
                <a:srgbClr val="FFFFFF"/>
              </a:solidFill>
              <a:latin typeface="Arial"/>
              <a:ea typeface="ＭＳ Ｐゴシック"/>
            </a:endParaRPr>
          </a:p>
        </p:txBody>
      </p:sp>
      <p:sp>
        <p:nvSpPr>
          <p:cNvPr id="46" name="星 5 2"/>
          <p:cNvSpPr/>
          <p:nvPr/>
        </p:nvSpPr>
        <p:spPr>
          <a:xfrm>
            <a:off x="6759267" y="1677017"/>
            <a:ext cx="131506" cy="122113"/>
          </a:xfrm>
          <a:prstGeom prst="diamond">
            <a:avLst/>
          </a:prstGeom>
          <a:solidFill>
            <a:srgbClr val="00FF00"/>
          </a:solidFill>
          <a:ln w="6350" cap="flat" cmpd="sng" algn="ctr">
            <a:solidFill>
              <a:srgbClr val="2E3192"/>
            </a:solidFill>
            <a:prstDash val="solid"/>
          </a:ln>
          <a:effectLst/>
        </p:spPr>
        <p:txBody>
          <a:bodyPr lIns="91410" tIns="45705" rIns="91410" bIns="45705" rtlCol="0" anchor="ctr"/>
          <a:lstStyle/>
          <a:p>
            <a:pPr algn="ctr">
              <a:defRPr/>
            </a:pPr>
            <a:endParaRPr kumimoji="1" lang="ja-JP" altLang="en-US" sz="1400" kern="0" dirty="0">
              <a:solidFill>
                <a:srgbClr val="FFFFFF"/>
              </a:solidFill>
              <a:latin typeface="Arial"/>
              <a:ea typeface="ＭＳ Ｐゴシック"/>
            </a:endParaRPr>
          </a:p>
        </p:txBody>
      </p:sp>
      <p:sp>
        <p:nvSpPr>
          <p:cNvPr id="47" name="TextBox 46"/>
          <p:cNvSpPr txBox="1"/>
          <p:nvPr/>
        </p:nvSpPr>
        <p:spPr>
          <a:xfrm>
            <a:off x="6850077" y="2458134"/>
            <a:ext cx="843440" cy="553968"/>
          </a:xfrm>
          <a:prstGeom prst="rect">
            <a:avLst/>
          </a:prstGeom>
          <a:noFill/>
        </p:spPr>
        <p:txBody>
          <a:bodyPr wrap="none" lIns="91410" tIns="45705" rIns="91410" bIns="45705" rtlCol="0">
            <a:spAutoFit/>
          </a:bodyPr>
          <a:lstStyle/>
          <a:p>
            <a:pPr>
              <a:defRPr/>
            </a:pPr>
            <a:r>
              <a:rPr lang="en-GB" sz="1000" kern="0" dirty="0"/>
              <a:t>40 mg days</a:t>
            </a:r>
          </a:p>
          <a:p>
            <a:pPr>
              <a:defRPr/>
            </a:pPr>
            <a:r>
              <a:rPr lang="en-GB" sz="1000" kern="0" dirty="0"/>
              <a:t>30 mg days</a:t>
            </a:r>
          </a:p>
          <a:p>
            <a:pPr>
              <a:defRPr/>
            </a:pPr>
            <a:r>
              <a:rPr lang="en-GB" sz="1000" kern="0" dirty="0"/>
              <a:t>20 mg days</a:t>
            </a:r>
          </a:p>
        </p:txBody>
      </p:sp>
      <p:sp>
        <p:nvSpPr>
          <p:cNvPr id="48" name="Rectangle 47"/>
          <p:cNvSpPr/>
          <p:nvPr/>
        </p:nvSpPr>
        <p:spPr>
          <a:xfrm>
            <a:off x="6773682" y="2531133"/>
            <a:ext cx="102676" cy="102676"/>
          </a:xfrm>
          <a:prstGeom prst="rect">
            <a:avLst/>
          </a:prstGeom>
          <a:solidFill>
            <a:srgbClr val="1CBECA"/>
          </a:solidFill>
          <a:ln w="9525" cap="flat" cmpd="sng" algn="ctr">
            <a:noFill/>
            <a:prstDash val="solid"/>
          </a:ln>
          <a:effectLst/>
        </p:spPr>
        <p:txBody>
          <a:bodyPr lIns="91410" tIns="45705" rIns="91410" bIns="45705" rtlCol="0" anchor="ctr"/>
          <a:lstStyle/>
          <a:p>
            <a:pPr algn="ctr">
              <a:defRPr/>
            </a:pPr>
            <a:endParaRPr lang="en-GB" kern="0" dirty="0">
              <a:solidFill>
                <a:sysClr val="window" lastClr="FFFFFF"/>
              </a:solidFill>
              <a:latin typeface="Arial"/>
            </a:endParaRPr>
          </a:p>
        </p:txBody>
      </p:sp>
      <p:sp>
        <p:nvSpPr>
          <p:cNvPr id="49" name="Rectangle 48"/>
          <p:cNvSpPr/>
          <p:nvPr/>
        </p:nvSpPr>
        <p:spPr>
          <a:xfrm>
            <a:off x="6773682" y="2683591"/>
            <a:ext cx="102676" cy="102676"/>
          </a:xfrm>
          <a:prstGeom prst="rect">
            <a:avLst/>
          </a:prstGeom>
          <a:solidFill>
            <a:srgbClr val="C3B600"/>
          </a:solidFill>
          <a:ln w="9525" cap="flat" cmpd="sng" algn="ctr">
            <a:noFill/>
            <a:prstDash val="solid"/>
          </a:ln>
          <a:effectLst/>
        </p:spPr>
        <p:txBody>
          <a:bodyPr lIns="91410" tIns="45705" rIns="91410" bIns="45705" rtlCol="0" anchor="ctr"/>
          <a:lstStyle/>
          <a:p>
            <a:pPr algn="ctr">
              <a:defRPr/>
            </a:pPr>
            <a:endParaRPr lang="en-GB" kern="0" dirty="0">
              <a:solidFill>
                <a:sysClr val="window" lastClr="FFFFFF"/>
              </a:solidFill>
              <a:latin typeface="Arial"/>
            </a:endParaRPr>
          </a:p>
        </p:txBody>
      </p:sp>
      <p:sp>
        <p:nvSpPr>
          <p:cNvPr id="50" name="Rectangle 49"/>
          <p:cNvSpPr/>
          <p:nvPr/>
        </p:nvSpPr>
        <p:spPr>
          <a:xfrm>
            <a:off x="6773682" y="2836049"/>
            <a:ext cx="102676" cy="102676"/>
          </a:xfrm>
          <a:prstGeom prst="rect">
            <a:avLst/>
          </a:prstGeom>
          <a:solidFill>
            <a:srgbClr val="A0A1CC"/>
          </a:solidFill>
          <a:ln w="9525" cap="flat" cmpd="sng" algn="ctr">
            <a:noFill/>
            <a:prstDash val="solid"/>
          </a:ln>
          <a:effectLst/>
        </p:spPr>
        <p:txBody>
          <a:bodyPr lIns="91410" tIns="45705" rIns="91410" bIns="45705" rtlCol="0" anchor="ctr"/>
          <a:lstStyle/>
          <a:p>
            <a:pPr algn="ctr">
              <a:defRPr/>
            </a:pPr>
            <a:endParaRPr lang="en-GB" kern="0" dirty="0">
              <a:solidFill>
                <a:sysClr val="window" lastClr="FFFFFF"/>
              </a:solidFill>
              <a:latin typeface="Arial"/>
            </a:endParaRPr>
          </a:p>
        </p:txBody>
      </p:sp>
      <p:sp>
        <p:nvSpPr>
          <p:cNvPr id="51" name="Rectangle 50"/>
          <p:cNvSpPr/>
          <p:nvPr/>
        </p:nvSpPr>
        <p:spPr>
          <a:xfrm>
            <a:off x="713372" y="6135883"/>
            <a:ext cx="7812319" cy="261580"/>
          </a:xfrm>
          <a:prstGeom prst="rect">
            <a:avLst/>
          </a:prstGeom>
        </p:spPr>
        <p:txBody>
          <a:bodyPr wrap="square" lIns="91410" tIns="45705" rIns="91410" bIns="45705">
            <a:spAutoFit/>
          </a:bodyPr>
          <a:lstStyle/>
          <a:p>
            <a:pPr algn="ctr">
              <a:defRPr sz="1100" b="0" i="0" u="none" strike="noStrike" kern="1200" baseline="0">
                <a:solidFill>
                  <a:prstClr val="white"/>
                </a:solidFill>
                <a:latin typeface="Arial" panose="020B0604020202020204" pitchFamily="34" charset="0"/>
                <a:ea typeface="+mn-ea"/>
                <a:cs typeface="Arial" panose="020B0604020202020204" pitchFamily="34" charset="0"/>
              </a:defRPr>
            </a:pPr>
            <a:r>
              <a:rPr lang="en-GB" sz="1100" dirty="0">
                <a:solidFill>
                  <a:srgbClr val="080808"/>
                </a:solidFill>
              </a:rPr>
              <a:t>Time (days)</a:t>
            </a:r>
          </a:p>
        </p:txBody>
      </p:sp>
    </p:spTree>
    <p:extLst>
      <p:ext uri="{BB962C8B-B14F-4D97-AF65-F5344CB8AC3E}">
        <p14:creationId xmlns:p14="http://schemas.microsoft.com/office/powerpoint/2010/main" val="24861818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 </a:t>
            </a:r>
            <a:endParaRPr lang="en-GB" dirty="0"/>
          </a:p>
        </p:txBody>
      </p:sp>
      <p:sp>
        <p:nvSpPr>
          <p:cNvPr id="3" name="Content Placeholder 2"/>
          <p:cNvSpPr>
            <a:spLocks noGrp="1"/>
          </p:cNvSpPr>
          <p:nvPr>
            <p:ph idx="1"/>
          </p:nvPr>
        </p:nvSpPr>
        <p:spPr>
          <a:xfrm>
            <a:off x="949568" y="1548001"/>
            <a:ext cx="7948080" cy="5250638"/>
          </a:xfrm>
        </p:spPr>
        <p:txBody>
          <a:bodyPr/>
          <a:lstStyle/>
          <a:p>
            <a:pPr>
              <a:spcAft>
                <a:spcPts val="600"/>
              </a:spcAft>
            </a:pPr>
            <a:r>
              <a:rPr lang="en-GB" sz="2400" dirty="0" smtClean="0"/>
              <a:t>Tolerability-guided </a:t>
            </a:r>
            <a:r>
              <a:rPr lang="en-GB" sz="2400" dirty="0"/>
              <a:t>dose adjustment of </a:t>
            </a:r>
            <a:r>
              <a:rPr lang="en-GB" sz="2400" dirty="0" smtClean="0"/>
              <a:t>afatinib seems to be </a:t>
            </a:r>
            <a:r>
              <a:rPr lang="en-GB" sz="2400" dirty="0"/>
              <a:t>an effective measure to reduce treatment-related AEs without affecting therapeutic efficacy </a:t>
            </a:r>
          </a:p>
          <a:p>
            <a:pPr>
              <a:spcAft>
                <a:spcPts val="600"/>
              </a:spcAft>
            </a:pPr>
            <a:r>
              <a:rPr lang="en-GB" sz="2400" dirty="0" smtClean="0"/>
              <a:t>Incidence </a:t>
            </a:r>
            <a:r>
              <a:rPr lang="en-GB" sz="2400" dirty="0"/>
              <a:t>and severity of treatment-related AEs was lower following dose reduction </a:t>
            </a:r>
          </a:p>
          <a:p>
            <a:pPr>
              <a:spcAft>
                <a:spcPts val="600"/>
              </a:spcAft>
            </a:pPr>
            <a:r>
              <a:rPr lang="en-GB" sz="2400" dirty="0"/>
              <a:t>Tolerability-guided dose modification reduced the </a:t>
            </a:r>
            <a:r>
              <a:rPr lang="en-GB" sz="2400" dirty="0" err="1"/>
              <a:t>interpatient</a:t>
            </a:r>
            <a:r>
              <a:rPr lang="en-GB" sz="2400" dirty="0"/>
              <a:t> variability of afatinib exposure, while maintaining efficacious plasma levels </a:t>
            </a:r>
          </a:p>
          <a:p>
            <a:pPr>
              <a:spcAft>
                <a:spcPts val="600"/>
              </a:spcAft>
            </a:pPr>
            <a:r>
              <a:rPr lang="en-GB" sz="2400" dirty="0"/>
              <a:t>Efficacy outcomes were similar in patients who dose reduced due to AEs versus those who did </a:t>
            </a:r>
            <a:r>
              <a:rPr lang="en-GB" sz="2400" dirty="0" smtClean="0"/>
              <a:t>not. </a:t>
            </a:r>
            <a:r>
              <a:rPr lang="de-DE" sz="2400" dirty="0" err="1" smtClean="0"/>
              <a:t>Similar</a:t>
            </a:r>
            <a:r>
              <a:rPr lang="de-DE" sz="2400" dirty="0" smtClean="0"/>
              <a:t> was </a:t>
            </a:r>
            <a:r>
              <a:rPr lang="de-DE" sz="2400" dirty="0" err="1" smtClean="0"/>
              <a:t>observed</a:t>
            </a:r>
            <a:r>
              <a:rPr lang="de-DE" sz="2400" dirty="0" smtClean="0"/>
              <a:t> in </a:t>
            </a:r>
            <a:r>
              <a:rPr lang="de-DE" sz="2400" dirty="0" err="1" smtClean="0"/>
              <a:t>Japanese</a:t>
            </a:r>
            <a:r>
              <a:rPr lang="de-DE" sz="2400" dirty="0" smtClean="0"/>
              <a:t> </a:t>
            </a:r>
            <a:r>
              <a:rPr lang="de-DE" sz="2400" dirty="0" err="1" smtClean="0"/>
              <a:t>patients</a:t>
            </a:r>
            <a:endParaRPr lang="en-GB" sz="2400" dirty="0"/>
          </a:p>
          <a:p>
            <a:endParaRPr lang="en-GB" sz="2400" dirty="0"/>
          </a:p>
          <a:p>
            <a:endParaRPr lang="en-GB" sz="2400" dirty="0"/>
          </a:p>
        </p:txBody>
      </p:sp>
      <p:sp>
        <p:nvSpPr>
          <p:cNvPr id="4" name="Slide Number Placeholder 3"/>
          <p:cNvSpPr>
            <a:spLocks noGrp="1"/>
          </p:cNvSpPr>
          <p:nvPr>
            <p:ph type="sldNum" sz="quarter" idx="12"/>
          </p:nvPr>
        </p:nvSpPr>
        <p:spPr/>
        <p:txBody>
          <a:bodyPr/>
          <a:lstStyle/>
          <a:p>
            <a:fld id="{677F52A4-604D-42BA-A94F-BB7ADAD781D5}" type="slidenum">
              <a:rPr lang="fr-FR" smtClean="0">
                <a:solidFill>
                  <a:prstClr val="black">
                    <a:tint val="75000"/>
                  </a:prstClr>
                </a:solidFill>
              </a:rPr>
              <a:pPr/>
              <a:t>10</a:t>
            </a:fld>
            <a:endParaRPr lang="fr-FR">
              <a:solidFill>
                <a:prstClr val="black">
                  <a:tint val="75000"/>
                </a:prstClr>
              </a:solidFill>
            </a:endParaRPr>
          </a:p>
        </p:txBody>
      </p:sp>
    </p:spTree>
    <p:extLst>
      <p:ext uri="{BB962C8B-B14F-4D97-AF65-F5344CB8AC3E}">
        <p14:creationId xmlns:p14="http://schemas.microsoft.com/office/powerpoint/2010/main" val="103001499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Giotrif">
      <a:dk1>
        <a:sysClr val="windowText" lastClr="000000"/>
      </a:dk1>
      <a:lt1>
        <a:sysClr val="window" lastClr="FFFFFF"/>
      </a:lt1>
      <a:dk2>
        <a:srgbClr val="1F497D"/>
      </a:dk2>
      <a:lt2>
        <a:srgbClr val="EEECE1"/>
      </a:lt2>
      <a:accent1>
        <a:srgbClr val="1CBECA"/>
      </a:accent1>
      <a:accent2>
        <a:srgbClr val="C3B600"/>
      </a:accent2>
      <a:accent3>
        <a:srgbClr val="A0A1CC"/>
      </a:accent3>
      <a:accent4>
        <a:srgbClr val="FFC000"/>
      </a:accent4>
      <a:accent5>
        <a:srgbClr val="7030A0"/>
      </a:accent5>
      <a:accent6>
        <a:srgbClr val="F79646"/>
      </a:accent6>
      <a:hlink>
        <a:srgbClr val="0000FF"/>
      </a:hlink>
      <a:folHlink>
        <a:srgbClr val="800080"/>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9050" cap="rnd">
          <a:solidFill>
            <a:schemeClr val="accent2"/>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fatinib Oral">
    <a:dk1>
      <a:srgbClr val="2E3192"/>
    </a:dk1>
    <a:lt1>
      <a:sysClr val="window" lastClr="FFFFFF"/>
    </a:lt1>
    <a:dk2>
      <a:srgbClr val="000000"/>
    </a:dk2>
    <a:lt2>
      <a:srgbClr val="FFFFFF"/>
    </a:lt2>
    <a:accent1>
      <a:srgbClr val="E8FF55"/>
    </a:accent1>
    <a:accent2>
      <a:srgbClr val="00BDEB"/>
    </a:accent2>
    <a:accent3>
      <a:srgbClr val="CB3668"/>
    </a:accent3>
    <a:accent4>
      <a:srgbClr val="FFC000"/>
    </a:accent4>
    <a:accent5>
      <a:srgbClr val="C2C2C2"/>
    </a:accent5>
    <a:accent6>
      <a:srgbClr val="2BADC7"/>
    </a:accent6>
    <a:hlink>
      <a:srgbClr val="FFFFFF"/>
    </a:hlink>
    <a:folHlink>
      <a:srgbClr val="D8D8D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D773A07F2A044099937DDEB2832EB1" ma:contentTypeVersion="0" ma:contentTypeDescription="Create a new document." ma:contentTypeScope="" ma:versionID="41c3ba11d7e8111158b6c8933470cb1d">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7032C5-8E0E-4A6B-B3B8-C8DA9943B3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A6F53837-E77D-42C6-BAD6-DE39DBE7A4BE}">
  <ds:schemaRefs>
    <ds:schemaRef ds:uri="http://purl.org/dc/elements/1.1/"/>
    <ds:schemaRef ds:uri="http://schemas.microsoft.com/office/2006/documentManagement/types"/>
    <ds:schemaRef ds:uri="http://purl.org/dc/terms/"/>
    <ds:schemaRef ds:uri="http://schemas.openxmlformats.org/package/2006/metadata/core-properties"/>
    <ds:schemaRef ds:uri="http://www.w3.org/XML/1998/namespace"/>
    <ds:schemaRef ds:uri="http://purl.org/dc/dcmitype/"/>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DB06D12D-0660-4EEB-BB9E-89F87AA3B8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TotalTime>
  <Words>928</Words>
  <Application>Microsoft Office PowerPoint</Application>
  <PresentationFormat>Presentación en pantalla (4:3)</PresentationFormat>
  <Paragraphs>221</Paragraphs>
  <Slides>10</Slides>
  <Notes>3</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Thème Office</vt:lpstr>
      <vt:lpstr>Influence of Dose Adjustment on Afatinib Safety and Efficacy in Patients with Advanced EGFR Mutation-positive NSCLC</vt:lpstr>
      <vt:lpstr>Afatinib Dosing and Administration </vt:lpstr>
      <vt:lpstr>Dose Modification Scheme for Afatinib in the Protocol</vt:lpstr>
      <vt:lpstr>Influence of Dose Adjustment on Afatinib Safety and Efficacy - Post-hoc Analyses of LUX-Lung 3 </vt:lpstr>
      <vt:lpstr>Patient Characteristics at Baseline</vt:lpstr>
      <vt:lpstr>Key Treatment-related AEs in Patients Requiring Tolerability-guided Dose Modification </vt:lpstr>
      <vt:lpstr>Afatinib Plasma Levels in Patients Who Dose Reduced and Those Who Remained on Afatinib 40 mg </vt:lpstr>
      <vt:lpstr>PFS in Patients Who Had or Had Not Dose Reductions Within the First 6 Months</vt:lpstr>
      <vt:lpstr>Subgroup Analyses of Treatment Duration and Afatinib Dose Level in Japanese Patients</vt:lpstr>
      <vt:lpstr>Conclusions </vt:lpstr>
    </vt:vector>
  </TitlesOfParts>
  <Company>KnowledgePoint360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Nicola Barlow</dc:creator>
  <cp:lastModifiedBy>Feddersen,Carla  BI-CL-S</cp:lastModifiedBy>
  <cp:revision>175</cp:revision>
  <cp:lastPrinted>2015-05-11T10:52:44Z</cp:lastPrinted>
  <dcterms:created xsi:type="dcterms:W3CDTF">2014-04-16T14:27:24Z</dcterms:created>
  <dcterms:modified xsi:type="dcterms:W3CDTF">2016-01-05T19:15:58Z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0x010100F9D773A07F2A044099937DDEB2832EB1</vt:lpwstr>
  </property>
</Properties>
</file>